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sldIdLst>
    <p:sldId id="283" r:id="rId2"/>
    <p:sldId id="290" r:id="rId3"/>
    <p:sldId id="284" r:id="rId4"/>
    <p:sldId id="286" r:id="rId5"/>
    <p:sldId id="287" r:id="rId6"/>
    <p:sldId id="288" r:id="rId7"/>
    <p:sldId id="289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236A1-5174-42A8-934F-EFB7A344ABD3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65FE-1B80-4E5C-9C03-4BFE84DBE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1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97D02-2270-4E89-87F4-0AF528BE94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45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402" r="13775" b="2232"/>
          <a:stretch/>
        </p:blipFill>
        <p:spPr>
          <a:xfrm>
            <a:off x="0" y="-386950"/>
            <a:ext cx="9144000" cy="724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1"/>
            <a:ext cx="4536361" cy="4241477"/>
          </a:xfrm>
          <a:prstGeom prst="rect">
            <a:avLst/>
          </a:prstGeom>
        </p:spPr>
      </p:pic>
      <p:pic>
        <p:nvPicPr>
          <p:cNvPr id="5" name="Picture 2" descr="C:\Users\stcalipe\Documents\0-I Site\logos\I-site Logo Blan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06" y="404664"/>
            <a:ext cx="5431382" cy="2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240122"/>
            <a:ext cx="1421195" cy="5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5C5C"/>
                </a:solidFill>
              </a:defRPr>
            </a:lvl1pPr>
            <a:lvl2pPr>
              <a:defRPr>
                <a:solidFill>
                  <a:srgbClr val="5E5C5C"/>
                </a:solidFill>
              </a:defRPr>
            </a:lvl2pPr>
            <a:lvl3pPr>
              <a:defRPr>
                <a:solidFill>
                  <a:srgbClr val="5E5C5C"/>
                </a:solidFill>
              </a:defRPr>
            </a:lvl3pPr>
            <a:lvl4pPr>
              <a:defRPr>
                <a:solidFill>
                  <a:srgbClr val="5E5C5C"/>
                </a:solidFill>
              </a:defRPr>
            </a:lvl4pPr>
            <a:lvl5pPr>
              <a:defRPr>
                <a:solidFill>
                  <a:srgbClr val="5E5C5C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rci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59632" y="292494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6982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A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99391" y="3861048"/>
            <a:ext cx="55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baseline="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projet I-Site du Programme Investissement d’Avenir II</a:t>
            </a:r>
            <a:endParaRPr lang="fr-FR" sz="1600" b="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0" y="1025484"/>
            <a:ext cx="41059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08 - I-Site CAP 20-25\4- Visuels-Illustrations\Logos\Logo PIA vec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9" y="3501008"/>
            <a:ext cx="1007201" cy="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856D6-0FD4-49C5-95C3-A977B906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C97990-6FC9-42B1-83F4-CCDE38422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FFC882-765D-4958-BC8D-13DC47E8D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526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71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6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8F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6.inra.fr/datapartage/Partager-Publier/Documenter-les-donnees" TargetMode="External"/><Relationship Id="rId2" Type="http://schemas.openxmlformats.org/officeDocument/2006/relationships/hyperlink" Target="https://www6.inra.fr/datapartage/Partager-Publier/Choisir-une-licenc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7B8C8-1340-4709-A63F-216AF021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0" y="2524857"/>
            <a:ext cx="8392602" cy="139513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Principes</a:t>
            </a:r>
            <a:r>
              <a:rPr lang="en-US" dirty="0">
                <a:solidFill>
                  <a:schemeClr val="bg1"/>
                </a:solidFill>
              </a:rPr>
              <a:t> FAIR pour la </a:t>
            </a:r>
            <a:r>
              <a:rPr lang="en-US" dirty="0" err="1">
                <a:solidFill>
                  <a:schemeClr val="bg1"/>
                </a:solidFill>
              </a:rPr>
              <a:t>gestion</a:t>
            </a:r>
            <a:r>
              <a:rPr lang="en-US" dirty="0">
                <a:solidFill>
                  <a:schemeClr val="bg1"/>
                </a:solidFill>
              </a:rPr>
              <a:t> et le </a:t>
            </a:r>
            <a:r>
              <a:rPr lang="en-US" dirty="0" err="1">
                <a:solidFill>
                  <a:schemeClr val="bg1"/>
                </a:solidFill>
              </a:rPr>
              <a:t>partage</a:t>
            </a:r>
            <a:r>
              <a:rPr lang="en-US" dirty="0">
                <a:solidFill>
                  <a:schemeClr val="bg1"/>
                </a:solidFill>
              </a:rPr>
              <a:t> des </a:t>
            </a:r>
            <a:r>
              <a:rPr lang="en-US" dirty="0" err="1">
                <a:solidFill>
                  <a:schemeClr val="bg1"/>
                </a:solidFill>
              </a:rPr>
              <a:t>données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scientifiques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7FAB2A-C8F3-4593-BA5C-1F26B7941DB4}"/>
              </a:ext>
            </a:extLst>
          </p:cNvPr>
          <p:cNvSpPr/>
          <p:nvPr/>
        </p:nvSpPr>
        <p:spPr>
          <a:xfrm>
            <a:off x="71018" y="6401001"/>
            <a:ext cx="176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CEBA – </a:t>
            </a:r>
            <a:r>
              <a:rPr lang="en-US" dirty="0" err="1"/>
              <a:t>juin</a:t>
            </a:r>
            <a:r>
              <a:rPr lang="en-US" dirty="0"/>
              <a:t> 2018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3F958-FF95-4EFD-B79C-83EAAAAF5D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84798" y="5246954"/>
            <a:ext cx="1318260" cy="5403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8824B7-E114-4DF6-AF6D-94A7CA51B6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1394" y="5247906"/>
            <a:ext cx="538480" cy="538480"/>
          </a:xfrm>
          <a:prstGeom prst="rect">
            <a:avLst/>
          </a:prstGeom>
        </p:spPr>
      </p:pic>
      <p:pic>
        <p:nvPicPr>
          <p:cNvPr id="9" name="Espace réservé pour une image  5" descr="IRSTEA | Irstea">
            <a:extLst>
              <a:ext uri="{FF2B5EF4-FFF2-40B4-BE49-F238E27FC236}">
                <a16:creationId xmlns:a16="http://schemas.microsoft.com/office/drawing/2014/main" id="{158B1B68-2684-4823-8AC1-2D98D400B0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737" y="5246954"/>
            <a:ext cx="646604" cy="5407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4" y="5246954"/>
            <a:ext cx="567564" cy="5495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8C21F0D-01B9-E341-B54A-370F549F94F0}"/>
              </a:ext>
            </a:extLst>
          </p:cNvPr>
          <p:cNvSpPr txBox="1"/>
          <p:nvPr/>
        </p:nvSpPr>
        <p:spPr>
          <a:xfrm>
            <a:off x="520810" y="4165276"/>
            <a:ext cx="677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Crédit: https://www6.inra.fr/</a:t>
            </a:r>
            <a:r>
              <a:rPr lang="fr-FR" dirty="0" err="1"/>
              <a:t>datapartage</a:t>
            </a:r>
            <a:r>
              <a:rPr lang="fr-FR" dirty="0"/>
              <a:t>/Technologies/Principes-FAIR</a:t>
            </a:r>
          </a:p>
        </p:txBody>
      </p:sp>
    </p:spTree>
    <p:extLst>
      <p:ext uri="{BB962C8B-B14F-4D97-AF65-F5344CB8AC3E}">
        <p14:creationId xmlns:p14="http://schemas.microsoft.com/office/powerpoint/2010/main" val="423274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785BB-65D1-404D-BB03-BA02D3858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902F3F-0DF1-C845-80DF-CD1A991C14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66C1A6-040D-9747-A180-C507E38BF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8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49E7AE-4F71-6E4E-AE51-F421B5DE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Findable</a:t>
            </a:r>
            <a:r>
              <a:rPr lang="fr-FR" dirty="0"/>
              <a:t> (« trouvable »)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F4B1342-B1F7-3E4D-B7C6-1A579AA0D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23236"/>
              </p:ext>
            </p:extLst>
          </p:nvPr>
        </p:nvGraphicFramePr>
        <p:xfrm>
          <a:off x="276225" y="2209800"/>
          <a:ext cx="8591550" cy="350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654">
                  <a:extLst>
                    <a:ext uri="{9D8B030D-6E8A-4147-A177-3AD203B41FA5}">
                      <a16:colId xmlns:a16="http://schemas.microsoft.com/office/drawing/2014/main" val="1233559331"/>
                    </a:ext>
                  </a:extLst>
                </a:gridCol>
                <a:gridCol w="7008896">
                  <a:extLst>
                    <a:ext uri="{9D8B030D-6E8A-4147-A177-3AD203B41FA5}">
                      <a16:colId xmlns:a16="http://schemas.microsoft.com/office/drawing/2014/main" val="2732992575"/>
                    </a:ext>
                  </a:extLst>
                </a:gridCol>
              </a:tblGrid>
              <a:tr h="248245"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Traduction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263522"/>
                  </a:ext>
                </a:extLst>
              </a:tr>
              <a:tr h="3142655"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Findable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données et les métadonnées sont identifiées par un identifiant global unique et pérenne.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F2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métadonnées décrivant les données sont riches.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F3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données et les métadonnées sont enregistrées et indexées dans un dispositif permettant de les rechercher.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F4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métadonnées spécifient l’identifiant de la donnée.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546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61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49E7AE-4F71-6E4E-AE51-F421B5DE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Accessible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F4B1342-B1F7-3E4D-B7C6-1A579AA0D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97188"/>
              </p:ext>
            </p:extLst>
          </p:nvPr>
        </p:nvGraphicFramePr>
        <p:xfrm>
          <a:off x="276225" y="2209800"/>
          <a:ext cx="859155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654">
                  <a:extLst>
                    <a:ext uri="{9D8B030D-6E8A-4147-A177-3AD203B41FA5}">
                      <a16:colId xmlns:a16="http://schemas.microsoft.com/office/drawing/2014/main" val="1233559331"/>
                    </a:ext>
                  </a:extLst>
                </a:gridCol>
                <a:gridCol w="7008896">
                  <a:extLst>
                    <a:ext uri="{9D8B030D-6E8A-4147-A177-3AD203B41FA5}">
                      <a16:colId xmlns:a16="http://schemas.microsoft.com/office/drawing/2014/main" val="2732992575"/>
                    </a:ext>
                  </a:extLst>
                </a:gridCol>
              </a:tblGrid>
              <a:tr h="248245"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Traduction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263522"/>
                  </a:ext>
                </a:extLst>
              </a:tr>
              <a:tr h="3142655"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données et les métadonnées sont accessibles par leur identifiant via un protocole de communication standardisé.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A1.1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protocole utilisé est ouvert, libre et peut être implémenté de manière universelle.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A1.2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protocole utilisé permet l’authentification et l’autorisation si besoin.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métadonnées sont accessibles même quand les données ne le sont plus.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546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08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49E7AE-4F71-6E4E-AE51-F421B5DE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Interopérable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F4B1342-B1F7-3E4D-B7C6-1A579AA0D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1749"/>
              </p:ext>
            </p:extLst>
          </p:nvPr>
        </p:nvGraphicFramePr>
        <p:xfrm>
          <a:off x="276225" y="2209800"/>
          <a:ext cx="8591550" cy="350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654">
                  <a:extLst>
                    <a:ext uri="{9D8B030D-6E8A-4147-A177-3AD203B41FA5}">
                      <a16:colId xmlns:a16="http://schemas.microsoft.com/office/drawing/2014/main" val="1233559331"/>
                    </a:ext>
                  </a:extLst>
                </a:gridCol>
                <a:gridCol w="7008896">
                  <a:extLst>
                    <a:ext uri="{9D8B030D-6E8A-4147-A177-3AD203B41FA5}">
                      <a16:colId xmlns:a16="http://schemas.microsoft.com/office/drawing/2014/main" val="2732992575"/>
                    </a:ext>
                  </a:extLst>
                </a:gridCol>
              </a:tblGrid>
              <a:tr h="248245"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Traduction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263522"/>
                  </a:ext>
                </a:extLst>
              </a:tr>
              <a:tr h="3142655"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Interopérable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données et les métadonnées utilisent un langage formel, accessible, partagé et largement applicable pour la représentation des connaissances.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I2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données et les métadonnées utilisent des vocabulaires qui respectent les principes FAIR.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I3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données et les métadonnées incluent des liens  vers d’autres (méta)données.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546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42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49E7AE-4F71-6E4E-AE51-F421B5DE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Reusable</a:t>
            </a:r>
            <a:r>
              <a:rPr lang="fr-FR" dirty="0"/>
              <a:t> (réutilisable)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F4B1342-B1F7-3E4D-B7C6-1A579AA0D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28689"/>
              </p:ext>
            </p:extLst>
          </p:nvPr>
        </p:nvGraphicFramePr>
        <p:xfrm>
          <a:off x="276225" y="2209800"/>
          <a:ext cx="8591550" cy="350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654">
                  <a:extLst>
                    <a:ext uri="{9D8B030D-6E8A-4147-A177-3AD203B41FA5}">
                      <a16:colId xmlns:a16="http://schemas.microsoft.com/office/drawing/2014/main" val="1233559331"/>
                    </a:ext>
                  </a:extLst>
                </a:gridCol>
                <a:gridCol w="7008896">
                  <a:extLst>
                    <a:ext uri="{9D8B030D-6E8A-4147-A177-3AD203B41FA5}">
                      <a16:colId xmlns:a16="http://schemas.microsoft.com/office/drawing/2014/main" val="2732992575"/>
                    </a:ext>
                  </a:extLst>
                </a:gridCol>
              </a:tblGrid>
              <a:tr h="248245"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Traduction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7263522"/>
                  </a:ext>
                </a:extLst>
              </a:tr>
              <a:tr h="3142655"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Réutilisable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données et les métadonnées ont des attributs multiples et pertinents.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R1.1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données et les métadonnées sont mises à disposition selon une licence explicite et accessible.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R1.2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données et les métadonnées sont associées à leur provenance.</a:t>
                      </a:r>
                    </a:p>
                    <a:p>
                      <a:r>
                        <a:rPr lang="fr-F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R1.3</a:t>
                      </a:r>
                      <a:r>
                        <a:rPr lang="fr-F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Les données et les métadonnées correspondent aux standards des communautés indiquées.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546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3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0A3CF-A3BF-964C-9B4C-08F8F1A7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Comment mettre en pratique les principes FAIR?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398466B-8F93-BF4D-A9A6-354F978A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99180"/>
              </p:ext>
            </p:extLst>
          </p:nvPr>
        </p:nvGraphicFramePr>
        <p:xfrm>
          <a:off x="0" y="1646238"/>
          <a:ext cx="9144000" cy="5136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87118872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877055652"/>
                    </a:ext>
                  </a:extLst>
                </a:gridCol>
              </a:tblGrid>
              <a:tr h="449262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+mn-lt"/>
                        </a:rPr>
                        <a:t>Mise  en œuvre proposée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620206"/>
                  </a:ext>
                </a:extLst>
              </a:tr>
              <a:tr h="411926">
                <a:tc>
                  <a:txBody>
                    <a:bodyPr/>
                    <a:lstStyle/>
                    <a:p>
                      <a:r>
                        <a:rPr lang="fr-FR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Findable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Utilisation de DOI (Digital Object Identifier)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</a:t>
                      </a:r>
                      <a:endParaRPr lang="fr-FR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020887"/>
                  </a:ext>
                </a:extLst>
              </a:tr>
              <a:tr h="1733550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Exemple de protocole respectant les principes d'accessibilité : HTTP</a:t>
                      </a: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vous mettez vos données à disposition via des API, nous vous recommandons l'utilisation d'API REST basées sur le protocole http</a:t>
                      </a: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Préférez le dépôt dans des entrepôts certifiés qui proposent un accès ouvert </a:t>
                      </a: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préférence, les données et les métadonnées doivent correspondre aux standards des communautés indiquées 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 </a:t>
                      </a:r>
                      <a:endParaRPr lang="fr-FR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858749"/>
                  </a:ext>
                </a:extLst>
              </a:tr>
              <a:tr h="1231394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Interoperable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+mn-lt"/>
                        </a:rPr>
                        <a:t>Exemples de langages pour la représentation des connaissances : OWL, RDF, RDFS, SKOS</a:t>
                      </a:r>
                    </a:p>
                    <a:p>
                      <a:r>
                        <a:rPr lang="fr-FR" sz="1600" dirty="0">
                          <a:latin typeface="+mn-lt"/>
                        </a:rPr>
                        <a:t>En particulier, Les données et les métadonnées correspondent aux standards des communautés indiquées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092704"/>
                  </a:ext>
                </a:extLst>
              </a:tr>
              <a:tr h="385849">
                <a:tc>
                  <a:txBody>
                    <a:bodyPr/>
                    <a:lstStyle/>
                    <a:p>
                      <a:r>
                        <a:rPr lang="fr-FR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Reusable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+mn-lt"/>
                        </a:rPr>
                        <a:t>Exemples de licences : </a:t>
                      </a:r>
                      <a:r>
                        <a:rPr lang="fr-FR" sz="1600" dirty="0">
                          <a:latin typeface="+mn-lt"/>
                          <a:hlinkClick r:id="rId2"/>
                        </a:rPr>
                        <a:t>https://www6.inra.fr/datapartage/Partager-Publier/Choisir-une-licence</a:t>
                      </a:r>
                      <a:endParaRPr lang="fr-FR" sz="1600" dirty="0">
                        <a:latin typeface="+mn-lt"/>
                      </a:endParaRPr>
                    </a:p>
                    <a:p>
                      <a:r>
                        <a:rPr lang="fr-FR" sz="1600" dirty="0">
                          <a:latin typeface="+mn-lt"/>
                        </a:rPr>
                        <a:t>Exemples de standards de métadonnées : </a:t>
                      </a:r>
                      <a:r>
                        <a:rPr lang="fr-FR" sz="1600" dirty="0">
                          <a:latin typeface="+mn-lt"/>
                          <a:hlinkClick r:id="rId3"/>
                        </a:rPr>
                        <a:t>https://www6.inra.fr/datapartage/Partager-Publier/Documenter-les-donnees</a:t>
                      </a:r>
                      <a:endParaRPr lang="fr-FR" sz="1600" dirty="0">
                        <a:latin typeface="+mn-lt"/>
                      </a:endParaRPr>
                    </a:p>
                    <a:p>
                      <a:r>
                        <a:rPr lang="fr-FR" sz="1600" dirty="0">
                          <a:latin typeface="+mn-lt"/>
                        </a:rPr>
                        <a:t>En plus de ces règles, nous recommandons que les données soient mises à disposition dans des formats ouverts et pérennes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749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415605"/>
      </p:ext>
    </p:extLst>
  </p:cSld>
  <p:clrMapOvr>
    <a:masterClrMapping/>
  </p:clrMapOvr>
</p:sld>
</file>

<file path=ppt/theme/theme1.xml><?xml version="1.0" encoding="utf-8"?>
<a:theme xmlns:a="http://schemas.openxmlformats.org/drawingml/2006/main" name="cap20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2025" id="{2B4C18A7-48C9-4A87-B553-DB91E4199D08}" vid="{27B06B5B-4096-4A6F-96D6-570ECF81A6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3961</TotalTime>
  <Words>419</Words>
  <Application>Microsoft Macintosh PowerPoint</Application>
  <PresentationFormat>Affichage à l'écran (4:3)</PresentationFormat>
  <Paragraphs>52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Times New Roman</vt:lpstr>
      <vt:lpstr>cap2025</vt:lpstr>
      <vt:lpstr>Principes FAIR pour la gestion et le partage des données scientifiques</vt:lpstr>
      <vt:lpstr>Présentation PowerPoint</vt:lpstr>
      <vt:lpstr>Findable (« trouvable »)</vt:lpstr>
      <vt:lpstr>Accessible</vt:lpstr>
      <vt:lpstr>Interopérable</vt:lpstr>
      <vt:lpstr>Reusable (réutilisable) </vt:lpstr>
      <vt:lpstr>Comment mettre en pratique les principes FAIR?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CIPIERE</dc:creator>
  <cp:lastModifiedBy>Utilisateur Microsoft Office</cp:lastModifiedBy>
  <cp:revision>32</cp:revision>
  <cp:lastPrinted>2018-03-23T15:31:02Z</cp:lastPrinted>
  <dcterms:created xsi:type="dcterms:W3CDTF">2018-03-02T16:25:40Z</dcterms:created>
  <dcterms:modified xsi:type="dcterms:W3CDTF">2018-07-03T14:59:25Z</dcterms:modified>
</cp:coreProperties>
</file>