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65" r:id="rId2"/>
    <p:sldId id="266" r:id="rId3"/>
    <p:sldId id="267" r:id="rId4"/>
    <p:sldId id="268" r:id="rId5"/>
    <p:sldId id="269" r:id="rId6"/>
    <p:sldId id="270" r:id="rId7"/>
    <p:sldId id="271" r:id="rId8"/>
    <p:sldId id="272" r:id="rId9"/>
    <p:sldId id="273" r:id="rId10"/>
    <p:sldId id="274" r:id="rId11"/>
    <p:sldId id="275" r:id="rId12"/>
    <p:sldId id="276" r:id="rId13"/>
    <p:sldId id="264" r:id="rId14"/>
    <p:sldId id="262" r:id="rId15"/>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E5C5C"/>
    <a:srgbClr val="178F96"/>
    <a:srgbClr val="008080"/>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p:cViewPr varScale="1">
        <p:scale>
          <a:sx n="152" d="100"/>
          <a:sy n="152" d="100"/>
        </p:scale>
        <p:origin x="480" y="126"/>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F921340-8109-4513-8F5D-49BFF9FAF554}" type="datetimeFigureOut">
              <a:rPr lang="fr-FR" smtClean="0"/>
              <a:t>11/03/2020</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CC3BB78-D95F-42AE-A910-379287932D57}" type="slidenum">
              <a:rPr lang="fr-FR" smtClean="0"/>
              <a:t>‹N°›</a:t>
            </a:fld>
            <a:endParaRPr lang="fr-FR"/>
          </a:p>
        </p:txBody>
      </p:sp>
    </p:spTree>
    <p:extLst>
      <p:ext uri="{BB962C8B-B14F-4D97-AF65-F5344CB8AC3E}">
        <p14:creationId xmlns:p14="http://schemas.microsoft.com/office/powerpoint/2010/main" val="416210326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99CFBD-755B-4FE6-89B6-54D051213012}" type="datetimeFigureOut">
              <a:rPr lang="fr-FR" smtClean="0"/>
              <a:t>11/03/2020</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FED71B-4E01-4DC5-B3FC-014E4122E844}" type="slidenum">
              <a:rPr lang="fr-FR" smtClean="0"/>
              <a:t>‹N°›</a:t>
            </a:fld>
            <a:endParaRPr lang="fr-FR"/>
          </a:p>
        </p:txBody>
      </p:sp>
    </p:spTree>
    <p:extLst>
      <p:ext uri="{BB962C8B-B14F-4D97-AF65-F5344CB8AC3E}">
        <p14:creationId xmlns:p14="http://schemas.microsoft.com/office/powerpoint/2010/main" val="149151130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0538"/>
            <a:ext cx="9180512" cy="5164038"/>
          </a:xfrm>
          <a:prstGeom prst="rect">
            <a:avLst/>
          </a:prstGeom>
        </p:spPr>
      </p:pic>
      <p:pic>
        <p:nvPicPr>
          <p:cNvPr id="4" name="Image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79416" y="20538"/>
            <a:ext cx="5501096" cy="5122962"/>
          </a:xfrm>
          <a:prstGeom prst="rect">
            <a:avLst/>
          </a:prstGeom>
        </p:spPr>
      </p:pic>
      <p:pic>
        <p:nvPicPr>
          <p:cNvPr id="5" name="Picture 2" descr="C:\Users\stcalipe\Documents\0-I Site\logos\I-site Logo Blanc.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18879" y="771550"/>
            <a:ext cx="4169145" cy="1681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8323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dpi="0" rotWithShape="1">
          <a:blip r:embed="rId2">
            <a:alphaModFix amt="20000"/>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597819"/>
            <a:ext cx="7772400" cy="1102519"/>
          </a:xfrm>
        </p:spPr>
        <p:txBody>
          <a:bodyPr/>
          <a:lstStyle>
            <a:lvl1pPr>
              <a:defRPr b="1">
                <a:solidFill>
                  <a:srgbClr val="178F96"/>
                </a:solidFill>
                <a:latin typeface="Open Sans" panose="020B0606030504020204" pitchFamily="34" charset="0"/>
                <a:ea typeface="Open Sans" panose="020B0606030504020204" pitchFamily="34" charset="0"/>
                <a:cs typeface="Open Sans" panose="020B0606030504020204" pitchFamily="34" charset="0"/>
              </a:defRPr>
            </a:lvl1pPr>
          </a:lstStyle>
          <a:p>
            <a:r>
              <a:rPr lang="fr-FR" smtClean="0"/>
              <a:t>Modifiez le style du titre</a:t>
            </a:r>
            <a:endParaRPr lang="fr-FR" dirty="0"/>
          </a:p>
        </p:txBody>
      </p:sp>
      <p:sp>
        <p:nvSpPr>
          <p:cNvPr id="3" name="Sous-titre 2"/>
          <p:cNvSpPr>
            <a:spLocks noGrp="1"/>
          </p:cNvSpPr>
          <p:nvPr>
            <p:ph type="subTitle" idx="1"/>
          </p:nvPr>
        </p:nvSpPr>
        <p:spPr>
          <a:xfrm>
            <a:off x="1371600" y="2914650"/>
            <a:ext cx="6400800" cy="1314450"/>
          </a:xfrm>
        </p:spPr>
        <p:txBody>
          <a:bodyPr/>
          <a:lstStyle>
            <a:lvl1pPr marL="0" indent="0" algn="ctr">
              <a:buNone/>
              <a:defRPr b="1">
                <a:solidFill>
                  <a:srgbClr val="5E5C5C"/>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Modifier le style des sous-titres du masque</a:t>
            </a:r>
            <a:endParaRPr lang="fr-FR" dirty="0"/>
          </a:p>
        </p:txBody>
      </p:sp>
      <p:pic>
        <p:nvPicPr>
          <p:cNvPr id="8" name="Picture 3" descr="C:\Users\clahardy\Desktop\Barre ppt.png"/>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0" y="-20538"/>
            <a:ext cx="9144000" cy="9057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clahardy\Desktop\Barre ppt.png"/>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0" y="5073460"/>
            <a:ext cx="9144000" cy="90578"/>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948264" y="4569219"/>
            <a:ext cx="1296144" cy="522811"/>
          </a:xfrm>
          <a:prstGeom prst="rect">
            <a:avLst/>
          </a:prstGeom>
        </p:spPr>
      </p:pic>
    </p:spTree>
    <p:extLst>
      <p:ext uri="{BB962C8B-B14F-4D97-AF65-F5344CB8AC3E}">
        <p14:creationId xmlns:p14="http://schemas.microsoft.com/office/powerpoint/2010/main" val="36131597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bg>
      <p:bgPr>
        <a:blipFill dpi="0" rotWithShape="1">
          <a:blip r:embed="rId2">
            <a:alphaModFix amt="20000"/>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b="1">
                <a:solidFill>
                  <a:srgbClr val="178F96"/>
                </a:solidFill>
                <a:latin typeface="Open Sans" panose="020B0606030504020204" pitchFamily="34" charset="0"/>
                <a:ea typeface="Open Sans" panose="020B0606030504020204" pitchFamily="34" charset="0"/>
                <a:cs typeface="Open Sans" panose="020B0606030504020204" pitchFamily="34" charset="0"/>
              </a:defRPr>
            </a:lvl1pPr>
          </a:lstStyle>
          <a:p>
            <a:r>
              <a:rPr lang="fr-FR" smtClean="0"/>
              <a:t>Modifiez le style du titre</a:t>
            </a:r>
            <a:endParaRPr lang="fr-FR" dirty="0"/>
          </a:p>
        </p:txBody>
      </p:sp>
      <p:sp>
        <p:nvSpPr>
          <p:cNvPr id="3" name="Espace réservé du contenu 2"/>
          <p:cNvSpPr>
            <a:spLocks noGrp="1"/>
          </p:cNvSpPr>
          <p:nvPr>
            <p:ph idx="1"/>
          </p:nvPr>
        </p:nvSpPr>
        <p:spPr/>
        <p:txBody>
          <a:bodyPr/>
          <a:lstStyle>
            <a:lvl1pPr>
              <a:defRPr b="1">
                <a:solidFill>
                  <a:srgbClr val="5E5C5C"/>
                </a:solidFill>
              </a:defRPr>
            </a:lvl1pPr>
            <a:lvl2pPr>
              <a:defRPr>
                <a:solidFill>
                  <a:srgbClr val="5E5C5C"/>
                </a:solidFill>
              </a:defRPr>
            </a:lvl2pPr>
            <a:lvl3pPr>
              <a:defRPr>
                <a:solidFill>
                  <a:srgbClr val="5E5C5C"/>
                </a:solidFill>
              </a:defRPr>
            </a:lvl3pPr>
            <a:lvl4pPr>
              <a:defRPr>
                <a:solidFill>
                  <a:srgbClr val="5E5C5C"/>
                </a:solidFill>
              </a:defRPr>
            </a:lvl4pPr>
            <a:lvl5pPr>
              <a:defRPr>
                <a:solidFill>
                  <a:srgbClr val="5E5C5C"/>
                </a:solidFill>
              </a:defRPr>
            </a:lvl5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pic>
        <p:nvPicPr>
          <p:cNvPr id="7" name="Picture 3" descr="C:\Users\clahardy\Desktop\Barre ppt.png"/>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0" y="-20538"/>
            <a:ext cx="9144000" cy="9057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clahardy\Desktop\Barre ppt.png"/>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0" y="5073460"/>
            <a:ext cx="9144000" cy="9057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Q:\08 - I-Site CAP 20-25\4- Visuels-Illustrations\Logos\logo_I-SITE vecto texte bleu.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236296" y="4731990"/>
            <a:ext cx="1008112" cy="378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939837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bg>
      <p:bgPr>
        <a:blipFill dpi="0" rotWithShape="1">
          <a:blip r:embed="rId2">
            <a:alphaModFix amt="20000"/>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b="1">
                <a:solidFill>
                  <a:srgbClr val="178F96"/>
                </a:solidFill>
                <a:latin typeface="Open Sans" panose="020B0606030504020204" pitchFamily="34" charset="0"/>
                <a:ea typeface="Open Sans" panose="020B0606030504020204" pitchFamily="34" charset="0"/>
                <a:cs typeface="Open Sans" panose="020B0606030504020204" pitchFamily="34" charset="0"/>
              </a:defRPr>
            </a:lvl1pPr>
          </a:lstStyle>
          <a:p>
            <a:r>
              <a:rPr lang="fr-FR" smtClean="0"/>
              <a:t>Modifiez le style du titre</a:t>
            </a:r>
            <a:endParaRPr lang="fr-FR" dirty="0"/>
          </a:p>
        </p:txBody>
      </p:sp>
      <p:sp>
        <p:nvSpPr>
          <p:cNvPr id="3" name="Espace réservé du contenu 2"/>
          <p:cNvSpPr>
            <a:spLocks noGrp="1"/>
          </p:cNvSpPr>
          <p:nvPr>
            <p:ph sz="half" idx="1"/>
          </p:nvPr>
        </p:nvSpPr>
        <p:spPr>
          <a:xfrm>
            <a:off x="457200" y="1200151"/>
            <a:ext cx="4038600" cy="3394472"/>
          </a:xfrm>
        </p:spPr>
        <p:txBody>
          <a:bodyPr/>
          <a:lstStyle>
            <a:lvl1pPr>
              <a:defRPr sz="2800">
                <a:solidFill>
                  <a:srgbClr val="5E5C5C"/>
                </a:solidFill>
                <a:latin typeface="Open Sans" panose="020B0606030504020204" pitchFamily="34" charset="0"/>
                <a:ea typeface="Open Sans" panose="020B0606030504020204" pitchFamily="34" charset="0"/>
                <a:cs typeface="Open Sans" panose="020B0606030504020204" pitchFamily="34" charset="0"/>
              </a:defRPr>
            </a:lvl1pPr>
            <a:lvl2pPr>
              <a:defRPr sz="2400">
                <a:solidFill>
                  <a:srgbClr val="5E5C5C"/>
                </a:solidFill>
                <a:latin typeface="Open Sans" panose="020B0606030504020204" pitchFamily="34" charset="0"/>
                <a:ea typeface="Open Sans" panose="020B0606030504020204" pitchFamily="34" charset="0"/>
                <a:cs typeface="Open Sans" panose="020B0606030504020204" pitchFamily="34" charset="0"/>
              </a:defRPr>
            </a:lvl2pPr>
            <a:lvl3pPr>
              <a:defRPr sz="2000">
                <a:solidFill>
                  <a:srgbClr val="5E5C5C"/>
                </a:solidFill>
                <a:latin typeface="Open Sans" panose="020B0606030504020204" pitchFamily="34" charset="0"/>
                <a:ea typeface="Open Sans" panose="020B0606030504020204" pitchFamily="34" charset="0"/>
                <a:cs typeface="Open Sans" panose="020B0606030504020204" pitchFamily="34" charset="0"/>
              </a:defRPr>
            </a:lvl3pPr>
            <a:lvl4pPr>
              <a:defRPr sz="1800">
                <a:solidFill>
                  <a:srgbClr val="5E5C5C"/>
                </a:solidFill>
                <a:latin typeface="Open Sans" panose="020B0606030504020204" pitchFamily="34" charset="0"/>
                <a:ea typeface="Open Sans" panose="020B0606030504020204" pitchFamily="34" charset="0"/>
                <a:cs typeface="Open Sans" panose="020B0606030504020204" pitchFamily="34" charset="0"/>
              </a:defRPr>
            </a:lvl4pPr>
            <a:lvl5pPr>
              <a:defRPr sz="1800">
                <a:solidFill>
                  <a:srgbClr val="5E5C5C"/>
                </a:solidFill>
                <a:latin typeface="Open Sans" panose="020B0606030504020204" pitchFamily="34" charset="0"/>
                <a:ea typeface="Open Sans" panose="020B0606030504020204" pitchFamily="34" charset="0"/>
                <a:cs typeface="Open Sans" panose="020B0606030504020204" pitchFamily="34" charset="0"/>
              </a:defRPr>
            </a:lvl5pPr>
            <a:lvl6pPr>
              <a:defRPr sz="1800"/>
            </a:lvl6pPr>
            <a:lvl7pPr>
              <a:defRPr sz="1800"/>
            </a:lvl7pPr>
            <a:lvl8pPr>
              <a:defRPr sz="1800"/>
            </a:lvl8pPr>
            <a:lvl9pPr>
              <a:defRPr sz="18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contenu 3"/>
          <p:cNvSpPr>
            <a:spLocks noGrp="1"/>
          </p:cNvSpPr>
          <p:nvPr>
            <p:ph sz="half" idx="2"/>
          </p:nvPr>
        </p:nvSpPr>
        <p:spPr>
          <a:xfrm>
            <a:off x="4648200" y="1200151"/>
            <a:ext cx="4038600" cy="3394472"/>
          </a:xfrm>
        </p:spPr>
        <p:txBody>
          <a:bodyPr/>
          <a:lstStyle>
            <a:lvl1pPr>
              <a:defRPr sz="2800">
                <a:solidFill>
                  <a:srgbClr val="5E5C5C"/>
                </a:solidFill>
                <a:latin typeface="Open Sans" panose="020B0606030504020204" pitchFamily="34" charset="0"/>
                <a:ea typeface="Open Sans" panose="020B0606030504020204" pitchFamily="34" charset="0"/>
                <a:cs typeface="Open Sans" panose="020B0606030504020204" pitchFamily="34" charset="0"/>
              </a:defRPr>
            </a:lvl1pPr>
            <a:lvl2pPr>
              <a:defRPr sz="2400">
                <a:solidFill>
                  <a:srgbClr val="5E5C5C"/>
                </a:solidFill>
                <a:latin typeface="Open Sans" panose="020B0606030504020204" pitchFamily="34" charset="0"/>
                <a:ea typeface="Open Sans" panose="020B0606030504020204" pitchFamily="34" charset="0"/>
                <a:cs typeface="Open Sans" panose="020B0606030504020204" pitchFamily="34" charset="0"/>
              </a:defRPr>
            </a:lvl2pPr>
            <a:lvl3pPr>
              <a:defRPr sz="2000">
                <a:solidFill>
                  <a:srgbClr val="5E5C5C"/>
                </a:solidFill>
                <a:latin typeface="Open Sans" panose="020B0606030504020204" pitchFamily="34" charset="0"/>
                <a:ea typeface="Open Sans" panose="020B0606030504020204" pitchFamily="34" charset="0"/>
                <a:cs typeface="Open Sans" panose="020B0606030504020204" pitchFamily="34" charset="0"/>
              </a:defRPr>
            </a:lvl3pPr>
            <a:lvl4pPr>
              <a:defRPr sz="1800">
                <a:solidFill>
                  <a:srgbClr val="5E5C5C"/>
                </a:solidFill>
                <a:latin typeface="Open Sans" panose="020B0606030504020204" pitchFamily="34" charset="0"/>
                <a:ea typeface="Open Sans" panose="020B0606030504020204" pitchFamily="34" charset="0"/>
                <a:cs typeface="Open Sans" panose="020B0606030504020204" pitchFamily="34" charset="0"/>
              </a:defRPr>
            </a:lvl4pPr>
            <a:lvl5pPr>
              <a:defRPr sz="1800">
                <a:solidFill>
                  <a:srgbClr val="5E5C5C"/>
                </a:solidFill>
                <a:latin typeface="Open Sans" panose="020B0606030504020204" pitchFamily="34" charset="0"/>
                <a:ea typeface="Open Sans" panose="020B0606030504020204" pitchFamily="34" charset="0"/>
                <a:cs typeface="Open Sans" panose="020B0606030504020204" pitchFamily="34" charset="0"/>
              </a:defRPr>
            </a:lvl5pPr>
            <a:lvl6pPr>
              <a:defRPr sz="1800"/>
            </a:lvl6pPr>
            <a:lvl7pPr>
              <a:defRPr sz="1800"/>
            </a:lvl7pPr>
            <a:lvl8pPr>
              <a:defRPr sz="1800"/>
            </a:lvl8pPr>
            <a:lvl9pPr>
              <a:defRPr sz="18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pic>
        <p:nvPicPr>
          <p:cNvPr id="8" name="Picture 3" descr="C:\Users\clahardy\Desktop\Barre ppt.png"/>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0" y="-20538"/>
            <a:ext cx="9144000" cy="9057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clahardy\Desktop\Barre ppt.png"/>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0" y="5073460"/>
            <a:ext cx="9144000" cy="9057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Q:\08 - I-Site CAP 20-25\4- Visuels-Illustrations\Logos\logo_I-SITE vecto texte bleu.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236296" y="4731990"/>
            <a:ext cx="1008112" cy="378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740405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PIA 2">
    <p:bg>
      <p:bgPr>
        <a:blipFill dpi="0" rotWithShape="1">
          <a:blip r:embed="rId2">
            <a:alphaModFix amt="20000"/>
            <a:lum/>
          </a:blip>
          <a:srcRect/>
          <a:stretch>
            <a:fillRect/>
          </a:stretch>
        </a:blipFill>
        <a:effectLst/>
      </p:bgPr>
    </p:bg>
    <p:spTree>
      <p:nvGrpSpPr>
        <p:cNvPr id="1" name=""/>
        <p:cNvGrpSpPr/>
        <p:nvPr/>
      </p:nvGrpSpPr>
      <p:grpSpPr>
        <a:xfrm>
          <a:off x="0" y="0"/>
          <a:ext cx="0" cy="0"/>
          <a:chOff x="0" y="0"/>
          <a:chExt cx="0" cy="0"/>
        </a:xfrm>
      </p:grpSpPr>
      <p:pic>
        <p:nvPicPr>
          <p:cNvPr id="5" name="Picture 3" descr="C:\Users\clahardy\Desktop\Barre ppt.png"/>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0" y="-20538"/>
            <a:ext cx="9144000" cy="9057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clahardy\Desktop\Barre ppt.png"/>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0" y="5073460"/>
            <a:ext cx="9144000" cy="9057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Q:\08 - I-Site CAP 20-25\4- Visuels-Illustrations\Logos\logo_I-SITE vecto texte bleu.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308304" y="4731990"/>
            <a:ext cx="1008112" cy="378042"/>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userDrawn="1"/>
        </p:nvSpPr>
        <p:spPr>
          <a:xfrm>
            <a:off x="2299392" y="2895786"/>
            <a:ext cx="5584977" cy="338554"/>
          </a:xfrm>
          <a:prstGeom prst="rect">
            <a:avLst/>
          </a:prstGeom>
          <a:noFill/>
        </p:spPr>
        <p:txBody>
          <a:bodyPr wrap="square" rtlCol="0">
            <a:spAutoFit/>
          </a:bodyPr>
          <a:lstStyle/>
          <a:p>
            <a:r>
              <a:rPr lang="fr-FR" sz="1600" b="0" baseline="0" dirty="0" smtClean="0">
                <a:solidFill>
                  <a:srgbClr val="5E5C5C"/>
                </a:solidFill>
                <a:latin typeface="Open Sans" panose="020B0606030504020204" pitchFamily="34" charset="0"/>
                <a:ea typeface="Open Sans" panose="020B0606030504020204" pitchFamily="34" charset="0"/>
                <a:cs typeface="Open Sans" panose="020B0606030504020204" pitchFamily="34" charset="0"/>
              </a:rPr>
              <a:t>Un projet I-Site du Programme Investissement d’Avenir II</a:t>
            </a:r>
            <a:endParaRPr lang="fr-FR" sz="1600" b="0" dirty="0">
              <a:solidFill>
                <a:srgbClr val="5E5C5C"/>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027" name="Picture 3" descr="Q:\08 - I-Site CAP 20-25\4- Visuels-Illustrations\Logos\logo_I-SITE vecto texte bleu.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519010" y="769112"/>
            <a:ext cx="4105980" cy="165862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Q:\08 - I-Site CAP 20-25\4- Visuels-Illustrations\Logos\Logo PIA vecto.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044519" y="2625756"/>
            <a:ext cx="1026000" cy="1045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667015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fr-FR" dirty="0" smtClean="0"/>
              <a:t>Modifiez le style du titre</a:t>
            </a:r>
            <a:endParaRPr lang="fr-FR" dirty="0"/>
          </a:p>
        </p:txBody>
      </p:sp>
      <p:sp>
        <p:nvSpPr>
          <p:cNvPr id="3" name="Espace réservé du texte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4177172053"/>
      </p:ext>
    </p:extLst>
  </p:cSld>
  <p:clrMap bg1="lt1" tx1="dk1" bg2="lt2" tx2="dk2" accent1="accent1" accent2="accent2" accent3="accent3" accent4="accent4" accent5="accent5" accent6="accent6" hlink="hlink" folHlink="folHlink"/>
  <p:sldLayoutIdLst>
    <p:sldLayoutId id="2147483658" r:id="rId1"/>
    <p:sldLayoutId id="2147483649" r:id="rId2"/>
    <p:sldLayoutId id="2147483650" r:id="rId3"/>
    <p:sldLayoutId id="2147483652" r:id="rId4"/>
    <p:sldLayoutId id="2147483656" r:id="rId5"/>
  </p:sldLayoutIdLst>
  <p:timing>
    <p:tnLst>
      <p:par>
        <p:cTn id="1" dur="indefinite" restart="never" nodeType="tmRoot"/>
      </p:par>
    </p:tnLst>
  </p:timing>
  <p:txStyles>
    <p:titleStyle>
      <a:lvl1pPr algn="ctr" defTabSz="914400" rtl="0" eaLnBrk="1" latinLnBrk="0" hangingPunct="1">
        <a:spcBef>
          <a:spcPct val="0"/>
        </a:spcBef>
        <a:buNone/>
        <a:defRPr sz="4400" b="1" kern="1200">
          <a:solidFill>
            <a:srgbClr val="178F96"/>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b="1" kern="1200">
          <a:solidFill>
            <a:srgbClr val="5E5C5C"/>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5E5C5C"/>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5E5C5C"/>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5E5C5C"/>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5E5C5C"/>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84D7B8C8-1340-4709-A63F-216AF021FBD0}"/>
              </a:ext>
            </a:extLst>
          </p:cNvPr>
          <p:cNvSpPr txBox="1">
            <a:spLocks/>
          </p:cNvSpPr>
          <p:nvPr/>
        </p:nvSpPr>
        <p:spPr>
          <a:xfrm>
            <a:off x="251520" y="2355726"/>
            <a:ext cx="8392602" cy="1395136"/>
          </a:xfrm>
          <a:prstGeom prst="rect">
            <a:avLst/>
          </a:prstGeom>
        </p:spPr>
        <p:txBody>
          <a:bodyPr>
            <a:normAutofit fontScale="75000" lnSpcReduction="20000"/>
          </a:bodyPr>
          <a:lstStyle>
            <a:lvl1pPr algn="ctr" defTabSz="914400" rtl="0" eaLnBrk="1" latinLnBrk="0" hangingPunct="1">
              <a:spcBef>
                <a:spcPct val="0"/>
              </a:spcBef>
              <a:buNone/>
              <a:defRPr sz="4400" b="1" kern="1200">
                <a:solidFill>
                  <a:srgbClr val="178F96"/>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smtClean="0">
                <a:solidFill>
                  <a:schemeClr val="bg1"/>
                </a:solidFill>
              </a:rPr>
              <a:t>CEBA</a:t>
            </a:r>
            <a:br>
              <a:rPr lang="en-US" dirty="0" smtClean="0">
                <a:solidFill>
                  <a:schemeClr val="bg1"/>
                </a:solidFill>
              </a:rPr>
            </a:br>
            <a:r>
              <a:rPr lang="en-US" dirty="0" smtClean="0">
                <a:solidFill>
                  <a:schemeClr val="bg1"/>
                </a:solidFill>
              </a:rPr>
              <a:t>Cloud </a:t>
            </a:r>
            <a:r>
              <a:rPr lang="en-US" dirty="0" err="1" smtClean="0">
                <a:solidFill>
                  <a:schemeClr val="bg1"/>
                </a:solidFill>
              </a:rPr>
              <a:t>Environnemental</a:t>
            </a:r>
            <a:r>
              <a:rPr lang="en-US" dirty="0" smtClean="0">
                <a:solidFill>
                  <a:schemeClr val="bg1"/>
                </a:solidFill>
              </a:rPr>
              <a:t> </a:t>
            </a:r>
            <a:br>
              <a:rPr lang="en-US" dirty="0" smtClean="0">
                <a:solidFill>
                  <a:schemeClr val="bg1"/>
                </a:solidFill>
              </a:rPr>
            </a:br>
            <a:r>
              <a:rPr lang="en-US" dirty="0" smtClean="0">
                <a:solidFill>
                  <a:schemeClr val="bg1"/>
                </a:solidFill>
              </a:rPr>
              <a:t>au </a:t>
            </a:r>
            <a:r>
              <a:rPr lang="en-US" dirty="0" err="1" smtClean="0">
                <a:solidFill>
                  <a:schemeClr val="bg1"/>
                </a:solidFill>
              </a:rPr>
              <a:t>Bénéfice</a:t>
            </a:r>
            <a:r>
              <a:rPr lang="en-US" dirty="0" smtClean="0">
                <a:solidFill>
                  <a:schemeClr val="bg1"/>
                </a:solidFill>
              </a:rPr>
              <a:t> de </a:t>
            </a:r>
            <a:r>
              <a:rPr lang="en-US" dirty="0" err="1" smtClean="0">
                <a:solidFill>
                  <a:schemeClr val="bg1"/>
                </a:solidFill>
              </a:rPr>
              <a:t>l’Agriculture</a:t>
            </a:r>
            <a:endParaRPr lang="fr-FR" dirty="0">
              <a:solidFill>
                <a:schemeClr val="bg1"/>
              </a:solidFill>
            </a:endParaRPr>
          </a:p>
        </p:txBody>
      </p:sp>
      <p:sp>
        <p:nvSpPr>
          <p:cNvPr id="4" name="Sous-titre 5">
            <a:extLst>
              <a:ext uri="{FF2B5EF4-FFF2-40B4-BE49-F238E27FC236}">
                <a16:creationId xmlns:a16="http://schemas.microsoft.com/office/drawing/2014/main" id="{2986D7B0-E43F-B243-92F1-E26ED521FC50}"/>
              </a:ext>
            </a:extLst>
          </p:cNvPr>
          <p:cNvSpPr txBox="1">
            <a:spLocks/>
          </p:cNvSpPr>
          <p:nvPr/>
        </p:nvSpPr>
        <p:spPr>
          <a:xfrm>
            <a:off x="755576" y="3651870"/>
            <a:ext cx="77724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rgbClr val="5E5C5C"/>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fr-FR" sz="2400" dirty="0" smtClean="0">
                <a:solidFill>
                  <a:schemeClr val="bg1"/>
                </a:solidFill>
              </a:rPr>
              <a:t>Jérémy </a:t>
            </a:r>
            <a:r>
              <a:rPr lang="fr-FR" sz="2400" dirty="0" err="1" smtClean="0">
                <a:solidFill>
                  <a:schemeClr val="bg1"/>
                </a:solidFill>
              </a:rPr>
              <a:t>Mezhoud</a:t>
            </a:r>
            <a:endParaRPr lang="fr-FR" sz="2400" dirty="0">
              <a:solidFill>
                <a:schemeClr val="bg1"/>
              </a:solidFill>
            </a:endParaRPr>
          </a:p>
        </p:txBody>
      </p:sp>
      <p:pic>
        <p:nvPicPr>
          <p:cNvPr id="7" name="Image 6"/>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691680" y="4155925"/>
            <a:ext cx="567564" cy="549546"/>
          </a:xfrm>
          <a:prstGeom prst="rect">
            <a:avLst/>
          </a:prstGeom>
        </p:spPr>
      </p:pic>
      <p:pic>
        <p:nvPicPr>
          <p:cNvPr id="8" name="Image 7">
            <a:extLst>
              <a:ext uri="{FF2B5EF4-FFF2-40B4-BE49-F238E27FC236}">
                <a16:creationId xmlns:a16="http://schemas.microsoft.com/office/drawing/2014/main" id="{3E8824B7-E114-4DF6-AF6D-94A7CA51B680}"/>
              </a:ext>
            </a:extLst>
          </p:cNvPr>
          <p:cNvPicPr/>
          <p:nvPr/>
        </p:nvPicPr>
        <p:blipFill>
          <a:blip r:embed="rId3" cstate="print">
            <a:extLst>
              <a:ext uri="{28A0092B-C50C-407E-A947-70E740481C1C}">
                <a14:useLocalDpi xmlns:a14="http://schemas.microsoft.com/office/drawing/2010/main"/>
              </a:ext>
            </a:extLst>
          </a:blip>
          <a:stretch>
            <a:fillRect/>
          </a:stretch>
        </p:blipFill>
        <p:spPr>
          <a:xfrm>
            <a:off x="898360" y="4157831"/>
            <a:ext cx="538480" cy="538480"/>
          </a:xfrm>
          <a:prstGeom prst="rect">
            <a:avLst/>
          </a:prstGeom>
        </p:spPr>
      </p:pic>
      <p:pic>
        <p:nvPicPr>
          <p:cNvPr id="9" name="Imag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4085" y="4155925"/>
            <a:ext cx="963898" cy="540385"/>
          </a:xfrm>
          <a:prstGeom prst="rect">
            <a:avLst/>
          </a:prstGeom>
        </p:spPr>
      </p:pic>
      <p:sp>
        <p:nvSpPr>
          <p:cNvPr id="10" name="Rectangle 9">
            <a:extLst>
              <a:ext uri="{FF2B5EF4-FFF2-40B4-BE49-F238E27FC236}">
                <a16:creationId xmlns:a16="http://schemas.microsoft.com/office/drawing/2014/main" id="{C57FAB2A-C8F3-4593-BA5C-1F26B7941DB4}"/>
              </a:ext>
            </a:extLst>
          </p:cNvPr>
          <p:cNvSpPr/>
          <p:nvPr/>
        </p:nvSpPr>
        <p:spPr>
          <a:xfrm>
            <a:off x="395536" y="4732041"/>
            <a:ext cx="2166170" cy="369332"/>
          </a:xfrm>
          <a:prstGeom prst="rect">
            <a:avLst/>
          </a:prstGeom>
        </p:spPr>
        <p:txBody>
          <a:bodyPr wrap="none">
            <a:spAutoFit/>
          </a:bodyPr>
          <a:lstStyle/>
          <a:p>
            <a:r>
              <a:rPr lang="en-US" dirty="0">
                <a:solidFill>
                  <a:schemeClr val="bg1"/>
                </a:solidFill>
              </a:rPr>
              <a:t>CEBA – </a:t>
            </a:r>
            <a:r>
              <a:rPr lang="en-US" dirty="0" smtClean="0">
                <a:solidFill>
                  <a:schemeClr val="bg1"/>
                </a:solidFill>
              </a:rPr>
              <a:t>12 mars 2020</a:t>
            </a:r>
            <a:endParaRPr lang="fr-FR" dirty="0">
              <a:solidFill>
                <a:schemeClr val="bg1"/>
              </a:solidFill>
            </a:endParaRPr>
          </a:p>
        </p:txBody>
      </p:sp>
    </p:spTree>
    <p:extLst>
      <p:ext uri="{BB962C8B-B14F-4D97-AF65-F5344CB8AC3E}">
        <p14:creationId xmlns:p14="http://schemas.microsoft.com/office/powerpoint/2010/main" val="38050540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800" dirty="0"/>
              <a:t>Exemple de requête</a:t>
            </a:r>
            <a:endParaRPr lang="fr-FR" sz="2000" dirty="0"/>
          </a:p>
        </p:txBody>
      </p:sp>
      <p:sp>
        <p:nvSpPr>
          <p:cNvPr id="3" name="Espace réservé du contenu 2"/>
          <p:cNvSpPr>
            <a:spLocks noGrp="1"/>
          </p:cNvSpPr>
          <p:nvPr>
            <p:ph idx="1"/>
          </p:nvPr>
        </p:nvSpPr>
        <p:spPr/>
        <p:txBody>
          <a:bodyPr>
            <a:normAutofit/>
          </a:bodyPr>
          <a:lstStyle/>
          <a:p>
            <a:pPr marL="0" indent="0" algn="ctr">
              <a:buNone/>
            </a:pPr>
            <a:r>
              <a:rPr lang="fr-FR" sz="1800" dirty="0"/>
              <a:t>Rechercher les valeurs de radioactivité dans tous les fichiers JSON, puis renvoyer les valeurs que peut prendre ce champ. Indiquer dans quels fichiers elles apparaissent, en plus du nom du site géographique</a:t>
            </a:r>
          </a:p>
        </p:txBody>
      </p:sp>
      <p:pic>
        <p:nvPicPr>
          <p:cNvPr id="4" name="Espace réservé du contenu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8601" y="2211710"/>
            <a:ext cx="2846798" cy="2650987"/>
          </a:xfrm>
          <a:prstGeom prst="rect">
            <a:avLst/>
          </a:prstGeom>
        </p:spPr>
      </p:pic>
    </p:spTree>
    <p:extLst>
      <p:ext uri="{BB962C8B-B14F-4D97-AF65-F5344CB8AC3E}">
        <p14:creationId xmlns:p14="http://schemas.microsoft.com/office/powerpoint/2010/main" val="20733840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800" dirty="0"/>
              <a:t>Application concrète</a:t>
            </a:r>
            <a:br>
              <a:rPr lang="fr-FR" sz="2800" dirty="0"/>
            </a:br>
            <a:r>
              <a:rPr lang="fr-FR" sz="2000" dirty="0" err="1"/>
              <a:t>Requêtage</a:t>
            </a:r>
            <a:r>
              <a:rPr lang="fr-FR" sz="2000" dirty="0"/>
              <a:t>/extraction depuis le site web</a:t>
            </a:r>
            <a:endParaRPr lang="fr-FR" sz="1600" dirty="0"/>
          </a:p>
        </p:txBody>
      </p:sp>
      <p:pic>
        <p:nvPicPr>
          <p:cNvPr id="13" name="Espace réservé du contenu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752" y="1494184"/>
            <a:ext cx="3129136" cy="3259308"/>
          </a:xfrm>
          <a:prstGeom prst="rect">
            <a:avLst/>
          </a:prstGeom>
        </p:spPr>
      </p:pic>
      <p:sp>
        <p:nvSpPr>
          <p:cNvPr id="14" name="Flèche vers le bas 13"/>
          <p:cNvSpPr/>
          <p:nvPr/>
        </p:nvSpPr>
        <p:spPr>
          <a:xfrm rot="16200000">
            <a:off x="3343131" y="3503120"/>
            <a:ext cx="360042" cy="801558"/>
          </a:xfrm>
          <a:prstGeom prst="downArrow">
            <a:avLst>
              <a:gd name="adj1" fmla="val 50000"/>
              <a:gd name="adj2" fmla="val 4643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5" name="Espace réservé du contenu 1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95936" y="3507854"/>
            <a:ext cx="4725591" cy="792088"/>
          </a:xfrm>
          <a:prstGeom prst="rect">
            <a:avLst/>
          </a:prstGeom>
        </p:spPr>
      </p:pic>
      <p:sp>
        <p:nvSpPr>
          <p:cNvPr id="17" name="Espace réservé du contenu 2"/>
          <p:cNvSpPr txBox="1">
            <a:spLocks/>
          </p:cNvSpPr>
          <p:nvPr/>
        </p:nvSpPr>
        <p:spPr>
          <a:xfrm>
            <a:off x="3851920" y="1607957"/>
            <a:ext cx="4762869" cy="1569326"/>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b="1" kern="1200">
                <a:solidFill>
                  <a:srgbClr val="5E5C5C"/>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5E5C5C"/>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5E5C5C"/>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5E5C5C"/>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5E5C5C"/>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indent="-285750"/>
            <a:r>
              <a:rPr lang="fr-FR" sz="1800" dirty="0" smtClean="0"/>
              <a:t>Requête directement la base de données</a:t>
            </a:r>
          </a:p>
          <a:p>
            <a:pPr marL="285750" indent="-285750"/>
            <a:endParaRPr lang="fr-FR" sz="1800" dirty="0"/>
          </a:p>
          <a:p>
            <a:pPr marL="285750" indent="-285750"/>
            <a:r>
              <a:rPr lang="fr-FR" sz="1800" dirty="0" smtClean="0"/>
              <a:t>Création </a:t>
            </a:r>
            <a:r>
              <a:rPr lang="fr-FR" sz="1800" dirty="0"/>
              <a:t>d’un fichier JSON lors de l’extraction</a:t>
            </a:r>
          </a:p>
          <a:p>
            <a:pPr marL="285750" indent="-285750"/>
            <a:endParaRPr lang="fr-FR" sz="1800" dirty="0"/>
          </a:p>
          <a:p>
            <a:pPr marL="285750" indent="-285750"/>
            <a:endParaRPr lang="fr-FR" sz="1800" dirty="0"/>
          </a:p>
        </p:txBody>
      </p:sp>
    </p:spTree>
    <p:extLst>
      <p:ext uri="{BB962C8B-B14F-4D97-AF65-F5344CB8AC3E}">
        <p14:creationId xmlns:p14="http://schemas.microsoft.com/office/powerpoint/2010/main" val="11688676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800" dirty="0"/>
              <a:t>Développements futurs</a:t>
            </a:r>
          </a:p>
        </p:txBody>
      </p:sp>
      <p:sp>
        <p:nvSpPr>
          <p:cNvPr id="3" name="Espace réservé du contenu 2"/>
          <p:cNvSpPr>
            <a:spLocks noGrp="1"/>
          </p:cNvSpPr>
          <p:nvPr>
            <p:ph idx="1"/>
          </p:nvPr>
        </p:nvSpPr>
        <p:spPr/>
        <p:txBody>
          <a:bodyPr>
            <a:normAutofit/>
          </a:bodyPr>
          <a:lstStyle/>
          <a:p>
            <a:endParaRPr lang="fr-FR" sz="2000" dirty="0" smtClean="0"/>
          </a:p>
          <a:p>
            <a:r>
              <a:rPr lang="fr-FR" sz="2000" dirty="0"/>
              <a:t>Mise en place d’une base de données pour les informations des capteurs</a:t>
            </a:r>
          </a:p>
          <a:p>
            <a:r>
              <a:rPr lang="fr-FR" sz="2000" dirty="0"/>
              <a:t>Programme de conversion plus vaste</a:t>
            </a:r>
          </a:p>
          <a:p>
            <a:pPr lvl="1"/>
            <a:r>
              <a:rPr lang="fr-FR" sz="1800" dirty="0" smtClean="0"/>
              <a:t>« .csv » </a:t>
            </a:r>
            <a:r>
              <a:rPr lang="fr-FR" sz="1800" dirty="0"/>
              <a:t>en </a:t>
            </a:r>
            <a:r>
              <a:rPr lang="fr-FR" sz="1800" dirty="0" smtClean="0"/>
              <a:t>« .</a:t>
            </a:r>
            <a:r>
              <a:rPr lang="fr-FR" sz="1800" dirty="0" err="1" smtClean="0"/>
              <a:t>json</a:t>
            </a:r>
            <a:r>
              <a:rPr lang="fr-FR" sz="1800" dirty="0" smtClean="0"/>
              <a:t> » </a:t>
            </a:r>
            <a:r>
              <a:rPr lang="fr-FR" sz="1800" dirty="0"/>
              <a:t>plus particulièrement</a:t>
            </a:r>
          </a:p>
        </p:txBody>
      </p:sp>
    </p:spTree>
    <p:extLst>
      <p:ext uri="{BB962C8B-B14F-4D97-AF65-F5344CB8AC3E}">
        <p14:creationId xmlns:p14="http://schemas.microsoft.com/office/powerpoint/2010/main" val="20765632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1923678"/>
            <a:ext cx="8229600" cy="857250"/>
          </a:xfrm>
        </p:spPr>
        <p:txBody>
          <a:bodyPr>
            <a:normAutofit/>
          </a:bodyPr>
          <a:lstStyle/>
          <a:p>
            <a:r>
              <a:rPr lang="fr-FR" sz="4000" b="1" dirty="0" smtClean="0"/>
              <a:t>Merci de votre attention !</a:t>
            </a:r>
            <a:endParaRPr lang="fr-FR" sz="4000" b="1" dirty="0"/>
          </a:p>
        </p:txBody>
      </p:sp>
    </p:spTree>
    <p:extLst>
      <p:ext uri="{BB962C8B-B14F-4D97-AF65-F5344CB8AC3E}">
        <p14:creationId xmlns:p14="http://schemas.microsoft.com/office/powerpoint/2010/main" val="38981906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40047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a:t>Rappel</a:t>
            </a:r>
          </a:p>
        </p:txBody>
      </p:sp>
      <p:sp>
        <p:nvSpPr>
          <p:cNvPr id="3" name="Espace réservé du contenu 2"/>
          <p:cNvSpPr>
            <a:spLocks noGrp="1"/>
          </p:cNvSpPr>
          <p:nvPr>
            <p:ph idx="1"/>
          </p:nvPr>
        </p:nvSpPr>
        <p:spPr/>
        <p:txBody>
          <a:bodyPr>
            <a:normAutofit fontScale="62500" lnSpcReduction="20000"/>
          </a:bodyPr>
          <a:lstStyle/>
          <a:p>
            <a:r>
              <a:rPr lang="fr-FR" dirty="0"/>
              <a:t>Pourquoi </a:t>
            </a:r>
            <a:r>
              <a:rPr lang="fr-FR" dirty="0" smtClean="0"/>
              <a:t>PostgreSQL</a:t>
            </a:r>
            <a:endParaRPr lang="fr-FR" dirty="0"/>
          </a:p>
          <a:p>
            <a:pPr lvl="1"/>
            <a:r>
              <a:rPr lang="fr-FR" dirty="0"/>
              <a:t>Solution Open-Source</a:t>
            </a:r>
          </a:p>
          <a:p>
            <a:pPr lvl="1"/>
            <a:r>
              <a:rPr lang="fr-FR" dirty="0"/>
              <a:t>Compétences au sein de l’université</a:t>
            </a:r>
          </a:p>
          <a:p>
            <a:pPr lvl="1"/>
            <a:r>
              <a:rPr lang="fr-FR" dirty="0"/>
              <a:t>Robuste</a:t>
            </a:r>
          </a:p>
          <a:p>
            <a:pPr lvl="1"/>
            <a:r>
              <a:rPr lang="fr-FR" dirty="0"/>
              <a:t>Cartographie disponible via l’extension </a:t>
            </a:r>
            <a:r>
              <a:rPr lang="fr-FR" dirty="0" err="1" smtClean="0"/>
              <a:t>PostGIS</a:t>
            </a:r>
            <a:endParaRPr lang="fr-FR" dirty="0"/>
          </a:p>
          <a:p>
            <a:pPr lvl="1"/>
            <a:endParaRPr lang="fr-FR" dirty="0"/>
          </a:p>
          <a:p>
            <a:r>
              <a:rPr lang="fr-FR" dirty="0"/>
              <a:t>Pourquoi </a:t>
            </a:r>
            <a:r>
              <a:rPr lang="fr-FR" dirty="0" smtClean="0"/>
              <a:t>stocker du JSON</a:t>
            </a:r>
            <a:endParaRPr lang="fr-FR" dirty="0"/>
          </a:p>
          <a:p>
            <a:pPr lvl="1"/>
            <a:r>
              <a:rPr lang="fr-FR" dirty="0"/>
              <a:t>Permet des requêtes SQL directement sur le contenu des lignes JSON</a:t>
            </a:r>
          </a:p>
          <a:p>
            <a:pPr lvl="1"/>
            <a:r>
              <a:rPr lang="fr-FR" dirty="0"/>
              <a:t>Premier lien vers une mise en cloud</a:t>
            </a:r>
          </a:p>
          <a:p>
            <a:pPr lvl="1"/>
            <a:r>
              <a:rPr lang="fr-FR" dirty="0"/>
              <a:t>Stockage de données brutes sous un seul format</a:t>
            </a:r>
          </a:p>
          <a:p>
            <a:pPr lvl="2"/>
            <a:r>
              <a:rPr lang="fr-FR" dirty="0" err="1"/>
              <a:t>Requêtage</a:t>
            </a:r>
            <a:r>
              <a:rPr lang="fr-FR" dirty="0"/>
              <a:t> peu importe l’origine</a:t>
            </a:r>
          </a:p>
          <a:p>
            <a:endParaRPr lang="fr-FR" dirty="0"/>
          </a:p>
        </p:txBody>
      </p:sp>
    </p:spTree>
    <p:extLst>
      <p:ext uri="{BB962C8B-B14F-4D97-AF65-F5344CB8AC3E}">
        <p14:creationId xmlns:p14="http://schemas.microsoft.com/office/powerpoint/2010/main" val="31594324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800" dirty="0"/>
              <a:t>Les possibilités du </a:t>
            </a:r>
            <a:r>
              <a:rPr lang="fr-FR" sz="2800" dirty="0" smtClean="0"/>
              <a:t>type JSON </a:t>
            </a:r>
            <a:r>
              <a:rPr lang="fr-FR" sz="2800" dirty="0"/>
              <a:t>en base de données</a:t>
            </a:r>
          </a:p>
        </p:txBody>
      </p:sp>
      <p:sp>
        <p:nvSpPr>
          <p:cNvPr id="3" name="Espace réservé du contenu 2"/>
          <p:cNvSpPr>
            <a:spLocks noGrp="1"/>
          </p:cNvSpPr>
          <p:nvPr>
            <p:ph idx="1"/>
          </p:nvPr>
        </p:nvSpPr>
        <p:spPr/>
        <p:txBody>
          <a:bodyPr>
            <a:normAutofit fontScale="62500" lnSpcReduction="20000"/>
          </a:bodyPr>
          <a:lstStyle/>
          <a:p>
            <a:r>
              <a:rPr lang="fr-FR" dirty="0"/>
              <a:t>Requêtes directement sur le contenu du fichier une fois en base</a:t>
            </a:r>
          </a:p>
          <a:p>
            <a:pPr lvl="1"/>
            <a:r>
              <a:rPr lang="fr-FR" dirty="0"/>
              <a:t>Permet des recherches précises et complexes</a:t>
            </a:r>
          </a:p>
          <a:p>
            <a:pPr lvl="2"/>
            <a:r>
              <a:rPr lang="fr-FR" dirty="0"/>
              <a:t>Par fichier, par site, par </a:t>
            </a:r>
            <a:r>
              <a:rPr lang="fr-FR" dirty="0" err="1"/>
              <a:t>dev</a:t>
            </a:r>
            <a:r>
              <a:rPr lang="fr-FR" dirty="0"/>
              <a:t>-EUI...</a:t>
            </a:r>
          </a:p>
          <a:p>
            <a:r>
              <a:rPr lang="fr-FR" dirty="0"/>
              <a:t>Utilisation du </a:t>
            </a:r>
            <a:r>
              <a:rPr lang="fr-FR" dirty="0" smtClean="0"/>
              <a:t>type JSONB </a:t>
            </a:r>
            <a:r>
              <a:rPr lang="fr-FR" dirty="0"/>
              <a:t>sous </a:t>
            </a:r>
            <a:r>
              <a:rPr lang="fr-FR" dirty="0" err="1"/>
              <a:t>Postgres</a:t>
            </a:r>
            <a:endParaRPr lang="fr-FR" dirty="0"/>
          </a:p>
          <a:p>
            <a:pPr lvl="1"/>
            <a:r>
              <a:rPr lang="fr-FR" dirty="0"/>
              <a:t>Utilisation de nouveaux opérateurs (égalité sous entendu lors d’une union)</a:t>
            </a:r>
          </a:p>
          <a:p>
            <a:pPr lvl="2"/>
            <a:r>
              <a:rPr lang="fr-FR" dirty="0"/>
              <a:t>Peut permettre la récupération de l’intégralité d’un fichier </a:t>
            </a:r>
            <a:r>
              <a:rPr lang="fr-FR" dirty="0" smtClean="0"/>
              <a:t>.JSON </a:t>
            </a:r>
            <a:r>
              <a:rPr lang="fr-FR" dirty="0"/>
              <a:t>stocké en base</a:t>
            </a:r>
          </a:p>
          <a:p>
            <a:r>
              <a:rPr lang="fr-FR" dirty="0"/>
              <a:t>Les exports sont donc simplifiés</a:t>
            </a:r>
          </a:p>
          <a:p>
            <a:pPr lvl="1"/>
            <a:r>
              <a:rPr lang="fr-FR" dirty="0"/>
              <a:t>Création d’un nouveau fichier </a:t>
            </a:r>
            <a:r>
              <a:rPr lang="fr-FR" dirty="0" smtClean="0"/>
              <a:t>.JSON</a:t>
            </a:r>
            <a:endParaRPr lang="fr-FR" dirty="0"/>
          </a:p>
          <a:p>
            <a:r>
              <a:rPr lang="fr-FR" dirty="0"/>
              <a:t>BDD JSON =/= </a:t>
            </a:r>
            <a:r>
              <a:rPr lang="fr-FR" dirty="0" err="1"/>
              <a:t>Elastic</a:t>
            </a:r>
            <a:endParaRPr lang="fr-FR" dirty="0"/>
          </a:p>
          <a:p>
            <a:endParaRPr lang="fr-FR" dirty="0"/>
          </a:p>
        </p:txBody>
      </p:sp>
    </p:spTree>
    <p:extLst>
      <p:ext uri="{BB962C8B-B14F-4D97-AF65-F5344CB8AC3E}">
        <p14:creationId xmlns:p14="http://schemas.microsoft.com/office/powerpoint/2010/main" val="23420560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800" dirty="0"/>
              <a:t>Rappel du cheminement des données provenant de capteurs</a:t>
            </a:r>
          </a:p>
        </p:txBody>
      </p:sp>
      <p:pic>
        <p:nvPicPr>
          <p:cNvPr id="5"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7634" y="1330311"/>
            <a:ext cx="7648732" cy="3133752"/>
          </a:xfrm>
        </p:spPr>
      </p:pic>
    </p:spTree>
    <p:extLst>
      <p:ext uri="{BB962C8B-B14F-4D97-AF65-F5344CB8AC3E}">
        <p14:creationId xmlns:p14="http://schemas.microsoft.com/office/powerpoint/2010/main" val="35732363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800" dirty="0"/>
              <a:t>Structure de la base de données</a:t>
            </a:r>
          </a:p>
        </p:txBody>
      </p:sp>
      <p:sp>
        <p:nvSpPr>
          <p:cNvPr id="3" name="Espace réservé du contenu 2"/>
          <p:cNvSpPr>
            <a:spLocks noGrp="1"/>
          </p:cNvSpPr>
          <p:nvPr>
            <p:ph idx="1"/>
          </p:nvPr>
        </p:nvSpPr>
        <p:spPr/>
        <p:txBody>
          <a:bodyPr>
            <a:normAutofit/>
          </a:bodyPr>
          <a:lstStyle/>
          <a:p>
            <a:r>
              <a:rPr lang="fr-FR" sz="2000" dirty="0"/>
              <a:t>Une unique base de données pour le stockage des fichiers </a:t>
            </a:r>
            <a:r>
              <a:rPr lang="fr-FR" sz="2000" dirty="0" smtClean="0"/>
              <a:t>.JSON</a:t>
            </a:r>
            <a:endParaRPr lang="fr-FR" sz="2000" dirty="0"/>
          </a:p>
          <a:p>
            <a:r>
              <a:rPr lang="fr-FR" sz="2000" dirty="0"/>
              <a:t>Structuration sous forme de schémas </a:t>
            </a:r>
            <a:r>
              <a:rPr lang="fr-FR" sz="2000" dirty="0" err="1"/>
              <a:t>Postgres</a:t>
            </a:r>
            <a:endParaRPr lang="fr-FR" sz="2000" dirty="0"/>
          </a:p>
          <a:p>
            <a:pPr lvl="1"/>
            <a:r>
              <a:rPr lang="fr-FR" sz="1800" dirty="0"/>
              <a:t>Un schéma est l’équivalent d’une base</a:t>
            </a:r>
          </a:p>
          <a:p>
            <a:r>
              <a:rPr lang="fr-FR" sz="2000" dirty="0"/>
              <a:t>Séparation par type de réseaux de capteurs</a:t>
            </a:r>
          </a:p>
          <a:p>
            <a:pPr lvl="1"/>
            <a:r>
              <a:rPr lang="fr-FR" sz="1800" dirty="0"/>
              <a:t>Un schéma pour les réseaux de capteurs </a:t>
            </a:r>
            <a:r>
              <a:rPr lang="fr-FR" sz="1800" dirty="0" err="1"/>
              <a:t>ConnecSens</a:t>
            </a:r>
            <a:endParaRPr lang="fr-FR" sz="1800" dirty="0"/>
          </a:p>
          <a:p>
            <a:pPr lvl="1"/>
            <a:r>
              <a:rPr lang="fr-FR" sz="1800" dirty="0"/>
              <a:t>Un schéma pour le réseau de capteurs de la bouée Aydat</a:t>
            </a:r>
          </a:p>
          <a:p>
            <a:pPr lvl="1"/>
            <a:r>
              <a:rPr lang="fr-FR" sz="1800" dirty="0"/>
              <a:t>…</a:t>
            </a:r>
          </a:p>
        </p:txBody>
      </p:sp>
    </p:spTree>
    <p:extLst>
      <p:ext uri="{BB962C8B-B14F-4D97-AF65-F5344CB8AC3E}">
        <p14:creationId xmlns:p14="http://schemas.microsoft.com/office/powerpoint/2010/main" val="3491989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800" dirty="0"/>
              <a:t>Structure de la base de données</a:t>
            </a:r>
          </a:p>
        </p:txBody>
      </p:sp>
      <p:pic>
        <p:nvPicPr>
          <p:cNvPr id="4" name="Espace réservé du conten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43808" y="915566"/>
            <a:ext cx="3092108" cy="3956793"/>
          </a:xfrm>
        </p:spPr>
      </p:pic>
    </p:spTree>
    <p:extLst>
      <p:ext uri="{BB962C8B-B14F-4D97-AF65-F5344CB8AC3E}">
        <p14:creationId xmlns:p14="http://schemas.microsoft.com/office/powerpoint/2010/main" val="15694179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800" dirty="0"/>
              <a:t>Les outils mis en place</a:t>
            </a:r>
            <a:br>
              <a:rPr lang="fr-FR" sz="2800" dirty="0"/>
            </a:br>
            <a:r>
              <a:rPr lang="fr-FR" sz="2000" dirty="0"/>
              <a:t>Programme d’insertion des données JSON</a:t>
            </a:r>
            <a:endParaRPr lang="fr-FR" sz="2800" dirty="0"/>
          </a:p>
        </p:txBody>
      </p:sp>
      <p:sp>
        <p:nvSpPr>
          <p:cNvPr id="3" name="Espace réservé du contenu 2"/>
          <p:cNvSpPr>
            <a:spLocks noGrp="1"/>
          </p:cNvSpPr>
          <p:nvPr>
            <p:ph idx="1"/>
          </p:nvPr>
        </p:nvSpPr>
        <p:spPr>
          <a:xfrm>
            <a:off x="457200" y="1200150"/>
            <a:ext cx="8229600" cy="3603847"/>
          </a:xfrm>
        </p:spPr>
        <p:txBody>
          <a:bodyPr>
            <a:normAutofit fontScale="62500" lnSpcReduction="20000"/>
          </a:bodyPr>
          <a:lstStyle/>
          <a:p>
            <a:endParaRPr lang="fr-FR" dirty="0" smtClean="0"/>
          </a:p>
          <a:p>
            <a:r>
              <a:rPr lang="fr-FR" dirty="0" smtClean="0"/>
              <a:t>Lancement </a:t>
            </a:r>
            <a:r>
              <a:rPr lang="fr-FR" dirty="0"/>
              <a:t>automatique sur les serveurs de stockage de données brutes</a:t>
            </a:r>
          </a:p>
          <a:p>
            <a:r>
              <a:rPr lang="fr-FR" dirty="0"/>
              <a:t>Crée les tables de stockage à la volée</a:t>
            </a:r>
          </a:p>
          <a:p>
            <a:r>
              <a:rPr lang="fr-FR" dirty="0"/>
              <a:t>Permet d’intégrer en base de données les fichiers provenant des réseaux de capteurs</a:t>
            </a:r>
          </a:p>
          <a:p>
            <a:r>
              <a:rPr lang="fr-FR" dirty="0"/>
              <a:t>Exemple:</a:t>
            </a:r>
          </a:p>
          <a:p>
            <a:pPr lvl="1"/>
            <a:r>
              <a:rPr lang="fr-FR" dirty="0"/>
              <a:t>Bouée Aydat</a:t>
            </a:r>
          </a:p>
          <a:p>
            <a:pPr lvl="1"/>
            <a:r>
              <a:rPr lang="fr-FR" dirty="0" err="1" smtClean="0"/>
              <a:t>ConnecSenS</a:t>
            </a:r>
            <a:endParaRPr lang="fr-FR" dirty="0"/>
          </a:p>
          <a:p>
            <a:pPr lvl="2"/>
            <a:r>
              <a:rPr lang="fr-FR" dirty="0" err="1"/>
              <a:t>Montoldre</a:t>
            </a:r>
            <a:endParaRPr lang="fr-FR" dirty="0"/>
          </a:p>
          <a:p>
            <a:pPr lvl="2"/>
            <a:r>
              <a:rPr lang="fr-FR" dirty="0"/>
              <a:t>Etna</a:t>
            </a:r>
          </a:p>
          <a:p>
            <a:pPr lvl="2"/>
            <a:r>
              <a:rPr lang="fr-FR" dirty="0"/>
              <a:t>Soufrière</a:t>
            </a:r>
          </a:p>
          <a:p>
            <a:pPr lvl="2"/>
            <a:r>
              <a:rPr lang="fr-FR" dirty="0"/>
              <a:t>Auzon…</a:t>
            </a:r>
          </a:p>
        </p:txBody>
      </p:sp>
    </p:spTree>
    <p:extLst>
      <p:ext uri="{BB962C8B-B14F-4D97-AF65-F5344CB8AC3E}">
        <p14:creationId xmlns:p14="http://schemas.microsoft.com/office/powerpoint/2010/main" val="9334278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800" dirty="0" smtClean="0"/>
              <a:t>Les outils mis en place</a:t>
            </a:r>
            <a:br>
              <a:rPr lang="fr-FR" sz="2800" dirty="0" smtClean="0"/>
            </a:br>
            <a:r>
              <a:rPr lang="fr-FR" sz="2000" dirty="0" smtClean="0"/>
              <a:t>Programme de conversion de format</a:t>
            </a:r>
            <a:endParaRPr lang="fr-FR" sz="2800" dirty="0"/>
          </a:p>
        </p:txBody>
      </p:sp>
      <p:sp>
        <p:nvSpPr>
          <p:cNvPr id="3" name="Espace réservé du contenu 2"/>
          <p:cNvSpPr>
            <a:spLocks noGrp="1"/>
          </p:cNvSpPr>
          <p:nvPr>
            <p:ph idx="1"/>
          </p:nvPr>
        </p:nvSpPr>
        <p:spPr/>
        <p:txBody>
          <a:bodyPr>
            <a:normAutofit/>
          </a:bodyPr>
          <a:lstStyle/>
          <a:p>
            <a:endParaRPr lang="fr-FR" sz="2000" dirty="0" smtClean="0"/>
          </a:p>
          <a:p>
            <a:r>
              <a:rPr lang="fr-FR" sz="2000" dirty="0" smtClean="0"/>
              <a:t>.</a:t>
            </a:r>
            <a:r>
              <a:rPr lang="fr-FR" sz="2000" dirty="0" err="1"/>
              <a:t>dat</a:t>
            </a:r>
            <a:r>
              <a:rPr lang="fr-FR" sz="2000" dirty="0"/>
              <a:t> -&gt; .</a:t>
            </a:r>
            <a:r>
              <a:rPr lang="fr-FR" sz="2000" dirty="0" err="1"/>
              <a:t>json</a:t>
            </a:r>
            <a:endParaRPr lang="fr-FR" sz="2000" dirty="0"/>
          </a:p>
          <a:p>
            <a:r>
              <a:rPr lang="fr-FR" sz="2000" dirty="0"/>
              <a:t>Lancement automatique sur les serveurs de stockage de données brutes</a:t>
            </a:r>
          </a:p>
          <a:p>
            <a:r>
              <a:rPr lang="fr-FR" sz="2000" dirty="0"/>
              <a:t>Utilise un fichier de configuration pour les fichiers de données non-descriptifs</a:t>
            </a:r>
          </a:p>
          <a:p>
            <a:r>
              <a:rPr lang="fr-FR" sz="2000" dirty="0"/>
              <a:t>Actuellement nécessaire pour la bouée Aydat</a:t>
            </a:r>
          </a:p>
          <a:p>
            <a:r>
              <a:rPr lang="fr-FR" sz="2000" dirty="0"/>
              <a:t>Vise à convertir plus de formats en </a:t>
            </a:r>
            <a:r>
              <a:rPr lang="fr-FR" sz="2000" dirty="0" smtClean="0"/>
              <a:t>.JSON</a:t>
            </a:r>
            <a:r>
              <a:rPr lang="fr-FR" sz="2000" dirty="0"/>
              <a:t>: .csv...</a:t>
            </a:r>
          </a:p>
        </p:txBody>
      </p:sp>
    </p:spTree>
    <p:extLst>
      <p:ext uri="{BB962C8B-B14F-4D97-AF65-F5344CB8AC3E}">
        <p14:creationId xmlns:p14="http://schemas.microsoft.com/office/powerpoint/2010/main" val="39481742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800" dirty="0"/>
              <a:t>Pourquoi ne pas utiliser des outils existants ?</a:t>
            </a:r>
            <a:endParaRPr lang="fr-FR" sz="2000" dirty="0"/>
          </a:p>
        </p:txBody>
      </p:sp>
      <p:sp>
        <p:nvSpPr>
          <p:cNvPr id="3" name="Espace réservé du contenu 2"/>
          <p:cNvSpPr>
            <a:spLocks noGrp="1"/>
          </p:cNvSpPr>
          <p:nvPr>
            <p:ph idx="1"/>
          </p:nvPr>
        </p:nvSpPr>
        <p:spPr>
          <a:xfrm>
            <a:off x="457200" y="1275606"/>
            <a:ext cx="8229600" cy="3384377"/>
          </a:xfrm>
        </p:spPr>
        <p:txBody>
          <a:bodyPr>
            <a:normAutofit fontScale="62500" lnSpcReduction="20000"/>
          </a:bodyPr>
          <a:lstStyle/>
          <a:p>
            <a:endParaRPr lang="fr-FR" dirty="0"/>
          </a:p>
          <a:p>
            <a:r>
              <a:rPr lang="fr-FR" dirty="0"/>
              <a:t>Ingestion de multiples sources et types de données différentes au sein du CEBA</a:t>
            </a:r>
          </a:p>
          <a:p>
            <a:pPr lvl="1"/>
            <a:r>
              <a:rPr lang="fr-FR" dirty="0"/>
              <a:t>Pour le moment, l’ensemble des réseaux de capteurs</a:t>
            </a:r>
          </a:p>
          <a:p>
            <a:r>
              <a:rPr lang="fr-FR" dirty="0"/>
              <a:t>Problématiques d’insertions liées à certains réseaux de capteurs</a:t>
            </a:r>
          </a:p>
          <a:p>
            <a:pPr lvl="1"/>
            <a:r>
              <a:rPr lang="fr-FR" dirty="0"/>
              <a:t>Insertion des données </a:t>
            </a:r>
            <a:r>
              <a:rPr lang="fr-FR" dirty="0" err="1"/>
              <a:t>ConnecSenS</a:t>
            </a:r>
            <a:r>
              <a:rPr lang="fr-FR" dirty="0"/>
              <a:t> se fait par site </a:t>
            </a:r>
            <a:endParaRPr lang="fr-FR" dirty="0" smtClean="0"/>
          </a:p>
          <a:p>
            <a:pPr lvl="2"/>
            <a:r>
              <a:rPr lang="fr-FR" dirty="0" smtClean="0"/>
              <a:t>Les fichiers ont des structures différentes</a:t>
            </a:r>
            <a:endParaRPr lang="fr-FR" dirty="0"/>
          </a:p>
          <a:p>
            <a:pPr lvl="1"/>
            <a:r>
              <a:rPr lang="fr-FR" dirty="0"/>
              <a:t>Création des tables de stockage dynamique</a:t>
            </a:r>
          </a:p>
          <a:p>
            <a:r>
              <a:rPr lang="fr-FR" dirty="0"/>
              <a:t>Problématiques de conversion des types de fichiers</a:t>
            </a:r>
          </a:p>
          <a:p>
            <a:pPr lvl="1"/>
            <a:r>
              <a:rPr lang="fr-FR" dirty="0"/>
              <a:t>Fichiers non-descriptif (.</a:t>
            </a:r>
            <a:r>
              <a:rPr lang="fr-FR" dirty="0" err="1"/>
              <a:t>dat</a:t>
            </a:r>
            <a:r>
              <a:rPr lang="fr-FR" dirty="0"/>
              <a:t>)</a:t>
            </a:r>
          </a:p>
          <a:p>
            <a:pPr lvl="2"/>
            <a:r>
              <a:rPr lang="fr-FR" dirty="0"/>
              <a:t>Utilisation d’un fichier de configuration pour définir les champs</a:t>
            </a:r>
          </a:p>
        </p:txBody>
      </p:sp>
    </p:spTree>
    <p:extLst>
      <p:ext uri="{BB962C8B-B14F-4D97-AF65-F5344CB8AC3E}">
        <p14:creationId xmlns:p14="http://schemas.microsoft.com/office/powerpoint/2010/main" val="3708016814"/>
      </p:ext>
    </p:extLst>
  </p:cSld>
  <p:clrMapOvr>
    <a:masterClrMapping/>
  </p:clrMapOvr>
  <p:timing>
    <p:tnLst>
      <p:par>
        <p:cTn id="1" dur="indefinite" restart="never" nodeType="tmRoot"/>
      </p:par>
    </p:tnLst>
  </p:timing>
</p:sld>
</file>

<file path=ppt/theme/theme1.xml><?xml version="1.0" encoding="utf-8"?>
<a:theme xmlns:a="http://schemas.openxmlformats.org/drawingml/2006/main" name="Modèle PPT_CAP20-25_16-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odèle PPT_CAP20-25_16-9" id="{8A0FFA30-DE47-447B-B2EC-1946762D0A18}" vid="{6210AB9A-4AAD-4F31-A1DD-D8645038ED1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Modèle PPT_CAP20-25_16-9</Template>
  <TotalTime>679</TotalTime>
  <Words>503</Words>
  <Application>Microsoft Office PowerPoint</Application>
  <PresentationFormat>Affichage à l'écran (16:9)</PresentationFormat>
  <Paragraphs>77</Paragraphs>
  <Slides>14</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14</vt:i4>
      </vt:variant>
    </vt:vector>
  </HeadingPairs>
  <TitlesOfParts>
    <vt:vector size="18" baseType="lpstr">
      <vt:lpstr>Arial</vt:lpstr>
      <vt:lpstr>Calibri</vt:lpstr>
      <vt:lpstr>Open Sans</vt:lpstr>
      <vt:lpstr>Modèle PPT_CAP20-25_16-9</vt:lpstr>
      <vt:lpstr>Présentation PowerPoint</vt:lpstr>
      <vt:lpstr>Rappel</vt:lpstr>
      <vt:lpstr>Les possibilités du type JSON en base de données</vt:lpstr>
      <vt:lpstr>Rappel du cheminement des données provenant de capteurs</vt:lpstr>
      <vt:lpstr>Structure de la base de données</vt:lpstr>
      <vt:lpstr>Structure de la base de données</vt:lpstr>
      <vt:lpstr>Les outils mis en place Programme d’insertion des données JSON</vt:lpstr>
      <vt:lpstr>Les outils mis en place Programme de conversion de format</vt:lpstr>
      <vt:lpstr>Pourquoi ne pas utiliser des outils existants ?</vt:lpstr>
      <vt:lpstr>Exemple de requête</vt:lpstr>
      <vt:lpstr>Application concrète Requêtage/extraction depuis le site web</vt:lpstr>
      <vt:lpstr>Développements futurs</vt:lpstr>
      <vt:lpstr>Merci de votre attention !</vt:lpstr>
      <vt:lpstr>Présentation PowerPoint</vt:lpstr>
    </vt:vector>
  </TitlesOfParts>
  <Company>UCA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Jeremy MEZHOUD</dc:creator>
  <cp:lastModifiedBy>Jeremy MEZHOUD</cp:lastModifiedBy>
  <cp:revision>17</cp:revision>
  <dcterms:created xsi:type="dcterms:W3CDTF">2020-03-09T15:08:37Z</dcterms:created>
  <dcterms:modified xsi:type="dcterms:W3CDTF">2020-03-11T12:58:42Z</dcterms:modified>
</cp:coreProperties>
</file>