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362" r:id="rId3"/>
    <p:sldId id="302" r:id="rId4"/>
    <p:sldId id="312" r:id="rId5"/>
    <p:sldId id="361" r:id="rId6"/>
    <p:sldId id="363" r:id="rId7"/>
    <p:sldId id="365" r:id="rId8"/>
    <p:sldId id="364" r:id="rId9"/>
    <p:sldId id="383" r:id="rId10"/>
    <p:sldId id="313" r:id="rId11"/>
    <p:sldId id="367" r:id="rId12"/>
    <p:sldId id="378" r:id="rId13"/>
    <p:sldId id="374" r:id="rId14"/>
    <p:sldId id="377" r:id="rId15"/>
    <p:sldId id="376" r:id="rId16"/>
    <p:sldId id="379" r:id="rId17"/>
    <p:sldId id="370" r:id="rId18"/>
    <p:sldId id="380" r:id="rId19"/>
    <p:sldId id="371" r:id="rId20"/>
    <p:sldId id="381" r:id="rId21"/>
    <p:sldId id="368" r:id="rId22"/>
    <p:sldId id="369" r:id="rId23"/>
    <p:sldId id="382" r:id="rId24"/>
    <p:sldId id="366" r:id="rId25"/>
    <p:sldId id="263" r:id="rId26"/>
    <p:sldId id="311" r:id="rId27"/>
    <p:sldId id="314" r:id="rId28"/>
    <p:sldId id="360" r:id="rId2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08" autoAdjust="0"/>
    <p:restoredTop sz="87613"/>
  </p:normalViewPr>
  <p:slideViewPr>
    <p:cSldViewPr snapToGrid="0">
      <p:cViewPr varScale="1">
        <p:scale>
          <a:sx n="147" d="100"/>
          <a:sy n="147" d="100"/>
        </p:scale>
        <p:origin x="1352" y="19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095CCF-C31E-124D-A11B-5314D7AE23E2}" type="doc">
      <dgm:prSet loTypeId="urn:microsoft.com/office/officeart/2005/8/layout/cycle6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196DB5E8-799E-E449-9506-EBAEF57F708E}">
      <dgm:prSet phldrT="[Texte]"/>
      <dgm:spPr/>
      <dgm:t>
        <a:bodyPr/>
        <a:lstStyle/>
        <a:p>
          <a:r>
            <a:rPr lang="fr-FR" dirty="0"/>
            <a:t>Volume</a:t>
          </a:r>
        </a:p>
      </dgm:t>
    </dgm:pt>
    <dgm:pt modelId="{5C26F102-DE42-DD49-B5CD-FA7E93ED13AF}" type="parTrans" cxnId="{BF25E3F2-A430-3945-B27C-A4C69C6961A8}">
      <dgm:prSet/>
      <dgm:spPr/>
      <dgm:t>
        <a:bodyPr/>
        <a:lstStyle/>
        <a:p>
          <a:endParaRPr lang="fr-FR"/>
        </a:p>
      </dgm:t>
    </dgm:pt>
    <dgm:pt modelId="{62FD0C77-DF66-514D-852A-563B49C7B4E4}" type="sibTrans" cxnId="{BF25E3F2-A430-3945-B27C-A4C69C6961A8}">
      <dgm:prSet/>
      <dgm:spPr/>
      <dgm:t>
        <a:bodyPr/>
        <a:lstStyle/>
        <a:p>
          <a:endParaRPr lang="fr-FR"/>
        </a:p>
      </dgm:t>
    </dgm:pt>
    <dgm:pt modelId="{E3595589-C0F1-7240-AF0F-EA6FD72967C7}">
      <dgm:prSet phldrT="[Texte]"/>
      <dgm:spPr/>
      <dgm:t>
        <a:bodyPr/>
        <a:lstStyle/>
        <a:p>
          <a:r>
            <a:rPr lang="fr-FR" dirty="0"/>
            <a:t>Vitesse</a:t>
          </a:r>
        </a:p>
      </dgm:t>
    </dgm:pt>
    <dgm:pt modelId="{04D51959-7D7C-F64F-951D-90249D7EEE23}" type="parTrans" cxnId="{DE6F4E8A-50A3-FB4E-B7D2-5BB7AE92F5B9}">
      <dgm:prSet/>
      <dgm:spPr/>
      <dgm:t>
        <a:bodyPr/>
        <a:lstStyle/>
        <a:p>
          <a:endParaRPr lang="fr-FR"/>
        </a:p>
      </dgm:t>
    </dgm:pt>
    <dgm:pt modelId="{F7C1941F-12DD-CE4D-A742-0E8EE5A09D76}" type="sibTrans" cxnId="{DE6F4E8A-50A3-FB4E-B7D2-5BB7AE92F5B9}">
      <dgm:prSet/>
      <dgm:spPr/>
      <dgm:t>
        <a:bodyPr/>
        <a:lstStyle/>
        <a:p>
          <a:endParaRPr lang="fr-FR"/>
        </a:p>
      </dgm:t>
    </dgm:pt>
    <dgm:pt modelId="{3643DD36-723A-9246-9EF9-73046B37FAEB}">
      <dgm:prSet phldrT="[Texte]"/>
      <dgm:spPr/>
      <dgm:t>
        <a:bodyPr/>
        <a:lstStyle/>
        <a:p>
          <a:r>
            <a:rPr lang="fr-FR" dirty="0"/>
            <a:t>Valeur</a:t>
          </a:r>
        </a:p>
      </dgm:t>
    </dgm:pt>
    <dgm:pt modelId="{C3488BF7-223A-0445-A97B-EA5C5578905E}" type="parTrans" cxnId="{0EC755A4-63F0-1248-9E8E-CC64AEA253BA}">
      <dgm:prSet/>
      <dgm:spPr/>
      <dgm:t>
        <a:bodyPr/>
        <a:lstStyle/>
        <a:p>
          <a:endParaRPr lang="fr-FR"/>
        </a:p>
      </dgm:t>
    </dgm:pt>
    <dgm:pt modelId="{4584F34C-FACE-6B40-89E7-38F3FF785A80}" type="sibTrans" cxnId="{0EC755A4-63F0-1248-9E8E-CC64AEA253BA}">
      <dgm:prSet/>
      <dgm:spPr/>
      <dgm:t>
        <a:bodyPr/>
        <a:lstStyle/>
        <a:p>
          <a:endParaRPr lang="fr-FR"/>
        </a:p>
      </dgm:t>
    </dgm:pt>
    <dgm:pt modelId="{55D106E1-B7DA-B540-AFDD-22F24923D803}">
      <dgm:prSet phldrT="[Texte]"/>
      <dgm:spPr/>
      <dgm:t>
        <a:bodyPr/>
        <a:lstStyle/>
        <a:p>
          <a:r>
            <a:rPr lang="fr-FR" dirty="0"/>
            <a:t>Véracité</a:t>
          </a:r>
        </a:p>
      </dgm:t>
    </dgm:pt>
    <dgm:pt modelId="{3203E67A-85CE-B24E-B9AE-F4056B6692DD}" type="parTrans" cxnId="{7ED028F9-69AB-1249-9DB5-E10843C64DA0}">
      <dgm:prSet/>
      <dgm:spPr/>
      <dgm:t>
        <a:bodyPr/>
        <a:lstStyle/>
        <a:p>
          <a:endParaRPr lang="fr-FR"/>
        </a:p>
      </dgm:t>
    </dgm:pt>
    <dgm:pt modelId="{1BA253B2-29FE-E147-B415-9217D7A19A7C}" type="sibTrans" cxnId="{7ED028F9-69AB-1249-9DB5-E10843C64DA0}">
      <dgm:prSet/>
      <dgm:spPr/>
      <dgm:t>
        <a:bodyPr/>
        <a:lstStyle/>
        <a:p>
          <a:endParaRPr lang="fr-FR"/>
        </a:p>
      </dgm:t>
    </dgm:pt>
    <dgm:pt modelId="{AD7C63B5-CDD9-1041-8112-A079B5BAB987}">
      <dgm:prSet phldrT="[Texte]"/>
      <dgm:spPr/>
      <dgm:t>
        <a:bodyPr/>
        <a:lstStyle/>
        <a:p>
          <a:r>
            <a:rPr lang="fr-FR" dirty="0"/>
            <a:t>Variété</a:t>
          </a:r>
        </a:p>
      </dgm:t>
    </dgm:pt>
    <dgm:pt modelId="{B3A217E9-A7C1-0F4F-8AD6-D2711A4233D5}" type="parTrans" cxnId="{3D79471F-DCDD-B74C-A44E-FAC3322EE993}">
      <dgm:prSet/>
      <dgm:spPr/>
      <dgm:t>
        <a:bodyPr/>
        <a:lstStyle/>
        <a:p>
          <a:endParaRPr lang="fr-FR"/>
        </a:p>
      </dgm:t>
    </dgm:pt>
    <dgm:pt modelId="{FF143E08-E345-F849-9D32-82D2C136A881}" type="sibTrans" cxnId="{3D79471F-DCDD-B74C-A44E-FAC3322EE993}">
      <dgm:prSet/>
      <dgm:spPr/>
      <dgm:t>
        <a:bodyPr/>
        <a:lstStyle/>
        <a:p>
          <a:endParaRPr lang="fr-FR"/>
        </a:p>
      </dgm:t>
    </dgm:pt>
    <dgm:pt modelId="{9F377E79-21EC-4940-B715-F206F86BB7D8}" type="pres">
      <dgm:prSet presAssocID="{03095CCF-C31E-124D-A11B-5314D7AE23E2}" presName="cycle" presStyleCnt="0">
        <dgm:presLayoutVars>
          <dgm:dir/>
          <dgm:resizeHandles val="exact"/>
        </dgm:presLayoutVars>
      </dgm:prSet>
      <dgm:spPr/>
    </dgm:pt>
    <dgm:pt modelId="{EB23E578-4E90-7F49-B27A-131664EF3CCF}" type="pres">
      <dgm:prSet presAssocID="{196DB5E8-799E-E449-9506-EBAEF57F708E}" presName="node" presStyleLbl="node1" presStyleIdx="0" presStyleCnt="5">
        <dgm:presLayoutVars>
          <dgm:bulletEnabled val="1"/>
        </dgm:presLayoutVars>
      </dgm:prSet>
      <dgm:spPr/>
    </dgm:pt>
    <dgm:pt modelId="{F556A1AD-4975-1D42-A37D-77F749475B6D}" type="pres">
      <dgm:prSet presAssocID="{196DB5E8-799E-E449-9506-EBAEF57F708E}" presName="spNode" presStyleCnt="0"/>
      <dgm:spPr/>
    </dgm:pt>
    <dgm:pt modelId="{BE7EE4F6-9927-D248-87EF-373892BF3D57}" type="pres">
      <dgm:prSet presAssocID="{62FD0C77-DF66-514D-852A-563B49C7B4E4}" presName="sibTrans" presStyleLbl="sibTrans1D1" presStyleIdx="0" presStyleCnt="5"/>
      <dgm:spPr/>
    </dgm:pt>
    <dgm:pt modelId="{9650F269-3B37-944C-A0CA-2FD9AE81AFD8}" type="pres">
      <dgm:prSet presAssocID="{E3595589-C0F1-7240-AF0F-EA6FD72967C7}" presName="node" presStyleLbl="node1" presStyleIdx="1" presStyleCnt="5">
        <dgm:presLayoutVars>
          <dgm:bulletEnabled val="1"/>
        </dgm:presLayoutVars>
      </dgm:prSet>
      <dgm:spPr/>
    </dgm:pt>
    <dgm:pt modelId="{9F09DB2B-D7AB-CB4D-B11B-1C72C26032B8}" type="pres">
      <dgm:prSet presAssocID="{E3595589-C0F1-7240-AF0F-EA6FD72967C7}" presName="spNode" presStyleCnt="0"/>
      <dgm:spPr/>
    </dgm:pt>
    <dgm:pt modelId="{326A508F-FAFB-884C-85EE-B5ABA7F6939E}" type="pres">
      <dgm:prSet presAssocID="{F7C1941F-12DD-CE4D-A742-0E8EE5A09D76}" presName="sibTrans" presStyleLbl="sibTrans1D1" presStyleIdx="1" presStyleCnt="5"/>
      <dgm:spPr/>
    </dgm:pt>
    <dgm:pt modelId="{B8123A1A-A06E-3049-8507-F55E12D8CB28}" type="pres">
      <dgm:prSet presAssocID="{3643DD36-723A-9246-9EF9-73046B37FAEB}" presName="node" presStyleLbl="node1" presStyleIdx="2" presStyleCnt="5">
        <dgm:presLayoutVars>
          <dgm:bulletEnabled val="1"/>
        </dgm:presLayoutVars>
      </dgm:prSet>
      <dgm:spPr/>
    </dgm:pt>
    <dgm:pt modelId="{C20607E3-9D61-F94A-900C-C0B51EA85777}" type="pres">
      <dgm:prSet presAssocID="{3643DD36-723A-9246-9EF9-73046B37FAEB}" presName="spNode" presStyleCnt="0"/>
      <dgm:spPr/>
    </dgm:pt>
    <dgm:pt modelId="{2457DED0-45CC-D645-AA12-7CB68B917DEE}" type="pres">
      <dgm:prSet presAssocID="{4584F34C-FACE-6B40-89E7-38F3FF785A80}" presName="sibTrans" presStyleLbl="sibTrans1D1" presStyleIdx="2" presStyleCnt="5"/>
      <dgm:spPr/>
    </dgm:pt>
    <dgm:pt modelId="{05C407EF-C3FA-3544-BF60-368248F623E2}" type="pres">
      <dgm:prSet presAssocID="{55D106E1-B7DA-B540-AFDD-22F24923D803}" presName="node" presStyleLbl="node1" presStyleIdx="3" presStyleCnt="5">
        <dgm:presLayoutVars>
          <dgm:bulletEnabled val="1"/>
        </dgm:presLayoutVars>
      </dgm:prSet>
      <dgm:spPr/>
    </dgm:pt>
    <dgm:pt modelId="{480E078B-4F28-1A49-93B7-1DF8A2258AC6}" type="pres">
      <dgm:prSet presAssocID="{55D106E1-B7DA-B540-AFDD-22F24923D803}" presName="spNode" presStyleCnt="0"/>
      <dgm:spPr/>
    </dgm:pt>
    <dgm:pt modelId="{A0AB708E-CCA0-7445-B30C-528FD0C0BB44}" type="pres">
      <dgm:prSet presAssocID="{1BA253B2-29FE-E147-B415-9217D7A19A7C}" presName="sibTrans" presStyleLbl="sibTrans1D1" presStyleIdx="3" presStyleCnt="5"/>
      <dgm:spPr/>
    </dgm:pt>
    <dgm:pt modelId="{891B2FA5-1A25-7F45-B689-99ACC688CC31}" type="pres">
      <dgm:prSet presAssocID="{AD7C63B5-CDD9-1041-8112-A079B5BAB987}" presName="node" presStyleLbl="node1" presStyleIdx="4" presStyleCnt="5">
        <dgm:presLayoutVars>
          <dgm:bulletEnabled val="1"/>
        </dgm:presLayoutVars>
      </dgm:prSet>
      <dgm:spPr/>
    </dgm:pt>
    <dgm:pt modelId="{62E12C56-8263-7F49-A59B-692D8BFEED2D}" type="pres">
      <dgm:prSet presAssocID="{AD7C63B5-CDD9-1041-8112-A079B5BAB987}" presName="spNode" presStyleCnt="0"/>
      <dgm:spPr/>
    </dgm:pt>
    <dgm:pt modelId="{0DFE964D-9147-9240-9608-998306E386AF}" type="pres">
      <dgm:prSet presAssocID="{FF143E08-E345-F849-9D32-82D2C136A881}" presName="sibTrans" presStyleLbl="sibTrans1D1" presStyleIdx="4" presStyleCnt="5"/>
      <dgm:spPr/>
    </dgm:pt>
  </dgm:ptLst>
  <dgm:cxnLst>
    <dgm:cxn modelId="{38FB1804-6D6B-CE49-9D50-6DC6F52104D1}" type="presOf" srcId="{FF143E08-E345-F849-9D32-82D2C136A881}" destId="{0DFE964D-9147-9240-9608-998306E386AF}" srcOrd="0" destOrd="0" presId="urn:microsoft.com/office/officeart/2005/8/layout/cycle6"/>
    <dgm:cxn modelId="{6A633E05-AC55-1947-A12B-D5EBDE288F2C}" type="presOf" srcId="{F7C1941F-12DD-CE4D-A742-0E8EE5A09D76}" destId="{326A508F-FAFB-884C-85EE-B5ABA7F6939E}" srcOrd="0" destOrd="0" presId="urn:microsoft.com/office/officeart/2005/8/layout/cycle6"/>
    <dgm:cxn modelId="{3A9DC31C-3FF1-8442-8ED5-E8A15FF002A3}" type="presOf" srcId="{196DB5E8-799E-E449-9506-EBAEF57F708E}" destId="{EB23E578-4E90-7F49-B27A-131664EF3CCF}" srcOrd="0" destOrd="0" presId="urn:microsoft.com/office/officeart/2005/8/layout/cycle6"/>
    <dgm:cxn modelId="{3D79471F-DCDD-B74C-A44E-FAC3322EE993}" srcId="{03095CCF-C31E-124D-A11B-5314D7AE23E2}" destId="{AD7C63B5-CDD9-1041-8112-A079B5BAB987}" srcOrd="4" destOrd="0" parTransId="{B3A217E9-A7C1-0F4F-8AD6-D2711A4233D5}" sibTransId="{FF143E08-E345-F849-9D32-82D2C136A881}"/>
    <dgm:cxn modelId="{49517338-9C5E-3043-9878-F5E029638C9A}" type="presOf" srcId="{E3595589-C0F1-7240-AF0F-EA6FD72967C7}" destId="{9650F269-3B37-944C-A0CA-2FD9AE81AFD8}" srcOrd="0" destOrd="0" presId="urn:microsoft.com/office/officeart/2005/8/layout/cycle6"/>
    <dgm:cxn modelId="{E792684F-DFD6-5245-89E5-A270CA5B6C5C}" type="presOf" srcId="{55D106E1-B7DA-B540-AFDD-22F24923D803}" destId="{05C407EF-C3FA-3544-BF60-368248F623E2}" srcOrd="0" destOrd="0" presId="urn:microsoft.com/office/officeart/2005/8/layout/cycle6"/>
    <dgm:cxn modelId="{6984E56C-B5CE-A545-9F55-636720C2F5D5}" type="presOf" srcId="{AD7C63B5-CDD9-1041-8112-A079B5BAB987}" destId="{891B2FA5-1A25-7F45-B689-99ACC688CC31}" srcOrd="0" destOrd="0" presId="urn:microsoft.com/office/officeart/2005/8/layout/cycle6"/>
    <dgm:cxn modelId="{C9B6A67D-E4F1-2F40-9436-ADFF5FC8C7DB}" type="presOf" srcId="{4584F34C-FACE-6B40-89E7-38F3FF785A80}" destId="{2457DED0-45CC-D645-AA12-7CB68B917DEE}" srcOrd="0" destOrd="0" presId="urn:microsoft.com/office/officeart/2005/8/layout/cycle6"/>
    <dgm:cxn modelId="{DE6F4E8A-50A3-FB4E-B7D2-5BB7AE92F5B9}" srcId="{03095CCF-C31E-124D-A11B-5314D7AE23E2}" destId="{E3595589-C0F1-7240-AF0F-EA6FD72967C7}" srcOrd="1" destOrd="0" parTransId="{04D51959-7D7C-F64F-951D-90249D7EEE23}" sibTransId="{F7C1941F-12DD-CE4D-A742-0E8EE5A09D76}"/>
    <dgm:cxn modelId="{4485C3A1-FBB2-5042-A5A9-77301FE78D35}" type="presOf" srcId="{62FD0C77-DF66-514D-852A-563B49C7B4E4}" destId="{BE7EE4F6-9927-D248-87EF-373892BF3D57}" srcOrd="0" destOrd="0" presId="urn:microsoft.com/office/officeart/2005/8/layout/cycle6"/>
    <dgm:cxn modelId="{E3FE8AA3-EA23-2C4F-8660-FBE0CA649311}" type="presOf" srcId="{3643DD36-723A-9246-9EF9-73046B37FAEB}" destId="{B8123A1A-A06E-3049-8507-F55E12D8CB28}" srcOrd="0" destOrd="0" presId="urn:microsoft.com/office/officeart/2005/8/layout/cycle6"/>
    <dgm:cxn modelId="{0EC755A4-63F0-1248-9E8E-CC64AEA253BA}" srcId="{03095CCF-C31E-124D-A11B-5314D7AE23E2}" destId="{3643DD36-723A-9246-9EF9-73046B37FAEB}" srcOrd="2" destOrd="0" parTransId="{C3488BF7-223A-0445-A97B-EA5C5578905E}" sibTransId="{4584F34C-FACE-6B40-89E7-38F3FF785A80}"/>
    <dgm:cxn modelId="{97408FE5-B060-5142-90B9-86575F53268E}" type="presOf" srcId="{1BA253B2-29FE-E147-B415-9217D7A19A7C}" destId="{A0AB708E-CCA0-7445-B30C-528FD0C0BB44}" srcOrd="0" destOrd="0" presId="urn:microsoft.com/office/officeart/2005/8/layout/cycle6"/>
    <dgm:cxn modelId="{BF25E3F2-A430-3945-B27C-A4C69C6961A8}" srcId="{03095CCF-C31E-124D-A11B-5314D7AE23E2}" destId="{196DB5E8-799E-E449-9506-EBAEF57F708E}" srcOrd="0" destOrd="0" parTransId="{5C26F102-DE42-DD49-B5CD-FA7E93ED13AF}" sibTransId="{62FD0C77-DF66-514D-852A-563B49C7B4E4}"/>
    <dgm:cxn modelId="{7ED028F9-69AB-1249-9DB5-E10843C64DA0}" srcId="{03095CCF-C31E-124D-A11B-5314D7AE23E2}" destId="{55D106E1-B7DA-B540-AFDD-22F24923D803}" srcOrd="3" destOrd="0" parTransId="{3203E67A-85CE-B24E-B9AE-F4056B6692DD}" sibTransId="{1BA253B2-29FE-E147-B415-9217D7A19A7C}"/>
    <dgm:cxn modelId="{9FC2EFFF-059F-694D-8318-D3EF88070E83}" type="presOf" srcId="{03095CCF-C31E-124D-A11B-5314D7AE23E2}" destId="{9F377E79-21EC-4940-B715-F206F86BB7D8}" srcOrd="0" destOrd="0" presId="urn:microsoft.com/office/officeart/2005/8/layout/cycle6"/>
    <dgm:cxn modelId="{2C9FB95D-3291-6E43-B934-174530C3D59D}" type="presParOf" srcId="{9F377E79-21EC-4940-B715-F206F86BB7D8}" destId="{EB23E578-4E90-7F49-B27A-131664EF3CCF}" srcOrd="0" destOrd="0" presId="urn:microsoft.com/office/officeart/2005/8/layout/cycle6"/>
    <dgm:cxn modelId="{22BCDCDA-DA2E-1C42-9473-B637D8A3C2CB}" type="presParOf" srcId="{9F377E79-21EC-4940-B715-F206F86BB7D8}" destId="{F556A1AD-4975-1D42-A37D-77F749475B6D}" srcOrd="1" destOrd="0" presId="urn:microsoft.com/office/officeart/2005/8/layout/cycle6"/>
    <dgm:cxn modelId="{F3D67C85-869E-E644-B138-7FC5DFAEFF69}" type="presParOf" srcId="{9F377E79-21EC-4940-B715-F206F86BB7D8}" destId="{BE7EE4F6-9927-D248-87EF-373892BF3D57}" srcOrd="2" destOrd="0" presId="urn:microsoft.com/office/officeart/2005/8/layout/cycle6"/>
    <dgm:cxn modelId="{F27DE8CC-CF69-A14E-83BA-122BB153B45E}" type="presParOf" srcId="{9F377E79-21EC-4940-B715-F206F86BB7D8}" destId="{9650F269-3B37-944C-A0CA-2FD9AE81AFD8}" srcOrd="3" destOrd="0" presId="urn:microsoft.com/office/officeart/2005/8/layout/cycle6"/>
    <dgm:cxn modelId="{4A99B5B2-E760-AA47-9880-65164C144681}" type="presParOf" srcId="{9F377E79-21EC-4940-B715-F206F86BB7D8}" destId="{9F09DB2B-D7AB-CB4D-B11B-1C72C26032B8}" srcOrd="4" destOrd="0" presId="urn:microsoft.com/office/officeart/2005/8/layout/cycle6"/>
    <dgm:cxn modelId="{9730569C-8E2F-8D46-A209-366F178567B9}" type="presParOf" srcId="{9F377E79-21EC-4940-B715-F206F86BB7D8}" destId="{326A508F-FAFB-884C-85EE-B5ABA7F6939E}" srcOrd="5" destOrd="0" presId="urn:microsoft.com/office/officeart/2005/8/layout/cycle6"/>
    <dgm:cxn modelId="{F9709F99-AB26-3F48-A77C-B384B236E985}" type="presParOf" srcId="{9F377E79-21EC-4940-B715-F206F86BB7D8}" destId="{B8123A1A-A06E-3049-8507-F55E12D8CB28}" srcOrd="6" destOrd="0" presId="urn:microsoft.com/office/officeart/2005/8/layout/cycle6"/>
    <dgm:cxn modelId="{580015AF-6103-4D4F-8BDC-674C05D00C9E}" type="presParOf" srcId="{9F377E79-21EC-4940-B715-F206F86BB7D8}" destId="{C20607E3-9D61-F94A-900C-C0B51EA85777}" srcOrd="7" destOrd="0" presId="urn:microsoft.com/office/officeart/2005/8/layout/cycle6"/>
    <dgm:cxn modelId="{F14354E6-55D9-2B4E-8D07-9E35A100CAC8}" type="presParOf" srcId="{9F377E79-21EC-4940-B715-F206F86BB7D8}" destId="{2457DED0-45CC-D645-AA12-7CB68B917DEE}" srcOrd="8" destOrd="0" presId="urn:microsoft.com/office/officeart/2005/8/layout/cycle6"/>
    <dgm:cxn modelId="{6BE258F2-054E-FD4E-947A-6FD0F881C18D}" type="presParOf" srcId="{9F377E79-21EC-4940-B715-F206F86BB7D8}" destId="{05C407EF-C3FA-3544-BF60-368248F623E2}" srcOrd="9" destOrd="0" presId="urn:microsoft.com/office/officeart/2005/8/layout/cycle6"/>
    <dgm:cxn modelId="{1DE1FB81-DC68-444B-893C-A386B1BBCCF0}" type="presParOf" srcId="{9F377E79-21EC-4940-B715-F206F86BB7D8}" destId="{480E078B-4F28-1A49-93B7-1DF8A2258AC6}" srcOrd="10" destOrd="0" presId="urn:microsoft.com/office/officeart/2005/8/layout/cycle6"/>
    <dgm:cxn modelId="{92B628F5-7BDF-834C-BE11-4A5FA62B2CA7}" type="presParOf" srcId="{9F377E79-21EC-4940-B715-F206F86BB7D8}" destId="{A0AB708E-CCA0-7445-B30C-528FD0C0BB44}" srcOrd="11" destOrd="0" presId="urn:microsoft.com/office/officeart/2005/8/layout/cycle6"/>
    <dgm:cxn modelId="{3BB193CF-3E0D-E649-B23A-DCC5DDA64733}" type="presParOf" srcId="{9F377E79-21EC-4940-B715-F206F86BB7D8}" destId="{891B2FA5-1A25-7F45-B689-99ACC688CC31}" srcOrd="12" destOrd="0" presId="urn:microsoft.com/office/officeart/2005/8/layout/cycle6"/>
    <dgm:cxn modelId="{69B4E0B8-FE86-2A4A-8E8B-58B5ED5D1AA5}" type="presParOf" srcId="{9F377E79-21EC-4940-B715-F206F86BB7D8}" destId="{62E12C56-8263-7F49-A59B-692D8BFEED2D}" srcOrd="13" destOrd="0" presId="urn:microsoft.com/office/officeart/2005/8/layout/cycle6"/>
    <dgm:cxn modelId="{EFFEBE2C-F250-BE4C-B0C1-6515CF437A58}" type="presParOf" srcId="{9F377E79-21EC-4940-B715-F206F86BB7D8}" destId="{0DFE964D-9147-9240-9608-998306E386AF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23E578-4E90-7F49-B27A-131664EF3CCF}">
      <dsp:nvSpPr>
        <dsp:cNvPr id="0" name=""/>
        <dsp:cNvSpPr/>
      </dsp:nvSpPr>
      <dsp:spPr>
        <a:xfrm>
          <a:off x="1591057" y="1677"/>
          <a:ext cx="1044196" cy="67872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Volume</a:t>
          </a:r>
        </a:p>
      </dsp:txBody>
      <dsp:txXfrm>
        <a:off x="1624190" y="34810"/>
        <a:ext cx="977930" cy="612461"/>
      </dsp:txXfrm>
    </dsp:sp>
    <dsp:sp modelId="{BE7EE4F6-9927-D248-87EF-373892BF3D57}">
      <dsp:nvSpPr>
        <dsp:cNvPr id="0" name=""/>
        <dsp:cNvSpPr/>
      </dsp:nvSpPr>
      <dsp:spPr>
        <a:xfrm>
          <a:off x="757958" y="341041"/>
          <a:ext cx="2710395" cy="2710395"/>
        </a:xfrm>
        <a:custGeom>
          <a:avLst/>
          <a:gdLst/>
          <a:ahLst/>
          <a:cxnLst/>
          <a:rect l="0" t="0" r="0" b="0"/>
          <a:pathLst>
            <a:path>
              <a:moveTo>
                <a:pt x="1884458" y="107622"/>
              </a:moveTo>
              <a:arcTo wR="1355197" hR="1355197" stAng="17579292" swAng="1959997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50F269-3B37-944C-A0CA-2FD9AE81AFD8}">
      <dsp:nvSpPr>
        <dsp:cNvPr id="0" name=""/>
        <dsp:cNvSpPr/>
      </dsp:nvSpPr>
      <dsp:spPr>
        <a:xfrm>
          <a:off x="2879927" y="938096"/>
          <a:ext cx="1044196" cy="67872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Vitesse</a:t>
          </a:r>
        </a:p>
      </dsp:txBody>
      <dsp:txXfrm>
        <a:off x="2913060" y="971229"/>
        <a:ext cx="977930" cy="612461"/>
      </dsp:txXfrm>
    </dsp:sp>
    <dsp:sp modelId="{326A508F-FAFB-884C-85EE-B5ABA7F6939E}">
      <dsp:nvSpPr>
        <dsp:cNvPr id="0" name=""/>
        <dsp:cNvSpPr/>
      </dsp:nvSpPr>
      <dsp:spPr>
        <a:xfrm>
          <a:off x="757958" y="341041"/>
          <a:ext cx="2710395" cy="2710395"/>
        </a:xfrm>
        <a:custGeom>
          <a:avLst/>
          <a:gdLst/>
          <a:ahLst/>
          <a:cxnLst/>
          <a:rect l="0" t="0" r="0" b="0"/>
          <a:pathLst>
            <a:path>
              <a:moveTo>
                <a:pt x="2708547" y="1284440"/>
              </a:moveTo>
              <a:arcTo wR="1355197" hR="1355197" stAng="21420428" swAng="2195119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123A1A-A06E-3049-8507-F55E12D8CB28}">
      <dsp:nvSpPr>
        <dsp:cNvPr id="0" name=""/>
        <dsp:cNvSpPr/>
      </dsp:nvSpPr>
      <dsp:spPr>
        <a:xfrm>
          <a:off x="2387623" y="2453253"/>
          <a:ext cx="1044196" cy="67872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Valeur</a:t>
          </a:r>
        </a:p>
      </dsp:txBody>
      <dsp:txXfrm>
        <a:off x="2420756" y="2486386"/>
        <a:ext cx="977930" cy="612461"/>
      </dsp:txXfrm>
    </dsp:sp>
    <dsp:sp modelId="{2457DED0-45CC-D645-AA12-7CB68B917DEE}">
      <dsp:nvSpPr>
        <dsp:cNvPr id="0" name=""/>
        <dsp:cNvSpPr/>
      </dsp:nvSpPr>
      <dsp:spPr>
        <a:xfrm>
          <a:off x="757958" y="341041"/>
          <a:ext cx="2710395" cy="2710395"/>
        </a:xfrm>
        <a:custGeom>
          <a:avLst/>
          <a:gdLst/>
          <a:ahLst/>
          <a:cxnLst/>
          <a:rect l="0" t="0" r="0" b="0"/>
          <a:pathLst>
            <a:path>
              <a:moveTo>
                <a:pt x="1624287" y="2683411"/>
              </a:moveTo>
              <a:arcTo wR="1355197" hR="1355197" stAng="4712831" swAng="1374338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C407EF-C3FA-3544-BF60-368248F623E2}">
      <dsp:nvSpPr>
        <dsp:cNvPr id="0" name=""/>
        <dsp:cNvSpPr/>
      </dsp:nvSpPr>
      <dsp:spPr>
        <a:xfrm>
          <a:off x="794492" y="2453253"/>
          <a:ext cx="1044196" cy="67872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Véracité</a:t>
          </a:r>
        </a:p>
      </dsp:txBody>
      <dsp:txXfrm>
        <a:off x="827625" y="2486386"/>
        <a:ext cx="977930" cy="612461"/>
      </dsp:txXfrm>
    </dsp:sp>
    <dsp:sp modelId="{A0AB708E-CCA0-7445-B30C-528FD0C0BB44}">
      <dsp:nvSpPr>
        <dsp:cNvPr id="0" name=""/>
        <dsp:cNvSpPr/>
      </dsp:nvSpPr>
      <dsp:spPr>
        <a:xfrm>
          <a:off x="757958" y="341041"/>
          <a:ext cx="2710395" cy="2710395"/>
        </a:xfrm>
        <a:custGeom>
          <a:avLst/>
          <a:gdLst/>
          <a:ahLst/>
          <a:cxnLst/>
          <a:rect l="0" t="0" r="0" b="0"/>
          <a:pathLst>
            <a:path>
              <a:moveTo>
                <a:pt x="226325" y="2105004"/>
              </a:moveTo>
              <a:arcTo wR="1355197" hR="1355197" stAng="8784453" swAng="2195119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1B2FA5-1A25-7F45-B689-99ACC688CC31}">
      <dsp:nvSpPr>
        <dsp:cNvPr id="0" name=""/>
        <dsp:cNvSpPr/>
      </dsp:nvSpPr>
      <dsp:spPr>
        <a:xfrm>
          <a:off x="302188" y="938096"/>
          <a:ext cx="1044196" cy="678727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Variété</a:t>
          </a:r>
        </a:p>
      </dsp:txBody>
      <dsp:txXfrm>
        <a:off x="335321" y="971229"/>
        <a:ext cx="977930" cy="612461"/>
      </dsp:txXfrm>
    </dsp:sp>
    <dsp:sp modelId="{0DFE964D-9147-9240-9608-998306E386AF}">
      <dsp:nvSpPr>
        <dsp:cNvPr id="0" name=""/>
        <dsp:cNvSpPr/>
      </dsp:nvSpPr>
      <dsp:spPr>
        <a:xfrm>
          <a:off x="757958" y="341041"/>
          <a:ext cx="2710395" cy="2710395"/>
        </a:xfrm>
        <a:custGeom>
          <a:avLst/>
          <a:gdLst/>
          <a:ahLst/>
          <a:cxnLst/>
          <a:rect l="0" t="0" r="0" b="0"/>
          <a:pathLst>
            <a:path>
              <a:moveTo>
                <a:pt x="236273" y="590625"/>
              </a:moveTo>
              <a:arcTo wR="1355197" hR="1355197" stAng="12860711" swAng="1959997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D4093-3390-424F-AC29-7201A0F78EE4}" type="datetimeFigureOut">
              <a:rPr lang="fr-FR" smtClean="0"/>
              <a:t>15/01/2019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97D02-2270-4E89-87F4-0AF528BE94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3895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ingesting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securing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recovering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analyzing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FR" dirty="0"/>
          </a:p>
          <a:p>
            <a:endParaRPr lang="fr-FR" dirty="0"/>
          </a:p>
          <a:p>
            <a:r>
              <a:rPr lang="fr-FR" dirty="0"/>
              <a:t>Store and </a:t>
            </a:r>
            <a:r>
              <a:rPr lang="fr-FR" dirty="0" err="1"/>
              <a:t>process</a:t>
            </a:r>
            <a:r>
              <a:rPr lang="fr-FR" dirty="0"/>
              <a:t> Versus </a:t>
            </a:r>
            <a:r>
              <a:rPr lang="fr-FR" dirty="0" err="1"/>
              <a:t>process</a:t>
            </a:r>
            <a:r>
              <a:rPr lang="fr-FR" dirty="0"/>
              <a:t> and store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2324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BD &amp; CSV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9180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JSON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822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6755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JSON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0209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JSON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4155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CSV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3144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CSV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4174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1" t="3402" r="13775" b="2232"/>
          <a:stretch/>
        </p:blipFill>
        <p:spPr>
          <a:xfrm>
            <a:off x="0" y="-386950"/>
            <a:ext cx="9144000" cy="72449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36911"/>
            <a:ext cx="4536361" cy="4241477"/>
          </a:xfrm>
          <a:prstGeom prst="rect">
            <a:avLst/>
          </a:prstGeom>
        </p:spPr>
      </p:pic>
      <p:pic>
        <p:nvPicPr>
          <p:cNvPr id="5" name="Picture 2" descr="C:\Users\stcalipe\Documents\0-I Site\logos\I-site Logo Blan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906" y="404664"/>
            <a:ext cx="5431382" cy="219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63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pic>
        <p:nvPicPr>
          <p:cNvPr id="7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6240122"/>
            <a:ext cx="1421195" cy="5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AA1476-C1F2-41BB-94B4-075CF527FC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315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E5C5C"/>
                </a:solidFill>
              </a:defRPr>
            </a:lvl1pPr>
            <a:lvl2pPr>
              <a:defRPr>
                <a:solidFill>
                  <a:srgbClr val="5E5C5C"/>
                </a:solidFill>
              </a:defRPr>
            </a:lvl2pPr>
            <a:lvl3pPr>
              <a:defRPr>
                <a:solidFill>
                  <a:srgbClr val="5E5C5C"/>
                </a:solidFill>
              </a:defRPr>
            </a:lvl3pPr>
            <a:lvl4pPr>
              <a:defRPr>
                <a:solidFill>
                  <a:srgbClr val="5E5C5C"/>
                </a:solidFill>
              </a:defRPr>
            </a:lvl4pPr>
            <a:lvl5pPr>
              <a:defRPr>
                <a:solidFill>
                  <a:srgbClr val="5E5C5C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7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74C000-639F-4138-B50F-4F1BDEAE96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9398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0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0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8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37D9FE6-25C9-4DA6-B1BC-69F1642C14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7404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F1318C3-75BF-415A-80A3-AD73BDBC38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08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8EEA11F-D1DE-4EA7-9FD9-655F1A477E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336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erci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259632" y="2924943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MERCI DE VOTRE ATTENTION !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D8F8748-67B9-4A61-8EEA-BED860890A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249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A 2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299391" y="3861048"/>
            <a:ext cx="5584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0" baseline="0" dirty="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 projet I-Site du Programme Investissement d’Avenir II</a:t>
            </a:r>
            <a:endParaRPr lang="fr-FR" sz="1600" b="0" dirty="0">
              <a:solidFill>
                <a:srgbClr val="5E5C5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7" name="Picture 3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010" y="1025484"/>
            <a:ext cx="4105980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:\08 - I-Site CAP 20-25\4- Visuels-Illustrations\Logos\Logo PIA vect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19" y="3501008"/>
            <a:ext cx="1007201" cy="100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543F4F9-19EC-47EF-819A-BB4A6FEF97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67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94CD86-0CD3-46E8-A930-9692752D1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B0E40FA-60DE-4362-A135-CBE89D02C3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1452212-0406-4AC3-BAB7-97656FFEA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81BF3A-E9F5-4B0B-B70A-E489EED82E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040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2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AB7B6E-ECBF-418B-9E38-D3289E722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20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9014274-CFDD-134D-B458-D9EC3D6AC0E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6394215"/>
            <a:ext cx="2364902" cy="44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72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49" r:id="rId2"/>
    <p:sldLayoutId id="2147483650" r:id="rId3"/>
    <p:sldLayoutId id="2147483652" r:id="rId4"/>
    <p:sldLayoutId id="2147483654" r:id="rId5"/>
    <p:sldLayoutId id="2147483655" r:id="rId6"/>
    <p:sldLayoutId id="2147483657" r:id="rId7"/>
    <p:sldLayoutId id="2147483656" r:id="rId8"/>
    <p:sldLayoutId id="2147483659" r:id="rId9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178F9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18" Type="http://schemas.openxmlformats.org/officeDocument/2006/relationships/image" Target="../media/image50.tiff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7.png"/><Relationship Id="rId9" Type="http://schemas.openxmlformats.org/officeDocument/2006/relationships/image" Target="../media/image34.pn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4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11" Type="http://schemas.openxmlformats.org/officeDocument/2006/relationships/image" Target="../media/image56.png"/><Relationship Id="rId5" Type="http://schemas.openxmlformats.org/officeDocument/2006/relationships/image" Target="../media/image40.png"/><Relationship Id="rId10" Type="http://schemas.openxmlformats.org/officeDocument/2006/relationships/image" Target="../media/image55.png"/><Relationship Id="rId4" Type="http://schemas.openxmlformats.org/officeDocument/2006/relationships/image" Target="../media/image39.png"/><Relationship Id="rId9" Type="http://schemas.openxmlformats.org/officeDocument/2006/relationships/image" Target="../media/image49.png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5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63.jpg"/><Relationship Id="rId5" Type="http://schemas.openxmlformats.org/officeDocument/2006/relationships/image" Target="../media/image39.pn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5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tif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3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76.emf"/><Relationship Id="rId3" Type="http://schemas.openxmlformats.org/officeDocument/2006/relationships/image" Target="../media/image18.tiff"/><Relationship Id="rId7" Type="http://schemas.openxmlformats.org/officeDocument/2006/relationships/image" Target="../media/image39.png"/><Relationship Id="rId12" Type="http://schemas.openxmlformats.org/officeDocument/2006/relationships/image" Target="../media/image75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hyperlink" Target="https://www.google.com/url?sa=i&amp;rct=j&amp;q=&amp;esrc=s&amp;source=images&amp;cd=&amp;ved=2ahUKEwi2mdaazO_dAhVBgRoKHR6YCy0QjRx6BAgBEAU&amp;url=http://beninsite.net/2018/09/21/forfaits-gsmaugmentation-drastique-tarifs-desapprobation-totale-citoyens/&amp;psig=AOvVaw2zt2UO3w4OAuInrVXTYGef&amp;ust=1538839009878572" TargetMode="External"/><Relationship Id="rId5" Type="http://schemas.openxmlformats.org/officeDocument/2006/relationships/image" Target="../media/image73.tiff"/><Relationship Id="rId10" Type="http://schemas.openxmlformats.org/officeDocument/2006/relationships/image" Target="../media/image33.png"/><Relationship Id="rId4" Type="http://schemas.openxmlformats.org/officeDocument/2006/relationships/image" Target="../media/image72.png"/><Relationship Id="rId9" Type="http://schemas.openxmlformats.org/officeDocument/2006/relationships/image" Target="../media/image74.png"/><Relationship Id="rId14" Type="http://schemas.openxmlformats.org/officeDocument/2006/relationships/image" Target="../media/image7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82.png"/><Relationship Id="rId7" Type="http://schemas.openxmlformats.org/officeDocument/2006/relationships/image" Target="../media/image3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11" Type="http://schemas.openxmlformats.org/officeDocument/2006/relationships/image" Target="../media/image34.png"/><Relationship Id="rId5" Type="http://schemas.openxmlformats.org/officeDocument/2006/relationships/image" Target="../media/image84.png"/><Relationship Id="rId10" Type="http://schemas.openxmlformats.org/officeDocument/2006/relationships/image" Target="../media/image86.png"/><Relationship Id="rId4" Type="http://schemas.openxmlformats.org/officeDocument/2006/relationships/image" Target="../media/image83.png"/><Relationship Id="rId9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image" Target="../media/image8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8.tiff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D7B8C8-1340-4709-A63F-216AF021F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10" y="2524857"/>
            <a:ext cx="8392602" cy="1395136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Eléments</a:t>
            </a:r>
            <a:r>
              <a:rPr lang="en-US" dirty="0">
                <a:solidFill>
                  <a:schemeClr val="bg1"/>
                </a:solidFill>
              </a:rPr>
              <a:t> sur </a:t>
            </a:r>
            <a:r>
              <a:rPr lang="en-US" dirty="0" err="1">
                <a:solidFill>
                  <a:schemeClr val="bg1"/>
                </a:solidFill>
              </a:rPr>
              <a:t>l'architecture</a:t>
            </a:r>
            <a:r>
              <a:rPr lang="en-US" dirty="0">
                <a:solidFill>
                  <a:schemeClr val="bg1"/>
                </a:solidFill>
              </a:rPr>
              <a:t> du CEBA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7FAB2A-C8F3-4593-BA5C-1F26B7941DB4}"/>
              </a:ext>
            </a:extLst>
          </p:cNvPr>
          <p:cNvSpPr/>
          <p:nvPr/>
        </p:nvSpPr>
        <p:spPr>
          <a:xfrm>
            <a:off x="71018" y="6401001"/>
            <a:ext cx="2054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CEBA – </a:t>
            </a:r>
            <a:r>
              <a:rPr lang="en-US" dirty="0" err="1"/>
              <a:t>janvier</a:t>
            </a:r>
            <a:r>
              <a:rPr lang="en-US" dirty="0"/>
              <a:t> 2019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C83F958-FF95-4EFD-B79C-83EAAAAF5D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984798" y="5246954"/>
            <a:ext cx="1318260" cy="5403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E8824B7-E114-4DF6-AF6D-94A7CA51B68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41394" y="5247906"/>
            <a:ext cx="538480" cy="538480"/>
          </a:xfrm>
          <a:prstGeom prst="rect">
            <a:avLst/>
          </a:prstGeom>
        </p:spPr>
      </p:pic>
      <p:pic>
        <p:nvPicPr>
          <p:cNvPr id="9" name="Espace réservé pour une image  5" descr="IRSTEA | Irstea">
            <a:extLst>
              <a:ext uri="{FF2B5EF4-FFF2-40B4-BE49-F238E27FC236}">
                <a16:creationId xmlns:a16="http://schemas.microsoft.com/office/drawing/2014/main" id="{158B1B68-2684-4823-8AC1-2D98D400B0E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1737" y="5246954"/>
            <a:ext cx="646604" cy="54079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554" y="5246954"/>
            <a:ext cx="567564" cy="549546"/>
          </a:xfrm>
          <a:prstGeom prst="rect">
            <a:avLst/>
          </a:prstGeom>
        </p:spPr>
      </p:pic>
      <p:sp>
        <p:nvSpPr>
          <p:cNvPr id="8" name="Sous-titre 5">
            <a:extLst>
              <a:ext uri="{FF2B5EF4-FFF2-40B4-BE49-F238E27FC236}">
                <a16:creationId xmlns:a16="http://schemas.microsoft.com/office/drawing/2014/main" id="{2986D7B0-E43F-B243-92F1-E26ED521FC50}"/>
              </a:ext>
            </a:extLst>
          </p:cNvPr>
          <p:cNvSpPr txBox="1">
            <a:spLocks/>
          </p:cNvSpPr>
          <p:nvPr/>
        </p:nvSpPr>
        <p:spPr>
          <a:xfrm>
            <a:off x="741394" y="4524494"/>
            <a:ext cx="7772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chemeClr val="bg1"/>
                </a:solidFill>
              </a:rPr>
              <a:t>David Sarramia</a:t>
            </a:r>
          </a:p>
        </p:txBody>
      </p:sp>
    </p:spTree>
    <p:extLst>
      <p:ext uri="{BB962C8B-B14F-4D97-AF65-F5344CB8AC3E}">
        <p14:creationId xmlns:p14="http://schemas.microsoft.com/office/powerpoint/2010/main" val="4108625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4E39ED-6909-4842-9640-72BD2B831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904" y="44624"/>
            <a:ext cx="8229600" cy="1143000"/>
          </a:xfrm>
        </p:spPr>
        <p:txBody>
          <a:bodyPr/>
          <a:lstStyle/>
          <a:p>
            <a:r>
              <a:rPr lang="fr-FR" dirty="0"/>
              <a:t>Exemples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C9D7C5-DF02-504E-B0B5-15ACE06FB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Réseau de capteurs sans fils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Mesures météo &amp; radioactivité		(bd)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Nœud sans fil 				(</a:t>
            </a:r>
            <a:r>
              <a:rPr lang="fr-FR" dirty="0" err="1">
                <a:solidFill>
                  <a:schemeClr val="tx1"/>
                </a:solidFill>
              </a:rPr>
              <a:t>json</a:t>
            </a:r>
            <a:r>
              <a:rPr lang="fr-FR" dirty="0">
                <a:solidFill>
                  <a:schemeClr val="tx1"/>
                </a:solidFill>
              </a:rPr>
              <a:t>)</a:t>
            </a:r>
          </a:p>
          <a:p>
            <a:r>
              <a:rPr lang="fr-FR" dirty="0" err="1"/>
              <a:t>Zatu</a:t>
            </a:r>
            <a:endParaRPr lang="fr-FR" dirty="0"/>
          </a:p>
          <a:p>
            <a:pPr lvl="1"/>
            <a:r>
              <a:rPr lang="fr-FR" dirty="0">
                <a:solidFill>
                  <a:schemeClr val="tx1"/>
                </a:solidFill>
              </a:rPr>
              <a:t>Position des arbres				(csv)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Mesures de niveau de radioactivité	(csv)</a:t>
            </a:r>
          </a:p>
          <a:p>
            <a:r>
              <a:rPr lang="fr-FR" dirty="0"/>
              <a:t>Bouée Aydat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Mesures					(</a:t>
            </a:r>
            <a:r>
              <a:rPr lang="fr-FR" dirty="0" err="1">
                <a:solidFill>
                  <a:schemeClr val="tx1"/>
                </a:solidFill>
              </a:rPr>
              <a:t>txt</a:t>
            </a:r>
            <a:r>
              <a:rPr lang="fr-FR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FC363E-D0F6-ED4A-8052-D9023FE6E2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10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635AE57-EEC2-A54D-ABCB-E9142FD8C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1025" y="3417425"/>
            <a:ext cx="543917" cy="54391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2BEE902-52DD-D04A-8E86-0CD974C26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1025" y="4061067"/>
            <a:ext cx="543917" cy="54391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9D93D05-A06E-3141-8D07-35D43AA48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024" y="5045323"/>
            <a:ext cx="543917" cy="543917"/>
          </a:xfrm>
          <a:prstGeom prst="rect">
            <a:avLst/>
          </a:prstGeom>
        </p:spPr>
      </p:pic>
      <p:pic>
        <p:nvPicPr>
          <p:cNvPr id="16" name="Image 42" descr="Misc-Database-3-icon.png">
            <a:extLst>
              <a:ext uri="{FF2B5EF4-FFF2-40B4-BE49-F238E27FC236}">
                <a16:creationId xmlns:a16="http://schemas.microsoft.com/office/drawing/2014/main" id="{3F4121DA-BC06-DE4A-A7DB-71F0313C2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024" y="1772816"/>
            <a:ext cx="543916" cy="54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Espace réservé du contenu 23">
            <a:extLst>
              <a:ext uri="{FF2B5EF4-FFF2-40B4-BE49-F238E27FC236}">
                <a16:creationId xmlns:a16="http://schemas.microsoft.com/office/drawing/2014/main" id="{199FCDC8-6E73-3544-BF61-047F4BFD1F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024" y="2276872"/>
            <a:ext cx="609661" cy="60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55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B9A3EE1-89CC-D245-B9A6-58E5F3C68558}"/>
              </a:ext>
            </a:extLst>
          </p:cNvPr>
          <p:cNvSpPr/>
          <p:nvPr/>
        </p:nvSpPr>
        <p:spPr>
          <a:xfrm>
            <a:off x="5400669" y="2656978"/>
            <a:ext cx="2917999" cy="10409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342907">
              <a:defRPr/>
            </a:pPr>
            <a:endParaRPr lang="fr-FR" sz="14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4C39ABD-51C8-D744-A19D-04BEC29D3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Réseau de capteurs sans fils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068AED-CCE5-5A41-8406-E86723B1E5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11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A425E8-16ED-6441-B7FF-AE72C1895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244" y="2090311"/>
            <a:ext cx="3940905" cy="1450012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fr-FR" altLang="fr-FR" sz="965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" name="ZoneTexte 26">
            <a:extLst>
              <a:ext uri="{FF2B5EF4-FFF2-40B4-BE49-F238E27FC236}">
                <a16:creationId xmlns:a16="http://schemas.microsoft.com/office/drawing/2014/main" id="{4FEE41FC-867F-0C40-9D07-9A2FFA43B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445" y="3864508"/>
            <a:ext cx="824521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5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39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600200" indent="-319088">
              <a:spcBef>
                <a:spcPct val="20000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2239963" indent="-319088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879725" indent="-319088">
              <a:spcBef>
                <a:spcPct val="20000"/>
              </a:spcBef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33369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37941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42513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47085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 err="1"/>
              <a:t>Sensors</a:t>
            </a:r>
            <a:r>
              <a:rPr lang="fr-FR" altLang="fr-FR" sz="1400" dirty="0"/>
              <a:t>/</a:t>
            </a:r>
            <a:br>
              <a:rPr lang="fr-FR" altLang="fr-FR" sz="1400" dirty="0"/>
            </a:br>
            <a:r>
              <a:rPr lang="fr-FR" altLang="fr-FR" sz="1400" dirty="0" err="1"/>
              <a:t>actuators</a:t>
            </a:r>
            <a:endParaRPr lang="fr-FR" altLang="fr-FR" sz="1400" dirty="0"/>
          </a:p>
        </p:txBody>
      </p:sp>
      <p:pic>
        <p:nvPicPr>
          <p:cNvPr id="8" name="Image 32">
            <a:extLst>
              <a:ext uri="{FF2B5EF4-FFF2-40B4-BE49-F238E27FC236}">
                <a16:creationId xmlns:a16="http://schemas.microsoft.com/office/drawing/2014/main" id="{BD988984-469E-0B48-BB1E-0E8D07D5E9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85" t="1172" r="36813" b="6824"/>
          <a:stretch>
            <a:fillRect/>
          </a:stretch>
        </p:blipFill>
        <p:spPr bwMode="auto">
          <a:xfrm>
            <a:off x="1557636" y="2121779"/>
            <a:ext cx="414527" cy="61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1BB912F-19C9-CA40-9CE8-547337432F82}"/>
              </a:ext>
            </a:extLst>
          </p:cNvPr>
          <p:cNvSpPr txBox="1"/>
          <p:nvPr/>
        </p:nvSpPr>
        <p:spPr>
          <a:xfrm>
            <a:off x="3082018" y="4756549"/>
            <a:ext cx="925286" cy="500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68580" tIns="34290" rIns="68580" bIns="3429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 eaLnBrk="1" hangingPunct="1">
              <a:defRPr/>
            </a:pPr>
            <a:r>
              <a:rPr lang="fr-FR" sz="1400" dirty="0">
                <a:solidFill>
                  <a:srgbClr val="000000"/>
                </a:solidFill>
                <a:latin typeface="Calibri" pitchFamily="1" charset="0"/>
              </a:rPr>
              <a:t>SQL</a:t>
            </a:r>
            <a:br>
              <a:rPr lang="fr-FR" sz="1400" dirty="0">
                <a:solidFill>
                  <a:srgbClr val="000000"/>
                </a:solidFill>
                <a:latin typeface="Calibri" pitchFamily="1" charset="0"/>
              </a:rPr>
            </a:br>
            <a:r>
              <a:rPr lang="fr-FR" sz="1400" dirty="0" err="1">
                <a:solidFill>
                  <a:srgbClr val="000000"/>
                </a:solidFill>
                <a:latin typeface="Calibri" pitchFamily="1" charset="0"/>
              </a:rPr>
              <a:t>Database</a:t>
            </a:r>
            <a:endParaRPr lang="fr-FR" sz="1400" dirty="0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11" name="ZoneTexte 40">
            <a:extLst>
              <a:ext uri="{FF2B5EF4-FFF2-40B4-BE49-F238E27FC236}">
                <a16:creationId xmlns:a16="http://schemas.microsoft.com/office/drawing/2014/main" id="{47B07595-E1CD-9845-821D-FC928F3D9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708" y="3862022"/>
            <a:ext cx="776303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5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39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600200" indent="-319088">
              <a:spcBef>
                <a:spcPct val="20000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2239963" indent="-319088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879725" indent="-319088">
              <a:spcBef>
                <a:spcPct val="20000"/>
              </a:spcBef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33369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37941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42513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47085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/>
              <a:t>Internet</a:t>
            </a:r>
            <a:br>
              <a:rPr lang="fr-FR" altLang="fr-FR" sz="1400" dirty="0"/>
            </a:br>
            <a:r>
              <a:rPr lang="fr-FR" altLang="fr-FR" sz="1400" dirty="0"/>
              <a:t>Gateway</a:t>
            </a:r>
          </a:p>
        </p:txBody>
      </p:sp>
      <p:pic>
        <p:nvPicPr>
          <p:cNvPr id="12" name="Image 44">
            <a:extLst>
              <a:ext uri="{FF2B5EF4-FFF2-40B4-BE49-F238E27FC236}">
                <a16:creationId xmlns:a16="http://schemas.microsoft.com/office/drawing/2014/main" id="{5BAA27E0-4EB2-9D44-AAB2-B6DA1159FB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5" t="9843" r="41528" b="8900"/>
          <a:stretch>
            <a:fillRect/>
          </a:stretch>
        </p:blipFill>
        <p:spPr bwMode="auto">
          <a:xfrm>
            <a:off x="6400376" y="2814532"/>
            <a:ext cx="649741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45">
            <a:extLst>
              <a:ext uri="{FF2B5EF4-FFF2-40B4-BE49-F238E27FC236}">
                <a16:creationId xmlns:a16="http://schemas.microsoft.com/office/drawing/2014/main" id="{B553C6B0-1EAD-B748-8B90-2A0C4E8246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8" t="12933" r="31615" b="40945"/>
          <a:stretch>
            <a:fillRect/>
          </a:stretch>
        </p:blipFill>
        <p:spPr bwMode="auto">
          <a:xfrm>
            <a:off x="7395693" y="2877931"/>
            <a:ext cx="464344" cy="53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46">
            <a:extLst>
              <a:ext uri="{FF2B5EF4-FFF2-40B4-BE49-F238E27FC236}">
                <a16:creationId xmlns:a16="http://schemas.microsoft.com/office/drawing/2014/main" id="{0460C314-B1EB-0546-AB43-928390DFCD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833" y="2816074"/>
            <a:ext cx="472848" cy="72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51">
            <a:extLst>
              <a:ext uri="{FF2B5EF4-FFF2-40B4-BE49-F238E27FC236}">
                <a16:creationId xmlns:a16="http://schemas.microsoft.com/office/drawing/2014/main" id="{B7B0C0C3-21EB-D44F-A319-56510334145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20" t="11823" r="13490" b="16988"/>
          <a:stretch>
            <a:fillRect/>
          </a:stretch>
        </p:blipFill>
        <p:spPr bwMode="auto">
          <a:xfrm>
            <a:off x="3369469" y="2621840"/>
            <a:ext cx="620826" cy="61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26">
            <a:extLst>
              <a:ext uri="{FF2B5EF4-FFF2-40B4-BE49-F238E27FC236}">
                <a16:creationId xmlns:a16="http://schemas.microsoft.com/office/drawing/2014/main" id="{4E741BC3-3EE0-0E4F-ADC4-E90167324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3563" y="4822035"/>
            <a:ext cx="871970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5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39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600200" indent="-319088">
              <a:spcBef>
                <a:spcPct val="20000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2239963" indent="-319088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879725" indent="-319088">
              <a:spcBef>
                <a:spcPct val="20000"/>
              </a:spcBef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33369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37941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42513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47085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/>
              <a:t>Binary file</a:t>
            </a:r>
          </a:p>
        </p:txBody>
      </p:sp>
      <p:pic>
        <p:nvPicPr>
          <p:cNvPr id="18" name="Image 42" descr="Misc-Database-3-icon.png">
            <a:extLst>
              <a:ext uri="{FF2B5EF4-FFF2-40B4-BE49-F238E27FC236}">
                <a16:creationId xmlns:a16="http://schemas.microsoft.com/office/drawing/2014/main" id="{4FFA5825-83D1-B84C-9A7A-A9B79BBF33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576" y="4450389"/>
            <a:ext cx="335076" cy="33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42" descr="Misc-Database-3-icon.png">
            <a:extLst>
              <a:ext uri="{FF2B5EF4-FFF2-40B4-BE49-F238E27FC236}">
                <a16:creationId xmlns:a16="http://schemas.microsoft.com/office/drawing/2014/main" id="{948C3371-6F63-FB41-963B-D7119F0871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693" y="4450389"/>
            <a:ext cx="335076" cy="33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26">
            <a:extLst>
              <a:ext uri="{FF2B5EF4-FFF2-40B4-BE49-F238E27FC236}">
                <a16:creationId xmlns:a16="http://schemas.microsoft.com/office/drawing/2014/main" id="{6E53E1EE-442A-EC42-BA38-AEC07AC11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5801" y="3962628"/>
            <a:ext cx="1219566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5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39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600200" indent="-319088">
              <a:spcBef>
                <a:spcPct val="20000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2239963" indent="-319088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879725" indent="-319088">
              <a:spcBef>
                <a:spcPct val="20000"/>
              </a:spcBef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33369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37941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42513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47085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/>
              <a:t>ELK </a:t>
            </a:r>
            <a:r>
              <a:rPr lang="fr-FR" altLang="fr-FR" sz="1400" dirty="0" err="1"/>
              <a:t>stack</a:t>
            </a:r>
            <a:r>
              <a:rPr lang="fr-FR" altLang="fr-FR" sz="1400" dirty="0"/>
              <a:t> </a:t>
            </a:r>
            <a:r>
              <a:rPr lang="fr-FR" altLang="fr-FR" sz="1400" dirty="0" err="1"/>
              <a:t>node</a:t>
            </a:r>
            <a:endParaRPr lang="fr-FR" altLang="fr-FR" sz="1400" dirty="0"/>
          </a:p>
        </p:txBody>
      </p:sp>
      <p:sp>
        <p:nvSpPr>
          <p:cNvPr id="23" name="ZoneTexte 40">
            <a:extLst>
              <a:ext uri="{FF2B5EF4-FFF2-40B4-BE49-F238E27FC236}">
                <a16:creationId xmlns:a16="http://schemas.microsoft.com/office/drawing/2014/main" id="{AAADF7F6-2F34-B241-AB5D-E3982A362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1694" y="1684206"/>
            <a:ext cx="1237802" cy="432000"/>
          </a:xfrm>
          <a:prstGeom prst="rect">
            <a:avLst/>
          </a:prstGeom>
          <a:gradFill rotWithShape="1">
            <a:gsLst>
              <a:gs pos="0">
                <a:srgbClr val="DCFFA0"/>
              </a:gs>
              <a:gs pos="100000">
                <a:srgbClr val="A0CA4A"/>
              </a:gs>
            </a:gsLst>
            <a:lin ang="5400000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wrap="none" lIns="68580" tIns="34290" rIns="68580" bIns="3429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 eaLnBrk="1" hangingPunct="1">
              <a:defRPr/>
            </a:pPr>
            <a:r>
              <a:rPr lang="fr-FR" sz="1400" dirty="0">
                <a:latin typeface="Calibri" pitchFamily="1" charset="0"/>
              </a:rPr>
              <a:t>Data Collection</a:t>
            </a:r>
          </a:p>
        </p:txBody>
      </p:sp>
      <p:sp>
        <p:nvSpPr>
          <p:cNvPr id="24" name="ZoneTexte 40">
            <a:extLst>
              <a:ext uri="{FF2B5EF4-FFF2-40B4-BE49-F238E27FC236}">
                <a16:creationId xmlns:a16="http://schemas.microsoft.com/office/drawing/2014/main" id="{22DFD795-1D27-3043-A8EB-88F70A630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245" y="1684206"/>
            <a:ext cx="1681625" cy="432000"/>
          </a:xfrm>
          <a:prstGeom prst="rect">
            <a:avLst/>
          </a:prstGeom>
          <a:gradFill rotWithShape="1">
            <a:gsLst>
              <a:gs pos="0">
                <a:srgbClr val="DCFFA0"/>
              </a:gs>
              <a:gs pos="100000">
                <a:srgbClr val="A0CA4A"/>
              </a:gs>
            </a:gsLst>
            <a:lin ang="5400000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wrap="square" lIns="68580" tIns="34290" rIns="68580" bIns="3429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 eaLnBrk="1" hangingPunct="1">
              <a:defRPr/>
            </a:pPr>
            <a:r>
              <a:rPr lang="fr-FR" sz="1400">
                <a:latin typeface="Calibri" pitchFamily="1" charset="0"/>
              </a:rPr>
              <a:t>Data Producer</a:t>
            </a:r>
          </a:p>
          <a:p>
            <a:pPr algn="ctr" eaLnBrk="1" hangingPunct="1">
              <a:defRPr/>
            </a:pPr>
            <a:r>
              <a:rPr lang="fr-FR" sz="1400" dirty="0">
                <a:latin typeface="Calibri" pitchFamily="1" charset="0"/>
              </a:rPr>
              <a:t>Data </a:t>
            </a:r>
            <a:r>
              <a:rPr lang="fr-FR" sz="1400" dirty="0" err="1">
                <a:latin typeface="Calibri" pitchFamily="1" charset="0"/>
              </a:rPr>
              <a:t>Logger</a:t>
            </a:r>
            <a:endParaRPr lang="fr-FR" sz="1400" dirty="0">
              <a:latin typeface="Calibri" pitchFamily="1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EB407DE-E43D-9F45-97CC-0018ADF21DC4}"/>
              </a:ext>
            </a:extLst>
          </p:cNvPr>
          <p:cNvSpPr txBox="1"/>
          <p:nvPr/>
        </p:nvSpPr>
        <p:spPr>
          <a:xfrm>
            <a:off x="6167726" y="4805224"/>
            <a:ext cx="1016800" cy="2846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 eaLnBrk="1" hangingPunct="1">
              <a:defRPr/>
            </a:pPr>
            <a:r>
              <a:rPr lang="fr-FR" sz="1400" dirty="0">
                <a:latin typeface="Calibri" pitchFamily="1" charset="0"/>
              </a:rPr>
              <a:t>ES</a:t>
            </a:r>
          </a:p>
        </p:txBody>
      </p:sp>
      <p:pic>
        <p:nvPicPr>
          <p:cNvPr id="26" name="Image 42" descr="Misc-Database-3-icon.png">
            <a:extLst>
              <a:ext uri="{FF2B5EF4-FFF2-40B4-BE49-F238E27FC236}">
                <a16:creationId xmlns:a16="http://schemas.microsoft.com/office/drawing/2014/main" id="{C21BC244-894A-6648-8975-0207B722E9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828" y="4450389"/>
            <a:ext cx="334226" cy="33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oneTexte 40">
            <a:extLst>
              <a:ext uri="{FF2B5EF4-FFF2-40B4-BE49-F238E27FC236}">
                <a16:creationId xmlns:a16="http://schemas.microsoft.com/office/drawing/2014/main" id="{5FE1596A-CCE6-8349-8EAF-C4DE811AB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7870" y="1684206"/>
            <a:ext cx="1003652" cy="432000"/>
          </a:xfrm>
          <a:prstGeom prst="rect">
            <a:avLst/>
          </a:prstGeom>
          <a:gradFill rotWithShape="1">
            <a:gsLst>
              <a:gs pos="0">
                <a:srgbClr val="DCFFA0"/>
              </a:gs>
              <a:gs pos="100000">
                <a:srgbClr val="A0CA4A"/>
              </a:gs>
            </a:gsLst>
            <a:lin ang="5400000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wrap="none" lIns="68580" tIns="34290" rIns="68580" bIns="3429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 eaLnBrk="1" hangingPunct="1">
              <a:defRPr/>
            </a:pPr>
            <a:r>
              <a:rPr lang="fr-FR" sz="1400" dirty="0" err="1">
                <a:latin typeface="Calibri" pitchFamily="1" charset="0"/>
              </a:rPr>
              <a:t>Connectivity</a:t>
            </a:r>
            <a:endParaRPr lang="fr-FR" sz="1400" dirty="0">
              <a:latin typeface="Calibri" pitchFamily="1" charset="0"/>
            </a:endParaRPr>
          </a:p>
        </p:txBody>
      </p:sp>
      <p:sp>
        <p:nvSpPr>
          <p:cNvPr id="28" name="ZoneTexte 40">
            <a:extLst>
              <a:ext uri="{FF2B5EF4-FFF2-40B4-BE49-F238E27FC236}">
                <a16:creationId xmlns:a16="http://schemas.microsoft.com/office/drawing/2014/main" id="{FF126DB1-983E-D44A-8C0D-8CDEA073DAD4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84989" y="4776240"/>
            <a:ext cx="701539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5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39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600200" indent="-319088">
              <a:spcBef>
                <a:spcPct val="20000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2239963" indent="-319088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879725" indent="-319088">
              <a:spcBef>
                <a:spcPct val="20000"/>
              </a:spcBef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33369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37941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42513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47085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b="1" dirty="0"/>
              <a:t>Storage</a:t>
            </a:r>
          </a:p>
        </p:txBody>
      </p:sp>
      <p:pic>
        <p:nvPicPr>
          <p:cNvPr id="29" name="Image 45" descr="95-www.png">
            <a:extLst>
              <a:ext uri="{FF2B5EF4-FFF2-40B4-BE49-F238E27FC236}">
                <a16:creationId xmlns:a16="http://schemas.microsoft.com/office/drawing/2014/main" id="{E4365877-8F52-3C4E-85CC-387C2E62BDA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0958" y="2247090"/>
            <a:ext cx="547688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4CA7A93-495D-A445-9E76-43E53011AC27}"/>
              </a:ext>
            </a:extLst>
          </p:cNvPr>
          <p:cNvSpPr/>
          <p:nvPr/>
        </p:nvSpPr>
        <p:spPr>
          <a:xfrm>
            <a:off x="673101" y="4401064"/>
            <a:ext cx="7645567" cy="98111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342907">
              <a:defRPr/>
            </a:pPr>
            <a:endParaRPr lang="fr-FR" sz="965"/>
          </a:p>
        </p:txBody>
      </p:sp>
      <p:pic>
        <p:nvPicPr>
          <p:cNvPr id="31" name="Image 49" descr="lora-logo-transp-400x231.png">
            <a:extLst>
              <a:ext uri="{FF2B5EF4-FFF2-40B4-BE49-F238E27FC236}">
                <a16:creationId xmlns:a16="http://schemas.microsoft.com/office/drawing/2014/main" id="{87E6975A-D43D-1142-8E1F-7139252DCD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192" y="2575312"/>
            <a:ext cx="890418" cy="51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57">
            <a:extLst>
              <a:ext uri="{FF2B5EF4-FFF2-40B4-BE49-F238E27FC236}">
                <a16:creationId xmlns:a16="http://schemas.microsoft.com/office/drawing/2014/main" id="{305D26C0-4A48-564E-ADBF-AC1F0B5BC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984" y="1999419"/>
            <a:ext cx="920048" cy="648000"/>
          </a:xfrm>
          <a:prstGeom prst="rect">
            <a:avLst/>
          </a:prstGeom>
          <a:gradFill rotWithShape="1">
            <a:gsLst>
              <a:gs pos="0">
                <a:srgbClr val="95EEFF"/>
              </a:gs>
              <a:gs pos="100000">
                <a:srgbClr val="39B7D8"/>
              </a:gs>
            </a:gsLst>
            <a:lin ang="5400000"/>
          </a:gradFill>
          <a:ln w="9525">
            <a:solidFill>
              <a:srgbClr val="46AAC5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fr-FR" sz="1400" dirty="0"/>
              <a:t>Data </a:t>
            </a:r>
            <a:br>
              <a:rPr lang="fr-FR" sz="1400" dirty="0"/>
            </a:br>
            <a:r>
              <a:rPr lang="fr-FR" sz="1400" dirty="0" err="1"/>
              <a:t>processing</a:t>
            </a:r>
            <a:endParaRPr lang="fr-FR" sz="1400" dirty="0"/>
          </a:p>
        </p:txBody>
      </p:sp>
      <p:sp>
        <p:nvSpPr>
          <p:cNvPr id="33" name="Rectangle 58">
            <a:extLst>
              <a:ext uri="{FF2B5EF4-FFF2-40B4-BE49-F238E27FC236}">
                <a16:creationId xmlns:a16="http://schemas.microsoft.com/office/drawing/2014/main" id="{2CCA9286-2534-5049-9F08-34D2F8D6C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86" y="1999419"/>
            <a:ext cx="771356" cy="648000"/>
          </a:xfrm>
          <a:prstGeom prst="rect">
            <a:avLst/>
          </a:prstGeom>
          <a:gradFill rotWithShape="1">
            <a:gsLst>
              <a:gs pos="0">
                <a:srgbClr val="95EEFF"/>
              </a:gs>
              <a:gs pos="100000">
                <a:srgbClr val="39B7D8"/>
              </a:gs>
            </a:gsLst>
            <a:lin ang="5400000"/>
          </a:gradFill>
          <a:ln w="9525">
            <a:solidFill>
              <a:srgbClr val="46AAC5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fr-FR" sz="1400"/>
              <a:t>Search &amp; </a:t>
            </a:r>
            <a:br>
              <a:rPr lang="fr-FR" sz="1400"/>
            </a:br>
            <a:r>
              <a:rPr lang="fr-FR" sz="1400"/>
              <a:t>analytics</a:t>
            </a:r>
            <a:br>
              <a:rPr lang="fr-FR" sz="1400"/>
            </a:br>
            <a:r>
              <a:rPr lang="fr-FR" sz="1400"/>
              <a:t>engine</a:t>
            </a:r>
          </a:p>
        </p:txBody>
      </p:sp>
      <p:sp>
        <p:nvSpPr>
          <p:cNvPr id="34" name="ZoneTexte 40">
            <a:extLst>
              <a:ext uri="{FF2B5EF4-FFF2-40B4-BE49-F238E27FC236}">
                <a16:creationId xmlns:a16="http://schemas.microsoft.com/office/drawing/2014/main" id="{77E5B10A-83A6-8248-9E5A-0C46E4DD2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797" y="1999419"/>
            <a:ext cx="1209872" cy="648000"/>
          </a:xfrm>
          <a:prstGeom prst="rect">
            <a:avLst/>
          </a:prstGeom>
          <a:gradFill rotWithShape="1">
            <a:gsLst>
              <a:gs pos="0">
                <a:srgbClr val="95EEFF"/>
              </a:gs>
              <a:gs pos="100000">
                <a:srgbClr val="39B7D8"/>
              </a:gs>
            </a:gsLst>
            <a:lin ang="5400000"/>
          </a:gradFill>
          <a:ln w="9525">
            <a:solidFill>
              <a:srgbClr val="46AAC5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wrap="none" lIns="68580" tIns="34290" rIns="68580" bIns="3429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 eaLnBrk="1" hangingPunct="1">
              <a:defRPr/>
            </a:pPr>
            <a:r>
              <a:rPr lang="fr-FR" sz="1400" dirty="0">
                <a:latin typeface="Calibri" pitchFamily="1" charset="0"/>
              </a:rPr>
              <a:t>Data</a:t>
            </a:r>
            <a:br>
              <a:rPr lang="fr-FR" sz="1400" dirty="0">
                <a:latin typeface="Calibri" pitchFamily="1" charset="0"/>
              </a:rPr>
            </a:br>
            <a:r>
              <a:rPr lang="fr-FR" sz="1400" dirty="0">
                <a:latin typeface="Calibri" pitchFamily="1" charset="0"/>
              </a:rPr>
              <a:t>visualisation &amp;</a:t>
            </a:r>
          </a:p>
          <a:p>
            <a:pPr algn="ctr" eaLnBrk="1" hangingPunct="1">
              <a:defRPr/>
            </a:pPr>
            <a:r>
              <a:rPr lang="fr-FR" sz="1400" dirty="0">
                <a:latin typeface="Calibri" pitchFamily="1" charset="0"/>
              </a:rPr>
              <a:t> navigation</a:t>
            </a:r>
          </a:p>
        </p:txBody>
      </p:sp>
      <p:pic>
        <p:nvPicPr>
          <p:cNvPr id="35" name="Image 79" descr="1341306563-800px.png">
            <a:extLst>
              <a:ext uri="{FF2B5EF4-FFF2-40B4-BE49-F238E27FC236}">
                <a16:creationId xmlns:a16="http://schemas.microsoft.com/office/drawing/2014/main" id="{0EC84CA5-B652-2B41-AEFB-148DC0A7D80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3545" y="2471418"/>
            <a:ext cx="507716" cy="50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45">
            <a:extLst>
              <a:ext uri="{FF2B5EF4-FFF2-40B4-BE49-F238E27FC236}">
                <a16:creationId xmlns:a16="http://schemas.microsoft.com/office/drawing/2014/main" id="{BC2A60EF-E489-8E4E-9F09-2B649107B8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64516" r="13329" b="10999"/>
          <a:stretch>
            <a:fillRect/>
          </a:stretch>
        </p:blipFill>
        <p:spPr bwMode="auto">
          <a:xfrm>
            <a:off x="7467981" y="3437950"/>
            <a:ext cx="319768" cy="10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ZoneTexte 40">
            <a:extLst>
              <a:ext uri="{FF2B5EF4-FFF2-40B4-BE49-F238E27FC236}">
                <a16:creationId xmlns:a16="http://schemas.microsoft.com/office/drawing/2014/main" id="{EC6D12E5-1C04-474F-97DE-773C1A861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151" y="5776174"/>
            <a:ext cx="943977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5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39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600200" indent="-319088">
              <a:spcBef>
                <a:spcPct val="20000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2239963" indent="-319088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879725" indent="-319088">
              <a:spcBef>
                <a:spcPct val="20000"/>
              </a:spcBef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33369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37941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42513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47085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 err="1"/>
              <a:t>Third</a:t>
            </a:r>
            <a:r>
              <a:rPr lang="fr-FR" altLang="fr-FR" sz="1400" dirty="0"/>
              <a:t> party</a:t>
            </a:r>
            <a:br>
              <a:rPr lang="fr-FR" altLang="fr-FR" sz="1400" dirty="0"/>
            </a:br>
            <a:r>
              <a:rPr lang="fr-FR" altLang="fr-FR" sz="1400" dirty="0"/>
              <a:t>data</a:t>
            </a:r>
          </a:p>
        </p:txBody>
      </p:sp>
      <p:pic>
        <p:nvPicPr>
          <p:cNvPr id="39" name="Image 41" descr="Industry-Infrared-Beam-Sensor-icon.png">
            <a:extLst>
              <a:ext uri="{FF2B5EF4-FFF2-40B4-BE49-F238E27FC236}">
                <a16:creationId xmlns:a16="http://schemas.microsoft.com/office/drawing/2014/main" id="{ADC09FAD-C5FB-2549-B8C0-9966B7B126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7"/>
          <a:stretch>
            <a:fillRect/>
          </a:stretch>
        </p:blipFill>
        <p:spPr bwMode="auto">
          <a:xfrm>
            <a:off x="2112724" y="2412631"/>
            <a:ext cx="218564" cy="28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age 41" descr="Industry-Infrared-Beam-Sensor-icon.png">
            <a:extLst>
              <a:ext uri="{FF2B5EF4-FFF2-40B4-BE49-F238E27FC236}">
                <a16:creationId xmlns:a16="http://schemas.microsoft.com/office/drawing/2014/main" id="{A84F404F-9BD4-DE43-BE9A-DE4FF40FB6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7"/>
          <a:stretch>
            <a:fillRect/>
          </a:stretch>
        </p:blipFill>
        <p:spPr bwMode="auto">
          <a:xfrm>
            <a:off x="2114081" y="3037129"/>
            <a:ext cx="218564" cy="28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 43" descr="Industry-Infrared-Beam-Sensor-icon.png">
            <a:extLst>
              <a:ext uri="{FF2B5EF4-FFF2-40B4-BE49-F238E27FC236}">
                <a16:creationId xmlns:a16="http://schemas.microsoft.com/office/drawing/2014/main" id="{1CFEEF32-D044-6140-AE24-A529A05342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7"/>
          <a:stretch>
            <a:fillRect/>
          </a:stretch>
        </p:blipFill>
        <p:spPr bwMode="auto">
          <a:xfrm rot="-160440">
            <a:off x="3110933" y="2906740"/>
            <a:ext cx="218565" cy="28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ZoneTexte 40">
            <a:extLst>
              <a:ext uri="{FF2B5EF4-FFF2-40B4-BE49-F238E27FC236}">
                <a16:creationId xmlns:a16="http://schemas.microsoft.com/office/drawing/2014/main" id="{4A18B5F2-6E0A-FC4F-96B8-55D8B2C49B5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2445" y="3955534"/>
            <a:ext cx="786627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5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39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600200" indent="-319088">
              <a:spcBef>
                <a:spcPct val="20000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2239963" indent="-319088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879725" indent="-319088">
              <a:spcBef>
                <a:spcPct val="20000"/>
              </a:spcBef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33369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37941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42513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47085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b="1"/>
              <a:t>Network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C30B358-C67C-C24F-A46E-8A1CFD506B8A}"/>
              </a:ext>
            </a:extLst>
          </p:cNvPr>
          <p:cNvSpPr/>
          <p:nvPr/>
        </p:nvSpPr>
        <p:spPr>
          <a:xfrm>
            <a:off x="662499" y="3865282"/>
            <a:ext cx="7656169" cy="46434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342907">
              <a:defRPr/>
            </a:pPr>
            <a:endParaRPr lang="fr-FR" sz="965"/>
          </a:p>
        </p:txBody>
      </p:sp>
      <p:sp>
        <p:nvSpPr>
          <p:cNvPr id="44" name="ZoneTexte 26">
            <a:extLst>
              <a:ext uri="{FF2B5EF4-FFF2-40B4-BE49-F238E27FC236}">
                <a16:creationId xmlns:a16="http://schemas.microsoft.com/office/drawing/2014/main" id="{1940BF58-B61C-3848-93D6-B4886BA26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419" y="2131240"/>
            <a:ext cx="794128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5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39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600200" indent="-319088">
              <a:spcBef>
                <a:spcPct val="20000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2239963" indent="-319088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879725" indent="-319088">
              <a:spcBef>
                <a:spcPct val="20000"/>
              </a:spcBef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33369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37941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42513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47085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/>
              <a:t>End User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E20940FA-3FC0-7E44-9C04-056E52F87F40}"/>
              </a:ext>
            </a:extLst>
          </p:cNvPr>
          <p:cNvCxnSpPr/>
          <p:nvPr/>
        </p:nvCxnSpPr>
        <p:spPr>
          <a:xfrm>
            <a:off x="4508125" y="2968766"/>
            <a:ext cx="790064" cy="851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8443108B-4C0B-D448-892F-A8849E755BF7}"/>
              </a:ext>
            </a:extLst>
          </p:cNvPr>
          <p:cNvSpPr/>
          <p:nvPr/>
        </p:nvSpPr>
        <p:spPr>
          <a:xfrm>
            <a:off x="7096042" y="2656128"/>
            <a:ext cx="1222626" cy="104179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342907">
              <a:defRPr/>
            </a:pPr>
            <a:endParaRPr lang="fr-FR" sz="1400"/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3D4FF51C-E0F5-2B43-8409-B8A368683EB2}"/>
              </a:ext>
            </a:extLst>
          </p:cNvPr>
          <p:cNvCxnSpPr>
            <a:cxnSpLocks/>
            <a:stCxn id="7" idx="3"/>
            <a:endCxn id="11" idx="1"/>
          </p:cNvCxnSpPr>
          <p:nvPr/>
        </p:nvCxnSpPr>
        <p:spPr>
          <a:xfrm flipV="1">
            <a:off x="2227966" y="4112091"/>
            <a:ext cx="921742" cy="2486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157C459D-D578-724C-A2F0-517316DE1F5E}"/>
              </a:ext>
            </a:extLst>
          </p:cNvPr>
          <p:cNvCxnSpPr/>
          <p:nvPr/>
        </p:nvCxnSpPr>
        <p:spPr>
          <a:xfrm flipV="1">
            <a:off x="2217115" y="4678308"/>
            <a:ext cx="1033292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1DFD84A7-9372-4047-83C8-C4CBAD090A7C}"/>
              </a:ext>
            </a:extLst>
          </p:cNvPr>
          <p:cNvCxnSpPr>
            <a:cxnSpLocks/>
            <a:stCxn id="11" idx="3"/>
            <a:endCxn id="22" idx="1"/>
          </p:cNvCxnSpPr>
          <p:nvPr/>
        </p:nvCxnSpPr>
        <p:spPr>
          <a:xfrm flipV="1">
            <a:off x="3926011" y="4104975"/>
            <a:ext cx="2059790" cy="7116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AE03448D-7EE9-5346-BB25-1B37F12A2082}"/>
              </a:ext>
            </a:extLst>
          </p:cNvPr>
          <p:cNvCxnSpPr>
            <a:cxnSpLocks/>
          </p:cNvCxnSpPr>
          <p:nvPr/>
        </p:nvCxnSpPr>
        <p:spPr>
          <a:xfrm>
            <a:off x="3871232" y="4678308"/>
            <a:ext cx="2612185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3FB0B803-32A8-0A4A-B712-27496EFE7DD6}"/>
              </a:ext>
            </a:extLst>
          </p:cNvPr>
          <p:cNvCxnSpPr>
            <a:cxnSpLocks/>
          </p:cNvCxnSpPr>
          <p:nvPr/>
        </p:nvCxnSpPr>
        <p:spPr>
          <a:xfrm flipV="1">
            <a:off x="3748769" y="4784615"/>
            <a:ext cx="2734648" cy="997549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Image 75" descr="analyses-2.png">
            <a:extLst>
              <a:ext uri="{FF2B5EF4-FFF2-40B4-BE49-F238E27FC236}">
                <a16:creationId xmlns:a16="http://schemas.microsoft.com/office/drawing/2014/main" id="{51803689-190F-5944-B703-C23B762B95F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4218" y="2983386"/>
            <a:ext cx="523025" cy="36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DFBBAE4D-7EC3-5844-A3AC-89D11219A62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99" r="32498" b="42003"/>
          <a:stretch/>
        </p:blipFill>
        <p:spPr>
          <a:xfrm>
            <a:off x="1441475" y="2729986"/>
            <a:ext cx="468596" cy="643788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CF7F12AF-DB86-2042-9128-D9B4BB73A3FC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66" y="2677708"/>
            <a:ext cx="704345" cy="739562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2E4FF1C2-6041-724F-B133-9E9312338FC7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128" y="5809332"/>
            <a:ext cx="295913" cy="295913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F05A83CA-8022-0743-BA3A-0214730B0BA4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562" y="5782162"/>
            <a:ext cx="295913" cy="295913"/>
          </a:xfrm>
          <a:prstGeom prst="rect">
            <a:avLst/>
          </a:prstGeom>
        </p:spPr>
      </p:pic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E8DA4B31-6F91-8A49-A895-8C97A3D83394}"/>
              </a:ext>
            </a:extLst>
          </p:cNvPr>
          <p:cNvCxnSpPr>
            <a:cxnSpLocks/>
            <a:endCxn id="58" idx="0"/>
          </p:cNvCxnSpPr>
          <p:nvPr/>
        </p:nvCxnSpPr>
        <p:spPr>
          <a:xfrm>
            <a:off x="7016050" y="4723624"/>
            <a:ext cx="789469" cy="105853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Image 59">
            <a:extLst>
              <a:ext uri="{FF2B5EF4-FFF2-40B4-BE49-F238E27FC236}">
                <a16:creationId xmlns:a16="http://schemas.microsoft.com/office/drawing/2014/main" id="{3753DE91-6E97-1942-B11D-1BDF986BA39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766" y="2258878"/>
            <a:ext cx="111302" cy="102217"/>
          </a:xfrm>
          <a:prstGeom prst="rect">
            <a:avLst/>
          </a:prstGeom>
        </p:spPr>
      </p:pic>
      <p:sp>
        <p:nvSpPr>
          <p:cNvPr id="61" name="ZoneTexte 26">
            <a:extLst>
              <a:ext uri="{FF2B5EF4-FFF2-40B4-BE49-F238E27FC236}">
                <a16:creationId xmlns:a16="http://schemas.microsoft.com/office/drawing/2014/main" id="{39613A9E-C73C-E144-80EF-BC7C8276F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685" y="2512290"/>
            <a:ext cx="262252" cy="21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5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39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600200" indent="-319088">
              <a:spcBef>
                <a:spcPct val="20000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2239963" indent="-319088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879725" indent="-319088">
              <a:spcBef>
                <a:spcPct val="20000"/>
              </a:spcBef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33369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37941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42513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47085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965" b="1"/>
              <a:t>x4</a:t>
            </a:r>
            <a:endParaRPr lang="fr-FR" altLang="fr-FR" sz="965" b="1" dirty="0"/>
          </a:p>
        </p:txBody>
      </p:sp>
      <p:sp>
        <p:nvSpPr>
          <p:cNvPr id="62" name="ZoneTexte 26">
            <a:extLst>
              <a:ext uri="{FF2B5EF4-FFF2-40B4-BE49-F238E27FC236}">
                <a16:creationId xmlns:a16="http://schemas.microsoft.com/office/drawing/2014/main" id="{5B85DE45-6632-F144-AACE-84EA1D224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065" y="3279822"/>
            <a:ext cx="262252" cy="21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5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39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600200" indent="-319088">
              <a:spcBef>
                <a:spcPct val="20000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2239963" indent="-319088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879725" indent="-319088">
              <a:spcBef>
                <a:spcPct val="20000"/>
              </a:spcBef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33369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37941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42513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47085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965" b="1"/>
              <a:t>x1</a:t>
            </a:r>
            <a:endParaRPr lang="fr-FR" altLang="fr-FR" sz="965" b="1" dirty="0"/>
          </a:p>
        </p:txBody>
      </p:sp>
      <p:sp>
        <p:nvSpPr>
          <p:cNvPr id="63" name="ZoneTexte 40">
            <a:extLst>
              <a:ext uri="{FF2B5EF4-FFF2-40B4-BE49-F238E27FC236}">
                <a16:creationId xmlns:a16="http://schemas.microsoft.com/office/drawing/2014/main" id="{B45BCF76-1D38-4D4C-AC11-16BE59E91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411" y="5809332"/>
            <a:ext cx="122347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5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39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600200" indent="-319088">
              <a:spcBef>
                <a:spcPct val="20000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2239963" indent="-319088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879725" indent="-319088">
              <a:spcBef>
                <a:spcPct val="20000"/>
              </a:spcBef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33369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37941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42513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4708525" indent="-319088" defTabSz="6397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/>
              <a:t>Prélèvements, </a:t>
            </a:r>
            <a:br>
              <a:rPr lang="fr-FR" altLang="fr-FR" sz="1400" dirty="0"/>
            </a:br>
            <a:r>
              <a:rPr lang="fr-FR" altLang="fr-FR" sz="1400" dirty="0"/>
              <a:t>mesure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400" dirty="0"/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E73C5E39-FB80-3347-8280-AEAD465A6365}"/>
              </a:ext>
            </a:extLst>
          </p:cNvPr>
          <p:cNvSpPr txBox="1"/>
          <p:nvPr/>
        </p:nvSpPr>
        <p:spPr>
          <a:xfrm>
            <a:off x="4778255" y="2759356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//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52F6648-A221-3D42-832A-877487BF301A}"/>
              </a:ext>
            </a:extLst>
          </p:cNvPr>
          <p:cNvSpPr/>
          <p:nvPr/>
        </p:nvSpPr>
        <p:spPr>
          <a:xfrm>
            <a:off x="5391656" y="2655298"/>
            <a:ext cx="925376" cy="104179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342907">
              <a:defRPr/>
            </a:pPr>
            <a:endParaRPr lang="fr-FR" sz="14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17EA54B-2A88-8946-A56E-D1B12486AAA5}"/>
              </a:ext>
            </a:extLst>
          </p:cNvPr>
          <p:cNvSpPr/>
          <p:nvPr/>
        </p:nvSpPr>
        <p:spPr>
          <a:xfrm>
            <a:off x="662499" y="1296488"/>
            <a:ext cx="2006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Réseau de capteurs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A696BA3-9CD3-4943-A9C3-02F554BDD52C}"/>
              </a:ext>
            </a:extLst>
          </p:cNvPr>
          <p:cNvSpPr/>
          <p:nvPr/>
        </p:nvSpPr>
        <p:spPr>
          <a:xfrm>
            <a:off x="1479654" y="5821418"/>
            <a:ext cx="897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Fichiers</a:t>
            </a:r>
          </a:p>
        </p:txBody>
      </p:sp>
      <p:pic>
        <p:nvPicPr>
          <p:cNvPr id="68" name="Image 67">
            <a:extLst>
              <a:ext uri="{FF2B5EF4-FFF2-40B4-BE49-F238E27FC236}">
                <a16:creationId xmlns:a16="http://schemas.microsoft.com/office/drawing/2014/main" id="{04B6CB75-21F8-2C46-AC86-DCC46ADF233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09" y="5803147"/>
            <a:ext cx="403889" cy="403889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16C73345-1DD5-F945-8DE0-C8A09A377DC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12" y="1245298"/>
            <a:ext cx="403889" cy="403889"/>
          </a:xfrm>
          <a:prstGeom prst="rect">
            <a:avLst/>
          </a:prstGeom>
        </p:spPr>
      </p:pic>
      <p:sp>
        <p:nvSpPr>
          <p:cNvPr id="67" name="Titre 1">
            <a:extLst>
              <a:ext uri="{FF2B5EF4-FFF2-40B4-BE49-F238E27FC236}">
                <a16:creationId xmlns:a16="http://schemas.microsoft.com/office/drawing/2014/main" id="{655F01D0-63F0-E645-8BE4-382114432975}"/>
              </a:ext>
            </a:extLst>
          </p:cNvPr>
          <p:cNvSpPr txBox="1">
            <a:spLocks/>
          </p:cNvSpPr>
          <p:nvPr/>
        </p:nvSpPr>
        <p:spPr>
          <a:xfrm rot="18368998">
            <a:off x="-545390" y="216146"/>
            <a:ext cx="1767287" cy="649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sz="1800" dirty="0"/>
              <a:t>Exemples</a:t>
            </a:r>
          </a:p>
        </p:txBody>
      </p:sp>
    </p:spTree>
    <p:extLst>
      <p:ext uri="{BB962C8B-B14F-4D97-AF65-F5344CB8AC3E}">
        <p14:creationId xmlns:p14="http://schemas.microsoft.com/office/powerpoint/2010/main" val="1658788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>
            <a:extLst>
              <a:ext uri="{FF2B5EF4-FFF2-40B4-BE49-F238E27FC236}">
                <a16:creationId xmlns:a16="http://schemas.microsoft.com/office/drawing/2014/main" id="{6739E225-C8DF-F34C-928D-5B1B4D867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072" y="5701463"/>
            <a:ext cx="2878384" cy="117505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094CF2E-9AE9-9E44-9D92-F8C55D4C1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Réseau de capteurs sans fils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F8C2917-0002-AE4C-84CA-FF6AC2E0F74E}"/>
              </a:ext>
            </a:extLst>
          </p:cNvPr>
          <p:cNvSpPr txBox="1"/>
          <p:nvPr/>
        </p:nvSpPr>
        <p:spPr>
          <a:xfrm>
            <a:off x="4073116" y="1406297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Flux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80FD881-4B96-864C-AB09-6627664C0DC6}"/>
              </a:ext>
            </a:extLst>
          </p:cNvPr>
          <p:cNvCxnSpPr>
            <a:cxnSpLocks/>
          </p:cNvCxnSpPr>
          <p:nvPr/>
        </p:nvCxnSpPr>
        <p:spPr>
          <a:xfrm>
            <a:off x="5171332" y="1924741"/>
            <a:ext cx="0" cy="305129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Image 45">
            <a:extLst>
              <a:ext uri="{FF2B5EF4-FFF2-40B4-BE49-F238E27FC236}">
                <a16:creationId xmlns:a16="http://schemas.microsoft.com/office/drawing/2014/main" id="{4B7F387B-4EF5-7A4C-A45E-45B81CE9D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8" t="12933" r="31615" b="40945"/>
          <a:stretch>
            <a:fillRect/>
          </a:stretch>
        </p:blipFill>
        <p:spPr bwMode="auto">
          <a:xfrm>
            <a:off x="7709850" y="5034379"/>
            <a:ext cx="464344" cy="53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46">
            <a:extLst>
              <a:ext uri="{FF2B5EF4-FFF2-40B4-BE49-F238E27FC236}">
                <a16:creationId xmlns:a16="http://schemas.microsoft.com/office/drawing/2014/main" id="{D46A0B1A-F680-234E-8314-C8E140E2CA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422" y="4976032"/>
            <a:ext cx="472848" cy="72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7ECC7C5-EA9E-AD44-B896-DB27E1CC6CF5}"/>
              </a:ext>
            </a:extLst>
          </p:cNvPr>
          <p:cNvCxnSpPr>
            <a:cxnSpLocks/>
          </p:cNvCxnSpPr>
          <p:nvPr/>
        </p:nvCxnSpPr>
        <p:spPr>
          <a:xfrm>
            <a:off x="5583632" y="5313284"/>
            <a:ext cx="669505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8097A188-DED4-664B-B8FE-548AE772823E}"/>
              </a:ext>
            </a:extLst>
          </p:cNvPr>
          <p:cNvSpPr txBox="1"/>
          <p:nvPr/>
        </p:nvSpPr>
        <p:spPr>
          <a:xfrm>
            <a:off x="4982819" y="2270145"/>
            <a:ext cx="3834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//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BDE5B55-DA62-2246-B57B-98A1D1B857C5}"/>
              </a:ext>
            </a:extLst>
          </p:cNvPr>
          <p:cNvCxnSpPr>
            <a:cxnSpLocks/>
          </p:cNvCxnSpPr>
          <p:nvPr/>
        </p:nvCxnSpPr>
        <p:spPr>
          <a:xfrm flipH="1">
            <a:off x="6928983" y="5311916"/>
            <a:ext cx="639726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02D203BA-BA2C-ED4B-B94B-FF5983270E31}"/>
              </a:ext>
            </a:extLst>
          </p:cNvPr>
          <p:cNvSpPr txBox="1"/>
          <p:nvPr/>
        </p:nvSpPr>
        <p:spPr>
          <a:xfrm>
            <a:off x="132360" y="1099417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Description des données</a:t>
            </a:r>
          </a:p>
        </p:txBody>
      </p:sp>
      <p:pic>
        <p:nvPicPr>
          <p:cNvPr id="19" name="Image 18" descr="Une image contenant graphiques vectoriels&#10;&#10;&#10;&#10;Description générée automatiquement">
            <a:extLst>
              <a:ext uri="{FF2B5EF4-FFF2-40B4-BE49-F238E27FC236}">
                <a16:creationId xmlns:a16="http://schemas.microsoft.com/office/drawing/2014/main" id="{8D0DF9DC-5D97-A148-A1C3-3AD6F1632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568" y="4976032"/>
            <a:ext cx="725431" cy="725431"/>
          </a:xfrm>
          <a:prstGeom prst="rect">
            <a:avLst/>
          </a:prstGeom>
        </p:spPr>
      </p:pic>
      <p:pic>
        <p:nvPicPr>
          <p:cNvPr id="27" name="Image 45">
            <a:extLst>
              <a:ext uri="{FF2B5EF4-FFF2-40B4-BE49-F238E27FC236}">
                <a16:creationId xmlns:a16="http://schemas.microsoft.com/office/drawing/2014/main" id="{E62A36F9-01AE-B743-B1D2-614E107CFA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64516" r="13329" b="10999"/>
          <a:stretch>
            <a:fillRect/>
          </a:stretch>
        </p:blipFill>
        <p:spPr bwMode="auto">
          <a:xfrm>
            <a:off x="7794767" y="5600260"/>
            <a:ext cx="319768" cy="10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Accolade ouvrante 29">
            <a:extLst>
              <a:ext uri="{FF2B5EF4-FFF2-40B4-BE49-F238E27FC236}">
                <a16:creationId xmlns:a16="http://schemas.microsoft.com/office/drawing/2014/main" id="{E56DCFD4-D2AB-0546-A68B-5E79C5DD7755}"/>
              </a:ext>
            </a:extLst>
          </p:cNvPr>
          <p:cNvSpPr/>
          <p:nvPr/>
        </p:nvSpPr>
        <p:spPr>
          <a:xfrm rot="16200000">
            <a:off x="6825023" y="3651229"/>
            <a:ext cx="194318" cy="2460459"/>
          </a:xfrm>
          <a:prstGeom prst="leftBrace">
            <a:avLst>
              <a:gd name="adj1" fmla="val 8333"/>
              <a:gd name="adj2" fmla="val 38419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4B41C6-EE9F-DB45-AEFF-D2365B63482F}"/>
              </a:ext>
            </a:extLst>
          </p:cNvPr>
          <p:cNvSpPr/>
          <p:nvPr/>
        </p:nvSpPr>
        <p:spPr>
          <a:xfrm>
            <a:off x="1145488" y="1992351"/>
            <a:ext cx="2489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Base de </a:t>
            </a:r>
            <a:r>
              <a:rPr lang="en-US" dirty="0" err="1"/>
              <a:t>données</a:t>
            </a:r>
            <a:r>
              <a:rPr lang="en-US" dirty="0"/>
              <a:t> MySQL</a:t>
            </a:r>
            <a:endParaRPr lang="fr-FR" dirty="0"/>
          </a:p>
        </p:txBody>
      </p:sp>
      <p:pic>
        <p:nvPicPr>
          <p:cNvPr id="23" name="Image 51">
            <a:extLst>
              <a:ext uri="{FF2B5EF4-FFF2-40B4-BE49-F238E27FC236}">
                <a16:creationId xmlns:a16="http://schemas.microsoft.com/office/drawing/2014/main" id="{B9FECFFA-ED39-3D43-B309-E522D2626B4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20" t="11823" r="13490" b="16988"/>
          <a:stretch>
            <a:fillRect/>
          </a:stretch>
        </p:blipFill>
        <p:spPr bwMode="auto">
          <a:xfrm>
            <a:off x="457200" y="1741707"/>
            <a:ext cx="620826" cy="61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32">
            <a:extLst>
              <a:ext uri="{FF2B5EF4-FFF2-40B4-BE49-F238E27FC236}">
                <a16:creationId xmlns:a16="http://schemas.microsoft.com/office/drawing/2014/main" id="{F6A79D1C-A1AF-834D-9B6A-BD9F328530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85" t="1172" r="36813" b="6824"/>
          <a:stretch>
            <a:fillRect/>
          </a:stretch>
        </p:blipFill>
        <p:spPr bwMode="auto">
          <a:xfrm>
            <a:off x="560347" y="2711094"/>
            <a:ext cx="414527" cy="61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FD943EE-B9E3-0444-B6B9-8F7D3F264F0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39" y="3562644"/>
            <a:ext cx="704345" cy="7395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4F1883F-E6CF-7645-801A-C5810FFB78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6055" y="2420888"/>
            <a:ext cx="2021316" cy="113835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4F53AB0-6D44-5246-9C6A-0A23C5ECF6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6055" y="3727792"/>
            <a:ext cx="975036" cy="2509520"/>
          </a:xfrm>
          <a:prstGeom prst="rect">
            <a:avLst/>
          </a:prstGeom>
        </p:spPr>
      </p:pic>
      <p:pic>
        <p:nvPicPr>
          <p:cNvPr id="29" name="Image 42" descr="Misc-Database-3-icon.png">
            <a:extLst>
              <a:ext uri="{FF2B5EF4-FFF2-40B4-BE49-F238E27FC236}">
                <a16:creationId xmlns:a16="http://schemas.microsoft.com/office/drawing/2014/main" id="{F4EB4071-EFD9-B247-87F9-AE21E2885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227" y="1282651"/>
            <a:ext cx="552210" cy="55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4A9DA76-B960-C44D-B448-A489115EB729}"/>
              </a:ext>
            </a:extLst>
          </p:cNvPr>
          <p:cNvSpPr/>
          <p:nvPr/>
        </p:nvSpPr>
        <p:spPr>
          <a:xfrm>
            <a:off x="5745503" y="1706706"/>
            <a:ext cx="32624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Requête SQL</a:t>
            </a:r>
          </a:p>
          <a:p>
            <a:r>
              <a:rPr lang="fr-FR" dirty="0"/>
              <a:t>Synchronisation (5 min)</a:t>
            </a:r>
          </a:p>
          <a:p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0007ECFD-4FD4-9A45-9806-80C0F81FC7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06540" y="2368440"/>
            <a:ext cx="2471508" cy="236692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FD0DBF4D-60B5-3E4F-BB8F-66ED748995B4}"/>
              </a:ext>
            </a:extLst>
          </p:cNvPr>
          <p:cNvSpPr/>
          <p:nvPr/>
        </p:nvSpPr>
        <p:spPr>
          <a:xfrm>
            <a:off x="3910270" y="5733256"/>
            <a:ext cx="27590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Création d’alias pour faciliter les requêtes/visualisation</a:t>
            </a:r>
          </a:p>
        </p:txBody>
      </p:sp>
      <p:pic>
        <p:nvPicPr>
          <p:cNvPr id="36" name="Image 45" descr="95-www.png">
            <a:extLst>
              <a:ext uri="{FF2B5EF4-FFF2-40B4-BE49-F238E27FC236}">
                <a16:creationId xmlns:a16="http://schemas.microsoft.com/office/drawing/2014/main" id="{CCB7B4DB-3911-C24E-93A2-E1897CD5F7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928" y="3240131"/>
            <a:ext cx="383429" cy="38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itre 1">
            <a:extLst>
              <a:ext uri="{FF2B5EF4-FFF2-40B4-BE49-F238E27FC236}">
                <a16:creationId xmlns:a16="http://schemas.microsoft.com/office/drawing/2014/main" id="{ECC15173-CDA5-AA4A-B9B5-31BD16AFB09B}"/>
              </a:ext>
            </a:extLst>
          </p:cNvPr>
          <p:cNvSpPr txBox="1">
            <a:spLocks/>
          </p:cNvSpPr>
          <p:nvPr/>
        </p:nvSpPr>
        <p:spPr>
          <a:xfrm rot="18368998">
            <a:off x="-545390" y="216146"/>
            <a:ext cx="1767287" cy="649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sz="1800" dirty="0"/>
              <a:t>Exemples</a:t>
            </a:r>
          </a:p>
        </p:txBody>
      </p:sp>
    </p:spTree>
    <p:extLst>
      <p:ext uri="{BB962C8B-B14F-4D97-AF65-F5344CB8AC3E}">
        <p14:creationId xmlns:p14="http://schemas.microsoft.com/office/powerpoint/2010/main" val="1685362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BE1115-2FF4-094E-A832-C3C3A733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txBody>
          <a:bodyPr>
            <a:normAutofit fontScale="90000"/>
          </a:bodyPr>
          <a:lstStyle/>
          <a:p>
            <a:r>
              <a:rPr lang="fr-FR" dirty="0"/>
              <a:t>Réseau de capteurs sans fils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97AF75-7DA8-4844-9202-B5D2688D2F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7A76A77-32A2-A841-81EE-7A649EE267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13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14A6B6-C6F0-E34D-B7C0-06F522854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996" y="731837"/>
            <a:ext cx="6849375" cy="6086745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0374267D-206E-D54F-AA69-D96D9CCB1754}"/>
              </a:ext>
            </a:extLst>
          </p:cNvPr>
          <p:cNvSpPr txBox="1">
            <a:spLocks/>
          </p:cNvSpPr>
          <p:nvPr/>
        </p:nvSpPr>
        <p:spPr>
          <a:xfrm rot="18368998">
            <a:off x="-545390" y="216146"/>
            <a:ext cx="1767287" cy="649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sz="1800" dirty="0"/>
              <a:t>Exemples</a:t>
            </a:r>
          </a:p>
        </p:txBody>
      </p:sp>
    </p:spTree>
    <p:extLst>
      <p:ext uri="{BB962C8B-B14F-4D97-AF65-F5344CB8AC3E}">
        <p14:creationId xmlns:p14="http://schemas.microsoft.com/office/powerpoint/2010/main" val="3238828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94CF2E-9AE9-9E44-9D92-F8C55D4C1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299"/>
          </a:xfrm>
        </p:spPr>
        <p:txBody>
          <a:bodyPr>
            <a:normAutofit fontScale="90000"/>
          </a:bodyPr>
          <a:lstStyle/>
          <a:p>
            <a:r>
              <a:rPr lang="fr-FR" sz="5400" dirty="0"/>
              <a:t>Réseau de capteurs sans fils</a:t>
            </a:r>
            <a:endParaRPr lang="fr-FR" dirty="0"/>
          </a:p>
        </p:txBody>
      </p:sp>
      <p:pic>
        <p:nvPicPr>
          <p:cNvPr id="24" name="Espace réservé du contenu 23">
            <a:extLst>
              <a:ext uri="{FF2B5EF4-FFF2-40B4-BE49-F238E27FC236}">
                <a16:creationId xmlns:a16="http://schemas.microsoft.com/office/drawing/2014/main" id="{46D66144-3A1E-8943-A37D-15460B121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834" y="980728"/>
            <a:ext cx="736995" cy="736995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48AC6F-99CF-D341-AA5C-6A20364747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86600" y="6299958"/>
            <a:ext cx="2057400" cy="365125"/>
          </a:xfrm>
        </p:spPr>
        <p:txBody>
          <a:bodyPr/>
          <a:lstStyle/>
          <a:p>
            <a:fld id="{147D6BDB-C3E7-483A-8E5E-AED0DC851EF9}" type="slidenum">
              <a:rPr lang="fr-FR" smtClean="0"/>
              <a:t>14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7A48F2-7581-A543-8719-95FD09C65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65" y="1450071"/>
            <a:ext cx="2200670" cy="481367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F8C2917-0002-AE4C-84CA-FF6AC2E0F74E}"/>
              </a:ext>
            </a:extLst>
          </p:cNvPr>
          <p:cNvSpPr txBox="1"/>
          <p:nvPr/>
        </p:nvSpPr>
        <p:spPr>
          <a:xfrm>
            <a:off x="4073116" y="1199279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Flux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80FD881-4B96-864C-AB09-6627664C0DC6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5171332" y="1717723"/>
            <a:ext cx="0" cy="4015369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Image 45">
            <a:extLst>
              <a:ext uri="{FF2B5EF4-FFF2-40B4-BE49-F238E27FC236}">
                <a16:creationId xmlns:a16="http://schemas.microsoft.com/office/drawing/2014/main" id="{4B7F387B-4EF5-7A4C-A45E-45B81CE9D1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8" t="12933" r="31615" b="40945"/>
          <a:stretch>
            <a:fillRect/>
          </a:stretch>
        </p:blipFill>
        <p:spPr bwMode="auto">
          <a:xfrm>
            <a:off x="7709850" y="5874382"/>
            <a:ext cx="464344" cy="53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46">
            <a:extLst>
              <a:ext uri="{FF2B5EF4-FFF2-40B4-BE49-F238E27FC236}">
                <a16:creationId xmlns:a16="http://schemas.microsoft.com/office/drawing/2014/main" id="{D46A0B1A-F680-234E-8314-C8E140E2CA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422" y="5816035"/>
            <a:ext cx="472848" cy="72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7ECC7C5-EA9E-AD44-B896-DB27E1CC6CF5}"/>
              </a:ext>
            </a:extLst>
          </p:cNvPr>
          <p:cNvCxnSpPr>
            <a:cxnSpLocks/>
          </p:cNvCxnSpPr>
          <p:nvPr/>
        </p:nvCxnSpPr>
        <p:spPr>
          <a:xfrm>
            <a:off x="5583632" y="6153287"/>
            <a:ext cx="669505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8097A188-DED4-664B-B8FE-548AE772823E}"/>
              </a:ext>
            </a:extLst>
          </p:cNvPr>
          <p:cNvSpPr txBox="1"/>
          <p:nvPr/>
        </p:nvSpPr>
        <p:spPr>
          <a:xfrm>
            <a:off x="4982819" y="2440055"/>
            <a:ext cx="3834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//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BDE5B55-DA62-2246-B57B-98A1D1B857C5}"/>
              </a:ext>
            </a:extLst>
          </p:cNvPr>
          <p:cNvCxnSpPr>
            <a:cxnSpLocks/>
          </p:cNvCxnSpPr>
          <p:nvPr/>
        </p:nvCxnSpPr>
        <p:spPr>
          <a:xfrm flipH="1">
            <a:off x="6928983" y="6151919"/>
            <a:ext cx="639726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02D203BA-BA2C-ED4B-B94B-FF5983270E31}"/>
              </a:ext>
            </a:extLst>
          </p:cNvPr>
          <p:cNvSpPr txBox="1"/>
          <p:nvPr/>
        </p:nvSpPr>
        <p:spPr>
          <a:xfrm>
            <a:off x="132360" y="1099417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Description des données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E23030-1E07-F644-83B2-3A9A7D39B36C}"/>
              </a:ext>
            </a:extLst>
          </p:cNvPr>
          <p:cNvSpPr/>
          <p:nvPr/>
        </p:nvSpPr>
        <p:spPr>
          <a:xfrm>
            <a:off x="5789676" y="1027585"/>
            <a:ext cx="897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Fichiers</a:t>
            </a:r>
            <a:endParaRPr lang="fr-FR" dirty="0"/>
          </a:p>
        </p:txBody>
      </p:sp>
      <p:pic>
        <p:nvPicPr>
          <p:cNvPr id="19" name="Image 18" descr="Une image contenant graphiques vectoriels&#10;&#10;&#10;&#10;Description générée automatiquement">
            <a:extLst>
              <a:ext uri="{FF2B5EF4-FFF2-40B4-BE49-F238E27FC236}">
                <a16:creationId xmlns:a16="http://schemas.microsoft.com/office/drawing/2014/main" id="{8D0DF9DC-5D97-A148-A1C3-3AD6F1632D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568" y="5816035"/>
            <a:ext cx="725431" cy="7254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D99D087-34A5-4D43-9AB2-0CB1E617C466}"/>
              </a:ext>
            </a:extLst>
          </p:cNvPr>
          <p:cNvSpPr/>
          <p:nvPr/>
        </p:nvSpPr>
        <p:spPr>
          <a:xfrm>
            <a:off x="5607291" y="1590765"/>
            <a:ext cx="1847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Json</a:t>
            </a:r>
            <a:r>
              <a:rPr lang="en-US" dirty="0"/>
              <a:t> Elasticsearch</a:t>
            </a:r>
            <a:endParaRPr lang="fr-FR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626B4D7-7636-AE46-AF0C-DD88F06AD2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1082"/>
          <a:stretch/>
        </p:blipFill>
        <p:spPr>
          <a:xfrm>
            <a:off x="5677918" y="1903550"/>
            <a:ext cx="3158878" cy="154058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831E5ED-06A4-2741-BA2F-ED3FCD9EA7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0226" y="3568551"/>
            <a:ext cx="2482187" cy="2062732"/>
          </a:xfrm>
          <a:prstGeom prst="rect">
            <a:avLst/>
          </a:prstGeom>
        </p:spPr>
      </p:pic>
      <p:pic>
        <p:nvPicPr>
          <p:cNvPr id="27" name="Image 45">
            <a:extLst>
              <a:ext uri="{FF2B5EF4-FFF2-40B4-BE49-F238E27FC236}">
                <a16:creationId xmlns:a16="http://schemas.microsoft.com/office/drawing/2014/main" id="{E62A36F9-01AE-B743-B1D2-614E107CFA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64516" r="13329" b="10999"/>
          <a:stretch>
            <a:fillRect/>
          </a:stretch>
        </p:blipFill>
        <p:spPr bwMode="auto">
          <a:xfrm>
            <a:off x="7794767" y="6440263"/>
            <a:ext cx="319768" cy="10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Accolade ouvrante 29">
            <a:extLst>
              <a:ext uri="{FF2B5EF4-FFF2-40B4-BE49-F238E27FC236}">
                <a16:creationId xmlns:a16="http://schemas.microsoft.com/office/drawing/2014/main" id="{E56DCFD4-D2AB-0546-A68B-5E79C5DD7755}"/>
              </a:ext>
            </a:extLst>
          </p:cNvPr>
          <p:cNvSpPr/>
          <p:nvPr/>
        </p:nvSpPr>
        <p:spPr>
          <a:xfrm rot="16200000">
            <a:off x="6825023" y="4491232"/>
            <a:ext cx="194318" cy="2460459"/>
          </a:xfrm>
          <a:prstGeom prst="leftBrace">
            <a:avLst>
              <a:gd name="adj1" fmla="val 8333"/>
              <a:gd name="adj2" fmla="val 38419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Titre 1">
            <a:extLst>
              <a:ext uri="{FF2B5EF4-FFF2-40B4-BE49-F238E27FC236}">
                <a16:creationId xmlns:a16="http://schemas.microsoft.com/office/drawing/2014/main" id="{3FE9C09A-1907-2549-8133-E30410536AE6}"/>
              </a:ext>
            </a:extLst>
          </p:cNvPr>
          <p:cNvSpPr txBox="1">
            <a:spLocks/>
          </p:cNvSpPr>
          <p:nvPr/>
        </p:nvSpPr>
        <p:spPr>
          <a:xfrm rot="18368998">
            <a:off x="-545390" y="216146"/>
            <a:ext cx="1767287" cy="649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sz="1800" dirty="0"/>
              <a:t>Exemples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D21FC9F-AC12-CF4F-B536-97F03F9683A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752" t="9614" r="36283" b="13203"/>
          <a:stretch/>
        </p:blipFill>
        <p:spPr>
          <a:xfrm>
            <a:off x="2987825" y="3024497"/>
            <a:ext cx="1370086" cy="160356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2E3251C-5F70-5244-B318-9D05DD39FCB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4771" t="27457" r="32706" b="15392"/>
          <a:stretch/>
        </p:blipFill>
        <p:spPr>
          <a:xfrm>
            <a:off x="2970563" y="1928767"/>
            <a:ext cx="864096" cy="85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07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C8ADB7-C2E2-A840-A6D5-B6B31A159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Réseau de capteurs sans fils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6F2A40-CC7B-F143-AF32-4474D0721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2C4672-10EF-9E44-8EFE-9FACE4522D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15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70D3F11-F291-2D4D-ACC5-7DBD45CA7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4744"/>
            <a:ext cx="9144000" cy="508286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0029BEC6-461F-CD43-B3D9-871940D9A5A8}"/>
              </a:ext>
            </a:extLst>
          </p:cNvPr>
          <p:cNvSpPr txBox="1">
            <a:spLocks/>
          </p:cNvSpPr>
          <p:nvPr/>
        </p:nvSpPr>
        <p:spPr>
          <a:xfrm rot="18368998">
            <a:off x="-545390" y="216146"/>
            <a:ext cx="1767287" cy="649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sz="1800" dirty="0"/>
              <a:t>Exemples</a:t>
            </a:r>
          </a:p>
        </p:txBody>
      </p:sp>
    </p:spTree>
    <p:extLst>
      <p:ext uri="{BB962C8B-B14F-4D97-AF65-F5344CB8AC3E}">
        <p14:creationId xmlns:p14="http://schemas.microsoft.com/office/powerpoint/2010/main" val="289244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DE3E0-F0A9-0344-843C-D26331989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ZATU - arbres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45EBBD-F8A7-AD43-BCDB-AC149C0DCC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16</a:t>
            </a:fld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6CF2C75-F279-8D4B-97BE-666C113BAA6F}"/>
              </a:ext>
            </a:extLst>
          </p:cNvPr>
          <p:cNvSpPr txBox="1"/>
          <p:nvPr/>
        </p:nvSpPr>
        <p:spPr>
          <a:xfrm>
            <a:off x="132360" y="1065158"/>
            <a:ext cx="667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Positionnement des arbres sur lesquels un prélèvement a été réalisé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4861BF0-6576-A64D-AA74-FED042E02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73" y="1951034"/>
            <a:ext cx="3098800" cy="12192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F2CDC2A-454F-E84B-857D-E1A6CD3F1098}"/>
              </a:ext>
            </a:extLst>
          </p:cNvPr>
          <p:cNvSpPr txBox="1"/>
          <p:nvPr/>
        </p:nvSpPr>
        <p:spPr>
          <a:xfrm>
            <a:off x="4570090" y="1460496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Flux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E5C3D27-1A2C-1E44-87C0-698EE770A3EC}"/>
              </a:ext>
            </a:extLst>
          </p:cNvPr>
          <p:cNvCxnSpPr>
            <a:cxnSpLocks/>
          </p:cNvCxnSpPr>
          <p:nvPr/>
        </p:nvCxnSpPr>
        <p:spPr>
          <a:xfrm>
            <a:off x="5171332" y="2560634"/>
            <a:ext cx="0" cy="2140345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Image 45">
            <a:extLst>
              <a:ext uri="{FF2B5EF4-FFF2-40B4-BE49-F238E27FC236}">
                <a16:creationId xmlns:a16="http://schemas.microsoft.com/office/drawing/2014/main" id="{933DCBCD-6DB5-8C42-86A6-DAFF12A729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8" t="12933" r="31615" b="40945"/>
          <a:stretch>
            <a:fillRect/>
          </a:stretch>
        </p:blipFill>
        <p:spPr bwMode="auto">
          <a:xfrm>
            <a:off x="7709850" y="4950615"/>
            <a:ext cx="464344" cy="53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46">
            <a:extLst>
              <a:ext uri="{FF2B5EF4-FFF2-40B4-BE49-F238E27FC236}">
                <a16:creationId xmlns:a16="http://schemas.microsoft.com/office/drawing/2014/main" id="{30F66412-84E3-1A4E-8FC3-94AE57132B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422" y="4892268"/>
            <a:ext cx="472848" cy="72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AA5AC704-64B2-B947-8633-E5C78498F7EF}"/>
              </a:ext>
            </a:extLst>
          </p:cNvPr>
          <p:cNvCxnSpPr>
            <a:cxnSpLocks/>
          </p:cNvCxnSpPr>
          <p:nvPr/>
        </p:nvCxnSpPr>
        <p:spPr>
          <a:xfrm>
            <a:off x="5583632" y="5229520"/>
            <a:ext cx="669505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71031971-45FD-7348-A61C-3F61ECBDB3A4}"/>
              </a:ext>
            </a:extLst>
          </p:cNvPr>
          <p:cNvSpPr txBox="1"/>
          <p:nvPr/>
        </p:nvSpPr>
        <p:spPr>
          <a:xfrm>
            <a:off x="4982819" y="3268304"/>
            <a:ext cx="3834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//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E22B274B-9291-F74A-860E-4B3BFD7AFA55}"/>
              </a:ext>
            </a:extLst>
          </p:cNvPr>
          <p:cNvCxnSpPr>
            <a:cxnSpLocks/>
          </p:cNvCxnSpPr>
          <p:nvPr/>
        </p:nvCxnSpPr>
        <p:spPr>
          <a:xfrm flipH="1">
            <a:off x="6928983" y="5228152"/>
            <a:ext cx="639726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A234F0F9-6EFE-FD43-B13D-5555415DAAF8}"/>
              </a:ext>
            </a:extLst>
          </p:cNvPr>
          <p:cNvSpPr txBox="1"/>
          <p:nvPr/>
        </p:nvSpPr>
        <p:spPr>
          <a:xfrm>
            <a:off x="132360" y="1490305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Description des données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FFA1D2EF-A08D-944A-ACE6-0D09414B5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7999" y="1871122"/>
            <a:ext cx="595465" cy="595465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DAB2170-739E-094D-BA40-265007205101}"/>
              </a:ext>
            </a:extLst>
          </p:cNvPr>
          <p:cNvSpPr/>
          <p:nvPr/>
        </p:nvSpPr>
        <p:spPr>
          <a:xfrm>
            <a:off x="5789676" y="1855834"/>
            <a:ext cx="897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Fichiers</a:t>
            </a:r>
            <a:endParaRPr lang="fr-FR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AEA1F32A-BD6B-6E47-AD11-8E0D2C2B4F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9676" y="2416455"/>
            <a:ext cx="2747603" cy="2284524"/>
          </a:xfrm>
          <a:prstGeom prst="rect">
            <a:avLst/>
          </a:prstGeom>
        </p:spPr>
      </p:pic>
      <p:pic>
        <p:nvPicPr>
          <p:cNvPr id="5" name="Image 4" descr="Une image contenant graphiques vectoriels&#10;&#10;&#10;&#10;Description générée automatiquement">
            <a:extLst>
              <a:ext uri="{FF2B5EF4-FFF2-40B4-BE49-F238E27FC236}">
                <a16:creationId xmlns:a16="http://schemas.microsoft.com/office/drawing/2014/main" id="{339E5925-0AB9-5C49-95A9-4130460C3E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568" y="4892268"/>
            <a:ext cx="725431" cy="725431"/>
          </a:xfrm>
          <a:prstGeom prst="rect">
            <a:avLst/>
          </a:prstGeom>
        </p:spPr>
      </p:pic>
      <p:pic>
        <p:nvPicPr>
          <p:cNvPr id="18" name="Image 45">
            <a:extLst>
              <a:ext uri="{FF2B5EF4-FFF2-40B4-BE49-F238E27FC236}">
                <a16:creationId xmlns:a16="http://schemas.microsoft.com/office/drawing/2014/main" id="{5D8DF6CD-4ACD-A142-BDF5-9ADD39AF0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64516" r="13329" b="10999"/>
          <a:stretch>
            <a:fillRect/>
          </a:stretch>
        </p:blipFill>
        <p:spPr bwMode="auto">
          <a:xfrm>
            <a:off x="7795532" y="5516496"/>
            <a:ext cx="319768" cy="10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ccolade ouvrante 19">
            <a:extLst>
              <a:ext uri="{FF2B5EF4-FFF2-40B4-BE49-F238E27FC236}">
                <a16:creationId xmlns:a16="http://schemas.microsoft.com/office/drawing/2014/main" id="{7830194C-40F3-0E4F-8A9D-9702D493B595}"/>
              </a:ext>
            </a:extLst>
          </p:cNvPr>
          <p:cNvSpPr/>
          <p:nvPr/>
        </p:nvSpPr>
        <p:spPr>
          <a:xfrm rot="16200000">
            <a:off x="7072367" y="3442594"/>
            <a:ext cx="194318" cy="2735511"/>
          </a:xfrm>
          <a:prstGeom prst="leftBrace">
            <a:avLst>
              <a:gd name="adj1" fmla="val 8333"/>
              <a:gd name="adj2" fmla="val 30764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BEEFFB5B-9FAF-254B-B557-E0993759E790}"/>
              </a:ext>
            </a:extLst>
          </p:cNvPr>
          <p:cNvSpPr txBox="1">
            <a:spLocks/>
          </p:cNvSpPr>
          <p:nvPr/>
        </p:nvSpPr>
        <p:spPr>
          <a:xfrm rot="18368998">
            <a:off x="-545390" y="216146"/>
            <a:ext cx="1767287" cy="649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sz="1800" dirty="0"/>
              <a:t>Exemples</a:t>
            </a:r>
          </a:p>
        </p:txBody>
      </p:sp>
    </p:spTree>
    <p:extLst>
      <p:ext uri="{BB962C8B-B14F-4D97-AF65-F5344CB8AC3E}">
        <p14:creationId xmlns:p14="http://schemas.microsoft.com/office/powerpoint/2010/main" val="3860257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DE3E0-F0A9-0344-843C-D26331989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ZATU - arbres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45EBBD-F8A7-AD43-BCDB-AC149C0DCC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17</a:t>
            </a:fld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6CF2C75-F279-8D4B-97BE-666C113BAA6F}"/>
              </a:ext>
            </a:extLst>
          </p:cNvPr>
          <p:cNvSpPr txBox="1"/>
          <p:nvPr/>
        </p:nvSpPr>
        <p:spPr>
          <a:xfrm>
            <a:off x="1080334" y="1242483"/>
            <a:ext cx="667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Positionnement des arbres sur lesquels un prélèvement a été réalisé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36C1BC0-FFF0-B747-B256-8D7812AF2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498" y="1666674"/>
            <a:ext cx="6953003" cy="4620735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76FB868F-E4A7-2A43-B94E-E8281865BB0F}"/>
              </a:ext>
            </a:extLst>
          </p:cNvPr>
          <p:cNvSpPr txBox="1">
            <a:spLocks/>
          </p:cNvSpPr>
          <p:nvPr/>
        </p:nvSpPr>
        <p:spPr>
          <a:xfrm rot="18368998">
            <a:off x="-545390" y="216146"/>
            <a:ext cx="1767287" cy="649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sz="1800" dirty="0"/>
              <a:t>Exemples</a:t>
            </a:r>
          </a:p>
        </p:txBody>
      </p:sp>
    </p:spTree>
    <p:extLst>
      <p:ext uri="{BB962C8B-B14F-4D97-AF65-F5344CB8AC3E}">
        <p14:creationId xmlns:p14="http://schemas.microsoft.com/office/powerpoint/2010/main" val="2941917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DE3E0-F0A9-0344-843C-D26331989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ZATU - radioactivité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43B8A0A-C402-8E4D-B511-2E142F4A9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3905"/>
            <a:ext cx="9144000" cy="30133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1B9A071-F673-D142-BD1C-0C8F7DE0A487}"/>
              </a:ext>
            </a:extLst>
          </p:cNvPr>
          <p:cNvSpPr txBox="1"/>
          <p:nvPr/>
        </p:nvSpPr>
        <p:spPr>
          <a:xfrm>
            <a:off x="144235" y="3194063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Flux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99D401A-CFB0-FB4D-BE07-41F3E51D25F1}"/>
              </a:ext>
            </a:extLst>
          </p:cNvPr>
          <p:cNvCxnSpPr>
            <a:cxnSpLocks/>
          </p:cNvCxnSpPr>
          <p:nvPr/>
        </p:nvCxnSpPr>
        <p:spPr>
          <a:xfrm>
            <a:off x="2244436" y="4410425"/>
            <a:ext cx="973778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Image 44">
            <a:extLst>
              <a:ext uri="{FF2B5EF4-FFF2-40B4-BE49-F238E27FC236}">
                <a16:creationId xmlns:a16="http://schemas.microsoft.com/office/drawing/2014/main" id="{1F6EE101-7B6B-9541-BA38-0C4190C69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5" t="9843" r="41528" b="8900"/>
          <a:stretch>
            <a:fillRect/>
          </a:stretch>
        </p:blipFill>
        <p:spPr bwMode="auto">
          <a:xfrm>
            <a:off x="5305472" y="4131356"/>
            <a:ext cx="649741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45">
            <a:extLst>
              <a:ext uri="{FF2B5EF4-FFF2-40B4-BE49-F238E27FC236}">
                <a16:creationId xmlns:a16="http://schemas.microsoft.com/office/drawing/2014/main" id="{9A87C807-1303-6642-9604-18C88010F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8" t="12933" r="31615" b="40945"/>
          <a:stretch>
            <a:fillRect/>
          </a:stretch>
        </p:blipFill>
        <p:spPr bwMode="auto">
          <a:xfrm>
            <a:off x="7078260" y="4173180"/>
            <a:ext cx="464344" cy="53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46">
            <a:extLst>
              <a:ext uri="{FF2B5EF4-FFF2-40B4-BE49-F238E27FC236}">
                <a16:creationId xmlns:a16="http://schemas.microsoft.com/office/drawing/2014/main" id="{37BE49FD-FBA2-A64F-95DF-D15F268143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05" y="4102441"/>
            <a:ext cx="472848" cy="72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204C673-6CB5-4444-8857-73398109DC3B}"/>
              </a:ext>
            </a:extLst>
          </p:cNvPr>
          <p:cNvCxnSpPr>
            <a:cxnSpLocks/>
          </p:cNvCxnSpPr>
          <p:nvPr/>
        </p:nvCxnSpPr>
        <p:spPr>
          <a:xfrm>
            <a:off x="4174367" y="4412779"/>
            <a:ext cx="979433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8F44615B-9D46-434F-8CAC-720859105B8A}"/>
              </a:ext>
            </a:extLst>
          </p:cNvPr>
          <p:cNvSpPr txBox="1"/>
          <p:nvPr/>
        </p:nvSpPr>
        <p:spPr>
          <a:xfrm>
            <a:off x="2387965" y="4225759"/>
            <a:ext cx="3834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//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6F81D3D2-457F-2B44-93AC-ED8D8BDA1D04}"/>
              </a:ext>
            </a:extLst>
          </p:cNvPr>
          <p:cNvCxnSpPr>
            <a:cxnSpLocks/>
          </p:cNvCxnSpPr>
          <p:nvPr/>
        </p:nvCxnSpPr>
        <p:spPr>
          <a:xfrm flipH="1">
            <a:off x="6074419" y="4407548"/>
            <a:ext cx="639726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85813305-E013-A447-881C-22309DD612A0}"/>
              </a:ext>
            </a:extLst>
          </p:cNvPr>
          <p:cNvSpPr txBox="1"/>
          <p:nvPr/>
        </p:nvSpPr>
        <p:spPr>
          <a:xfrm>
            <a:off x="144235" y="1349641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Description des données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7EBFF55-7D74-804E-98A2-5CCD85ED14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1850" y="4116898"/>
            <a:ext cx="595465" cy="59546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18D3522-295C-004F-AE04-263F4A0FACA5}"/>
              </a:ext>
            </a:extLst>
          </p:cNvPr>
          <p:cNvSpPr/>
          <p:nvPr/>
        </p:nvSpPr>
        <p:spPr>
          <a:xfrm>
            <a:off x="1050967" y="3527361"/>
            <a:ext cx="897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Fichiers</a:t>
            </a:r>
            <a:endParaRPr lang="fr-FR" dirty="0"/>
          </a:p>
        </p:txBody>
      </p:sp>
      <p:pic>
        <p:nvPicPr>
          <p:cNvPr id="33" name="Image 45">
            <a:extLst>
              <a:ext uri="{FF2B5EF4-FFF2-40B4-BE49-F238E27FC236}">
                <a16:creationId xmlns:a16="http://schemas.microsoft.com/office/drawing/2014/main" id="{A1072129-2E6D-DB4E-9A03-E53EE3E9E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64516" r="13329" b="10999"/>
          <a:stretch>
            <a:fillRect/>
          </a:stretch>
        </p:blipFill>
        <p:spPr bwMode="auto">
          <a:xfrm>
            <a:off x="7177074" y="4799966"/>
            <a:ext cx="319768" cy="10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9F2537CB-D9EE-4F48-876A-C41986D1AEA6}"/>
              </a:ext>
            </a:extLst>
          </p:cNvPr>
          <p:cNvSpPr txBox="1"/>
          <p:nvPr/>
        </p:nvSpPr>
        <p:spPr>
          <a:xfrm>
            <a:off x="568007" y="2142987"/>
            <a:ext cx="676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Mesures provenant d’un Colibri (csv)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Positionnement GPS de chaque mesure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Niveau de radioactivité</a:t>
            </a:r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1B8F360B-CD63-C640-BCA1-528FEDA15A71}"/>
              </a:ext>
            </a:extLst>
          </p:cNvPr>
          <p:cNvSpPr txBox="1">
            <a:spLocks/>
          </p:cNvSpPr>
          <p:nvPr/>
        </p:nvSpPr>
        <p:spPr>
          <a:xfrm rot="18368998">
            <a:off x="-545390" y="216146"/>
            <a:ext cx="1767287" cy="649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sz="1800" dirty="0"/>
              <a:t>Exemples</a:t>
            </a:r>
          </a:p>
        </p:txBody>
      </p:sp>
    </p:spTree>
    <p:extLst>
      <p:ext uri="{BB962C8B-B14F-4D97-AF65-F5344CB8AC3E}">
        <p14:creationId xmlns:p14="http://schemas.microsoft.com/office/powerpoint/2010/main" val="4155069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DE3E0-F0A9-0344-843C-D26331989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ZATU - radioactivité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6AA2FD0-3CFC-7F40-8AFC-F16721E7B9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1191"/>
            <a:ext cx="4660596" cy="2841171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45EBBD-F8A7-AD43-BCDB-AC149C0DCC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19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DE168DE-05C4-5940-8478-E9D9138D7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2362"/>
            <a:ext cx="5392955" cy="235576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6CF2C75-F279-8D4B-97BE-666C113BAA6F}"/>
              </a:ext>
            </a:extLst>
          </p:cNvPr>
          <p:cNvSpPr txBox="1"/>
          <p:nvPr/>
        </p:nvSpPr>
        <p:spPr>
          <a:xfrm>
            <a:off x="5067355" y="1317767"/>
            <a:ext cx="38826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Mesures provenant d’un Colibri (csv) :</a:t>
            </a:r>
          </a:p>
          <a:p>
            <a:r>
              <a:rPr lang="fr-FR" dirty="0"/>
              <a:t>Positionnement GPS de chaque mesure</a:t>
            </a:r>
          </a:p>
          <a:p>
            <a:r>
              <a:rPr lang="fr-FR" dirty="0"/>
              <a:t>Niveau de radioactivité</a:t>
            </a:r>
          </a:p>
          <a:p>
            <a:endParaRPr lang="fr-FR" dirty="0"/>
          </a:p>
          <a:p>
            <a:r>
              <a:rPr lang="fr-FR" dirty="0"/>
              <a:t>(couleur = niveau relatif)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2B7C34F-E8EB-0C4F-BA00-EAFEB493C3D5}"/>
              </a:ext>
            </a:extLst>
          </p:cNvPr>
          <p:cNvSpPr txBox="1">
            <a:spLocks/>
          </p:cNvSpPr>
          <p:nvPr/>
        </p:nvSpPr>
        <p:spPr>
          <a:xfrm rot="18368998">
            <a:off x="-545390" y="216146"/>
            <a:ext cx="1767287" cy="649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sz="1800" dirty="0"/>
              <a:t>Exemples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AC9BF5-C4F5-7644-B36F-92F38151C939}"/>
              </a:ext>
            </a:extLst>
          </p:cNvPr>
          <p:cNvSpPr/>
          <p:nvPr/>
        </p:nvSpPr>
        <p:spPr>
          <a:xfrm>
            <a:off x="5444069" y="2969394"/>
            <a:ext cx="3716866" cy="380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50" dirty="0"/>
              <a:t>GET </a:t>
            </a:r>
            <a:r>
              <a:rPr lang="fr-FR" sz="1050" dirty="0" err="1"/>
              <a:t>gamma_colibri_rophin</a:t>
            </a:r>
            <a:r>
              <a:rPr lang="fr-FR" sz="1050" dirty="0"/>
              <a:t>/_</a:t>
            </a:r>
            <a:r>
              <a:rPr lang="fr-FR" sz="1050" dirty="0" err="1"/>
              <a:t>search</a:t>
            </a:r>
            <a:endParaRPr lang="fr-FR" sz="1050" dirty="0"/>
          </a:p>
          <a:p>
            <a:r>
              <a:rPr lang="fr-FR" sz="1050" dirty="0"/>
              <a:t>{</a:t>
            </a:r>
          </a:p>
          <a:p>
            <a:r>
              <a:rPr lang="fr-FR" sz="1050" dirty="0"/>
              <a:t>    "</a:t>
            </a:r>
            <a:r>
              <a:rPr lang="fr-FR" sz="1050" dirty="0" err="1"/>
              <a:t>query</a:t>
            </a:r>
            <a:r>
              <a:rPr lang="fr-FR" sz="1050" dirty="0"/>
              <a:t>": {</a:t>
            </a:r>
          </a:p>
          <a:p>
            <a:r>
              <a:rPr lang="fr-FR" sz="1050" dirty="0"/>
              <a:t>        "</a:t>
            </a:r>
            <a:r>
              <a:rPr lang="fr-FR" sz="1050" dirty="0" err="1"/>
              <a:t>bool</a:t>
            </a:r>
            <a:r>
              <a:rPr lang="fr-FR" sz="1050" dirty="0"/>
              <a:t>" : {</a:t>
            </a:r>
          </a:p>
          <a:p>
            <a:r>
              <a:rPr lang="fr-FR" sz="1050" dirty="0"/>
              <a:t>            "must" : {</a:t>
            </a:r>
          </a:p>
          <a:p>
            <a:r>
              <a:rPr lang="fr-FR" sz="1050" dirty="0"/>
              <a:t>                "</a:t>
            </a:r>
            <a:r>
              <a:rPr lang="fr-FR" sz="1050" dirty="0" err="1"/>
              <a:t>match_all</a:t>
            </a:r>
            <a:r>
              <a:rPr lang="fr-FR" sz="1050" dirty="0"/>
              <a:t>" : {}</a:t>
            </a:r>
          </a:p>
          <a:p>
            <a:r>
              <a:rPr lang="fr-FR" sz="1050" dirty="0"/>
              <a:t>            },</a:t>
            </a:r>
          </a:p>
          <a:p>
            <a:r>
              <a:rPr lang="fr-FR" sz="1050" dirty="0"/>
              <a:t>            "</a:t>
            </a:r>
            <a:r>
              <a:rPr lang="fr-FR" sz="1050" dirty="0" err="1"/>
              <a:t>filter</a:t>
            </a:r>
            <a:r>
              <a:rPr lang="fr-FR" sz="1050" dirty="0"/>
              <a:t>" : {</a:t>
            </a:r>
          </a:p>
          <a:p>
            <a:r>
              <a:rPr lang="fr-FR" sz="1050" dirty="0"/>
              <a:t>                "</a:t>
            </a:r>
            <a:r>
              <a:rPr lang="fr-FR" sz="1050" dirty="0" err="1"/>
              <a:t>geo_polygon</a:t>
            </a:r>
            <a:r>
              <a:rPr lang="fr-FR" sz="1050" dirty="0"/>
              <a:t>" : {</a:t>
            </a:r>
          </a:p>
          <a:p>
            <a:r>
              <a:rPr lang="fr-FR" sz="1050" dirty="0"/>
              <a:t>                    "location" : {</a:t>
            </a:r>
          </a:p>
          <a:p>
            <a:r>
              <a:rPr lang="fr-FR" sz="1050" dirty="0"/>
              <a:t>                        "points" : [</a:t>
            </a:r>
          </a:p>
          <a:p>
            <a:r>
              <a:rPr lang="fr-FR" sz="1050" dirty="0"/>
              <a:t>                              [3.5459891613159016, 46.01295812457846],</a:t>
            </a:r>
          </a:p>
          <a:p>
            <a:r>
              <a:rPr lang="fr-FR" sz="1050" dirty="0"/>
              <a:t>                              [3.5592929180297688, 46.01295812457846],</a:t>
            </a:r>
          </a:p>
          <a:p>
            <a:r>
              <a:rPr lang="fr-FR" sz="1050" dirty="0"/>
              <a:t>                              [3.5592929180297688, 46.002704419144706],</a:t>
            </a:r>
          </a:p>
          <a:p>
            <a:r>
              <a:rPr lang="fr-FR" sz="1050" dirty="0"/>
              <a:t>                              [3.5459891613159016, 46.002704419144706],</a:t>
            </a:r>
          </a:p>
          <a:p>
            <a:r>
              <a:rPr lang="fr-FR" sz="1050" dirty="0"/>
              <a:t>                              [3.5459891613159016, 46.01295812457846]</a:t>
            </a:r>
          </a:p>
          <a:p>
            <a:r>
              <a:rPr lang="fr-FR" sz="1050" dirty="0"/>
              <a:t>                        ]</a:t>
            </a:r>
          </a:p>
          <a:p>
            <a:r>
              <a:rPr lang="fr-FR" sz="1050" dirty="0"/>
              <a:t>                    }</a:t>
            </a:r>
          </a:p>
          <a:p>
            <a:r>
              <a:rPr lang="fr-FR" sz="1050" dirty="0"/>
              <a:t>                }</a:t>
            </a:r>
          </a:p>
          <a:p>
            <a:r>
              <a:rPr lang="fr-FR" sz="1050" dirty="0"/>
              <a:t>            }</a:t>
            </a:r>
          </a:p>
          <a:p>
            <a:r>
              <a:rPr lang="fr-FR" sz="1050" dirty="0"/>
              <a:t>        }</a:t>
            </a:r>
          </a:p>
          <a:p>
            <a:r>
              <a:rPr lang="fr-FR" sz="1050" dirty="0"/>
              <a:t>    }</a:t>
            </a:r>
          </a:p>
          <a:p>
            <a:r>
              <a:rPr lang="fr-FR" sz="105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493968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FAE453-0CB7-7F47-8BB7-0A6FFC2E5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 </a:t>
            </a:r>
            <a:r>
              <a:rPr lang="en-US" dirty="0" err="1"/>
              <a:t>données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(in)</a:t>
            </a:r>
            <a:r>
              <a:rPr lang="en-US" dirty="0" err="1"/>
              <a:t>gérer</a:t>
            </a:r>
            <a:endParaRPr lang="en-US" dirty="0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70DB27D8-9987-3B41-82AB-FE17C687A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49343" y="5585955"/>
            <a:ext cx="704696" cy="704696"/>
          </a:xfr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BE0991C-DD06-6244-853B-FCEA370E8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394" y="1268760"/>
            <a:ext cx="889000" cy="5842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90A0CEB-B2A3-5E4E-B485-99F2AF4AF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8894" y="4514153"/>
            <a:ext cx="1016000" cy="1016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2CCBA8E-2E75-8341-83B1-639FB7DDBB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2086" y="3135258"/>
            <a:ext cx="765670" cy="76567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4C97027-249F-0948-81A8-5D59E2EB68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1699" y="3399876"/>
            <a:ext cx="819984" cy="819984"/>
          </a:xfrm>
          <a:prstGeom prst="rect">
            <a:avLst/>
          </a:prstGeom>
        </p:spPr>
      </p:pic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349B1CD1-CF59-4342-A3C8-D40B0C89EC3E}"/>
              </a:ext>
            </a:extLst>
          </p:cNvPr>
          <p:cNvCxnSpPr>
            <a:cxnSpLocks/>
          </p:cNvCxnSpPr>
          <p:nvPr/>
        </p:nvCxnSpPr>
        <p:spPr>
          <a:xfrm flipV="1">
            <a:off x="4654242" y="3749582"/>
            <a:ext cx="2202886" cy="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B1CB17AC-BAA3-5949-88E0-69B76E62244C}"/>
              </a:ext>
            </a:extLst>
          </p:cNvPr>
          <p:cNvCxnSpPr>
            <a:cxnSpLocks/>
          </p:cNvCxnSpPr>
          <p:nvPr/>
        </p:nvCxnSpPr>
        <p:spPr>
          <a:xfrm flipV="1">
            <a:off x="4654730" y="4859477"/>
            <a:ext cx="2202886" cy="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69C3CB3E-FF19-9A49-A3A5-D9A098AF3F9F}"/>
              </a:ext>
            </a:extLst>
          </p:cNvPr>
          <p:cNvCxnSpPr>
            <a:cxnSpLocks/>
          </p:cNvCxnSpPr>
          <p:nvPr/>
        </p:nvCxnSpPr>
        <p:spPr>
          <a:xfrm flipV="1">
            <a:off x="4654242" y="5938303"/>
            <a:ext cx="2202886" cy="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35C84FB8-F99F-0147-A6A1-3A769F3DBB17}"/>
              </a:ext>
            </a:extLst>
          </p:cNvPr>
          <p:cNvCxnSpPr>
            <a:cxnSpLocks/>
          </p:cNvCxnSpPr>
          <p:nvPr/>
        </p:nvCxnSpPr>
        <p:spPr>
          <a:xfrm flipV="1">
            <a:off x="4639445" y="2670756"/>
            <a:ext cx="2202886" cy="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73421D7-DEFE-4341-92A9-62D7690E7120}"/>
              </a:ext>
            </a:extLst>
          </p:cNvPr>
          <p:cNvSpPr/>
          <p:nvPr/>
        </p:nvSpPr>
        <p:spPr>
          <a:xfrm>
            <a:off x="1461124" y="3564916"/>
            <a:ext cx="177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Base de </a:t>
            </a:r>
            <a:r>
              <a:rPr lang="en-US" dirty="0" err="1"/>
              <a:t>données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3397817-9838-184B-9A41-0BEAE954B97E}"/>
              </a:ext>
            </a:extLst>
          </p:cNvPr>
          <p:cNvSpPr/>
          <p:nvPr/>
        </p:nvSpPr>
        <p:spPr>
          <a:xfrm>
            <a:off x="871732" y="4659277"/>
            <a:ext cx="2365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Données</a:t>
            </a:r>
            <a:r>
              <a:rPr lang="en-US" dirty="0"/>
              <a:t> </a:t>
            </a:r>
            <a:r>
              <a:rPr lang="en-US" dirty="0" err="1"/>
              <a:t>spatiales</a:t>
            </a:r>
            <a:r>
              <a:rPr lang="en-US" dirty="0"/>
              <a:t>, GPS</a:t>
            </a:r>
            <a:endParaRPr lang="fr-FR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7472247-C5B5-B64E-9FB8-D601C8E7375A}"/>
              </a:ext>
            </a:extLst>
          </p:cNvPr>
          <p:cNvSpPr/>
          <p:nvPr/>
        </p:nvSpPr>
        <p:spPr>
          <a:xfrm>
            <a:off x="1215544" y="5557517"/>
            <a:ext cx="202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Image, audio, </a:t>
            </a:r>
            <a:r>
              <a:rPr lang="en-US" dirty="0" err="1"/>
              <a:t>vidéo</a:t>
            </a: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1090896-AC8A-CD46-BD9E-DBDB2CC8F7FA}"/>
              </a:ext>
            </a:extLst>
          </p:cNvPr>
          <p:cNvSpPr/>
          <p:nvPr/>
        </p:nvSpPr>
        <p:spPr>
          <a:xfrm>
            <a:off x="2205637" y="1376194"/>
            <a:ext cx="1017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Capteurs</a:t>
            </a:r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9AE1712-CCB1-C24B-BAD3-59663D6D616B}"/>
              </a:ext>
            </a:extLst>
          </p:cNvPr>
          <p:cNvSpPr/>
          <p:nvPr/>
        </p:nvSpPr>
        <p:spPr>
          <a:xfrm>
            <a:off x="2265589" y="2470555"/>
            <a:ext cx="897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Fichiers</a:t>
            </a:r>
            <a:endParaRPr lang="fr-FR" dirty="0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15C5B4AE-310E-9C4A-A88D-D9BB2C5E35FB}"/>
              </a:ext>
            </a:extLst>
          </p:cNvPr>
          <p:cNvCxnSpPr>
            <a:cxnSpLocks/>
          </p:cNvCxnSpPr>
          <p:nvPr/>
        </p:nvCxnSpPr>
        <p:spPr>
          <a:xfrm flipV="1">
            <a:off x="4639445" y="1676688"/>
            <a:ext cx="2202886" cy="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Image 10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8675B3DF-8472-E64A-BB8F-D5CC264072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10" y="2316285"/>
            <a:ext cx="685172" cy="68517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90F8DE3-B7C8-4A46-B3C6-537E8D97859B}"/>
              </a:ext>
            </a:extLst>
          </p:cNvPr>
          <p:cNvSpPr/>
          <p:nvPr/>
        </p:nvSpPr>
        <p:spPr>
          <a:xfrm>
            <a:off x="3044475" y="1807858"/>
            <a:ext cx="1481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“ temps reel ”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9F845E-6674-0641-B8DB-4BBB40FFD414}"/>
              </a:ext>
            </a:extLst>
          </p:cNvPr>
          <p:cNvSpPr/>
          <p:nvPr/>
        </p:nvSpPr>
        <p:spPr>
          <a:xfrm>
            <a:off x="7275169" y="4219860"/>
            <a:ext cx="1699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Quoi, </a:t>
            </a:r>
            <a:r>
              <a:rPr lang="en-US" dirty="0" err="1"/>
              <a:t>quand</a:t>
            </a:r>
            <a:r>
              <a:rPr lang="en-US" dirty="0"/>
              <a:t>, </a:t>
            </a:r>
            <a:r>
              <a:rPr lang="en-US" dirty="0" err="1"/>
              <a:t>où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0049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DE3E0-F0A9-0344-843C-D26331989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Aydat - bouée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45EBBD-F8A7-AD43-BCDB-AC149C0DCC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20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DE4B916-EA13-E64F-8C8A-0E8063350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0" y="1747755"/>
            <a:ext cx="4152900" cy="43942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110FA55-84C6-6843-B983-716A19628814}"/>
              </a:ext>
            </a:extLst>
          </p:cNvPr>
          <p:cNvSpPr txBox="1"/>
          <p:nvPr/>
        </p:nvSpPr>
        <p:spPr>
          <a:xfrm>
            <a:off x="4570090" y="1329870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Flux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809AC86-DC3F-304C-8C23-6FEEFEB1E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831" y="1842020"/>
            <a:ext cx="889000" cy="584200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09714F6-E01C-2347-8287-42679FF6994D}"/>
              </a:ext>
            </a:extLst>
          </p:cNvPr>
          <p:cNvCxnSpPr>
            <a:cxnSpLocks/>
          </p:cNvCxnSpPr>
          <p:nvPr/>
        </p:nvCxnSpPr>
        <p:spPr>
          <a:xfrm>
            <a:off x="5172333" y="2547355"/>
            <a:ext cx="0" cy="54574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60E7126-6B21-C241-AE37-AD1BD73D669C}"/>
              </a:ext>
            </a:extLst>
          </p:cNvPr>
          <p:cNvSpPr/>
          <p:nvPr/>
        </p:nvSpPr>
        <p:spPr>
          <a:xfrm>
            <a:off x="5749904" y="2056888"/>
            <a:ext cx="11279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Capteurs</a:t>
            </a:r>
            <a:endParaRPr lang="fr-FR" sz="2000" dirty="0"/>
          </a:p>
        </p:txBody>
      </p:sp>
      <p:pic>
        <p:nvPicPr>
          <p:cNvPr id="15" name="Image 30" descr="server-bdd-800px.png">
            <a:extLst>
              <a:ext uri="{FF2B5EF4-FFF2-40B4-BE49-F238E27FC236}">
                <a16:creationId xmlns:a16="http://schemas.microsoft.com/office/drawing/2014/main" id="{209FDC29-7C39-854C-ACF8-B699AED784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216" y="3249406"/>
            <a:ext cx="4365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19CA478-CE9D-384F-A8FE-480356A04686}"/>
              </a:ext>
            </a:extLst>
          </p:cNvPr>
          <p:cNvSpPr txBox="1"/>
          <p:nvPr/>
        </p:nvSpPr>
        <p:spPr>
          <a:xfrm>
            <a:off x="5746914" y="3318740"/>
            <a:ext cx="989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Serveur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0B42504-7896-6E45-AA75-6B7C45E67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156" y="3857419"/>
            <a:ext cx="601116" cy="601116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436BEA7-F354-1D48-A70E-F32C4689856F}"/>
              </a:ext>
            </a:extLst>
          </p:cNvPr>
          <p:cNvCxnSpPr>
            <a:cxnSpLocks/>
          </p:cNvCxnSpPr>
          <p:nvPr/>
        </p:nvCxnSpPr>
        <p:spPr>
          <a:xfrm>
            <a:off x="5172333" y="4561498"/>
            <a:ext cx="0" cy="994606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Image 44">
            <a:extLst>
              <a:ext uri="{FF2B5EF4-FFF2-40B4-BE49-F238E27FC236}">
                <a16:creationId xmlns:a16="http://schemas.microsoft.com/office/drawing/2014/main" id="{F6B803BA-9D21-0A4A-A4E0-ED83CDEFBD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5" t="9843" r="41528" b="8900"/>
          <a:stretch>
            <a:fillRect/>
          </a:stretch>
        </p:blipFill>
        <p:spPr bwMode="auto">
          <a:xfrm>
            <a:off x="6302829" y="5829234"/>
            <a:ext cx="649741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45">
            <a:extLst>
              <a:ext uri="{FF2B5EF4-FFF2-40B4-BE49-F238E27FC236}">
                <a16:creationId xmlns:a16="http://schemas.microsoft.com/office/drawing/2014/main" id="{FE66CADD-9FF8-3348-8962-C95CEC7A98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8" t="12933" r="31615" b="40945"/>
          <a:stretch>
            <a:fillRect/>
          </a:stretch>
        </p:blipFill>
        <p:spPr bwMode="auto">
          <a:xfrm>
            <a:off x="7780658" y="5873124"/>
            <a:ext cx="464344" cy="53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46">
            <a:extLst>
              <a:ext uri="{FF2B5EF4-FFF2-40B4-BE49-F238E27FC236}">
                <a16:creationId xmlns:a16="http://schemas.microsoft.com/office/drawing/2014/main" id="{62A8C3EC-5676-A342-8352-5B0BE61FDF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30" y="5814777"/>
            <a:ext cx="472848" cy="72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3E60DFBA-2584-764B-BAD7-E0E2515CE031}"/>
              </a:ext>
            </a:extLst>
          </p:cNvPr>
          <p:cNvCxnSpPr>
            <a:cxnSpLocks/>
          </p:cNvCxnSpPr>
          <p:nvPr/>
        </p:nvCxnSpPr>
        <p:spPr>
          <a:xfrm>
            <a:off x="5654440" y="6152029"/>
            <a:ext cx="669505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5CEB9467-4679-464C-9F4A-32D005A7B6FB}"/>
              </a:ext>
            </a:extLst>
          </p:cNvPr>
          <p:cNvSpPr txBox="1"/>
          <p:nvPr/>
        </p:nvSpPr>
        <p:spPr>
          <a:xfrm>
            <a:off x="4979613" y="4744365"/>
            <a:ext cx="3834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//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47CBD5B8-DEA8-6849-BCBB-6A12CEBBDD2A}"/>
              </a:ext>
            </a:extLst>
          </p:cNvPr>
          <p:cNvCxnSpPr>
            <a:cxnSpLocks/>
          </p:cNvCxnSpPr>
          <p:nvPr/>
        </p:nvCxnSpPr>
        <p:spPr>
          <a:xfrm flipH="1">
            <a:off x="6999791" y="6150661"/>
            <a:ext cx="639726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8FA58AF3-3678-A844-AC82-0B924B68F11F}"/>
              </a:ext>
            </a:extLst>
          </p:cNvPr>
          <p:cNvSpPr txBox="1"/>
          <p:nvPr/>
        </p:nvSpPr>
        <p:spPr>
          <a:xfrm>
            <a:off x="132360" y="1359679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Description des données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871CF5C1-FF86-A049-9A58-17E1046DF4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9499" y="3671017"/>
            <a:ext cx="3659491" cy="2083993"/>
          </a:xfrm>
          <a:prstGeom prst="rect">
            <a:avLst/>
          </a:prstGeom>
        </p:spPr>
      </p:pic>
      <p:sp>
        <p:nvSpPr>
          <p:cNvPr id="22" name="Accolade ouvrante 21">
            <a:extLst>
              <a:ext uri="{FF2B5EF4-FFF2-40B4-BE49-F238E27FC236}">
                <a16:creationId xmlns:a16="http://schemas.microsoft.com/office/drawing/2014/main" id="{E5946674-6795-E84E-B864-7DE1047055C0}"/>
              </a:ext>
            </a:extLst>
          </p:cNvPr>
          <p:cNvSpPr/>
          <p:nvPr/>
        </p:nvSpPr>
        <p:spPr>
          <a:xfrm rot="16200000">
            <a:off x="7251027" y="3908341"/>
            <a:ext cx="194318" cy="3591628"/>
          </a:xfrm>
          <a:prstGeom prst="leftBrace">
            <a:avLst>
              <a:gd name="adj1" fmla="val 8333"/>
              <a:gd name="adj2" fmla="val 28896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92CE390C-59B1-CC49-9BCD-AF9F166BC6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159" y="3389453"/>
            <a:ext cx="237476" cy="23747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35A2B8C-DC52-CF48-92FF-A7A0ACDFD2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351" y="1414622"/>
            <a:ext cx="237476" cy="237476"/>
          </a:xfrm>
          <a:prstGeom prst="rect">
            <a:avLst/>
          </a:prstGeom>
        </p:spPr>
      </p:pic>
      <p:pic>
        <p:nvPicPr>
          <p:cNvPr id="28" name="Picture 2" descr="Résultat de recherche d'images pour &quot;GSM&quot;">
            <a:hlinkClick r:id="rId11"/>
            <a:extLst>
              <a:ext uri="{FF2B5EF4-FFF2-40B4-BE49-F238E27FC236}">
                <a16:creationId xmlns:a16="http://schemas.microsoft.com/office/drawing/2014/main" id="{91372886-34B7-4740-A0FD-926CEA3B7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213" y="2628027"/>
            <a:ext cx="474453" cy="47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itre 1">
            <a:extLst>
              <a:ext uri="{FF2B5EF4-FFF2-40B4-BE49-F238E27FC236}">
                <a16:creationId xmlns:a16="http://schemas.microsoft.com/office/drawing/2014/main" id="{36351ACD-C88F-7444-BB9B-905E9CBCC543}"/>
              </a:ext>
            </a:extLst>
          </p:cNvPr>
          <p:cNvSpPr txBox="1">
            <a:spLocks/>
          </p:cNvSpPr>
          <p:nvPr/>
        </p:nvSpPr>
        <p:spPr>
          <a:xfrm rot="18368998">
            <a:off x="-545390" y="216146"/>
            <a:ext cx="1767287" cy="649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sz="1800" dirty="0"/>
              <a:t>Exemples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7CACCC1-B66F-6B4B-873C-04938CC401FE}"/>
              </a:ext>
            </a:extLst>
          </p:cNvPr>
          <p:cNvSpPr/>
          <p:nvPr/>
        </p:nvSpPr>
        <p:spPr>
          <a:xfrm>
            <a:off x="7312402" y="228924"/>
            <a:ext cx="1599527" cy="1152889"/>
          </a:xfrm>
          <a:prstGeom prst="rect">
            <a:avLst/>
          </a:prstGeom>
          <a:blipFill rotWithShape="1">
            <a:blip r:embed="rId13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368EC0CE-9AE9-3447-A607-A3E8687C09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3341" y="1202122"/>
            <a:ext cx="1018288" cy="135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37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DE3E0-F0A9-0344-843C-D26331989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Aydat - bouée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45EBBD-F8A7-AD43-BCDB-AC149C0DCC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21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C8C989-DEE7-904A-9F16-74E731871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1700808"/>
            <a:ext cx="7721600" cy="36957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69298DA-629F-C046-AEE4-ECB67EF9BC5E}"/>
              </a:ext>
            </a:extLst>
          </p:cNvPr>
          <p:cNvSpPr txBox="1"/>
          <p:nvPr/>
        </p:nvSpPr>
        <p:spPr>
          <a:xfrm>
            <a:off x="736270" y="1232970"/>
            <a:ext cx="667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Graphique de la température (capteur 0001)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6F9C685-AEDE-DA47-8453-1C174FA617F9}"/>
              </a:ext>
            </a:extLst>
          </p:cNvPr>
          <p:cNvSpPr txBox="1">
            <a:spLocks/>
          </p:cNvSpPr>
          <p:nvPr/>
        </p:nvSpPr>
        <p:spPr>
          <a:xfrm rot="18368998">
            <a:off x="-545390" y="216146"/>
            <a:ext cx="1767287" cy="649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sz="1800" dirty="0"/>
              <a:t>Exemples</a:t>
            </a:r>
          </a:p>
        </p:txBody>
      </p:sp>
    </p:spTree>
    <p:extLst>
      <p:ext uri="{BB962C8B-B14F-4D97-AF65-F5344CB8AC3E}">
        <p14:creationId xmlns:p14="http://schemas.microsoft.com/office/powerpoint/2010/main" val="356592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DE3E0-F0A9-0344-843C-D26331989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Aydat - bouée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45EBBD-F8A7-AD43-BCDB-AC149C0DCC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22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69298DA-629F-C046-AEE4-ECB67EF9BC5E}"/>
              </a:ext>
            </a:extLst>
          </p:cNvPr>
          <p:cNvSpPr txBox="1"/>
          <p:nvPr/>
        </p:nvSpPr>
        <p:spPr>
          <a:xfrm>
            <a:off x="3341915" y="44624"/>
            <a:ext cx="580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Graphique de plusieurs capteurs @ nombre de mesures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11470E1-0117-9843-AAAF-33B4E92DC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65" y="1109246"/>
            <a:ext cx="9054935" cy="5649317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D5FA667E-4918-9244-B68C-AA85031949C0}"/>
              </a:ext>
            </a:extLst>
          </p:cNvPr>
          <p:cNvSpPr txBox="1">
            <a:spLocks/>
          </p:cNvSpPr>
          <p:nvPr/>
        </p:nvSpPr>
        <p:spPr>
          <a:xfrm rot="18368998">
            <a:off x="-545390" y="216146"/>
            <a:ext cx="1767287" cy="649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sz="1800" dirty="0"/>
              <a:t>Exemples</a:t>
            </a:r>
          </a:p>
        </p:txBody>
      </p:sp>
    </p:spTree>
    <p:extLst>
      <p:ext uri="{BB962C8B-B14F-4D97-AF65-F5344CB8AC3E}">
        <p14:creationId xmlns:p14="http://schemas.microsoft.com/office/powerpoint/2010/main" val="4102172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BD01FC-FFC6-574D-8ACC-ED8F24F4C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Aydat - bouée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3DDAA9-3AE9-A749-B641-9B302944F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7311"/>
            <a:ext cx="8229600" cy="4525963"/>
          </a:xfrm>
        </p:spPr>
        <p:txBody>
          <a:bodyPr/>
          <a:lstStyle/>
          <a:p>
            <a:r>
              <a:rPr lang="fr-FR" dirty="0"/>
              <a:t>Dashboard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CFA3F75-6840-CD4D-A28B-31A7638196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23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E007CF2-214C-704B-9E3E-7836603B4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6437"/>
            <a:ext cx="9144000" cy="3756837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7937566-C423-D247-901F-653849295FEF}"/>
              </a:ext>
            </a:extLst>
          </p:cNvPr>
          <p:cNvSpPr txBox="1">
            <a:spLocks/>
          </p:cNvSpPr>
          <p:nvPr/>
        </p:nvSpPr>
        <p:spPr>
          <a:xfrm rot="18368998">
            <a:off x="-545390" y="216146"/>
            <a:ext cx="1767287" cy="649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sz="1800" dirty="0"/>
              <a:t>Exemples</a:t>
            </a:r>
          </a:p>
        </p:txBody>
      </p:sp>
    </p:spTree>
    <p:extLst>
      <p:ext uri="{BB962C8B-B14F-4D97-AF65-F5344CB8AC3E}">
        <p14:creationId xmlns:p14="http://schemas.microsoft.com/office/powerpoint/2010/main" val="755303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0A5F04-8379-D047-8EE2-85A506A4F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ADE83D-C6CB-CC42-8696-E7BE0B07A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8136A4-0069-484F-8FB0-B7C3F7E3A8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016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15B790-3EB6-B544-B539-D302B1A8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Big</a:t>
            </a:r>
            <a:r>
              <a:rPr lang="fr-FR" dirty="0"/>
              <a:t> Data : not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big</a:t>
            </a:r>
            <a:r>
              <a:rPr lang="fr-FR" dirty="0"/>
              <a:t> pour l’instant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4297398-4C9B-DF49-A942-55337CE1A4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25</a:t>
            </a:fld>
            <a:endParaRPr lang="fr-FR"/>
          </a:p>
        </p:txBody>
      </p:sp>
      <p:graphicFrame>
        <p:nvGraphicFramePr>
          <p:cNvPr id="5" name="Espace réservé du contenu 6">
            <a:extLst>
              <a:ext uri="{FF2B5EF4-FFF2-40B4-BE49-F238E27FC236}">
                <a16:creationId xmlns:a16="http://schemas.microsoft.com/office/drawing/2014/main" id="{26F72E03-14B4-3542-B208-9800E5641FA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-144966" y="1901108"/>
          <a:ext cx="4226312" cy="3178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BC2DCBDE-82F8-A440-841E-13CB08A89C03}"/>
              </a:ext>
            </a:extLst>
          </p:cNvPr>
          <p:cNvSpPr txBox="1"/>
          <p:nvPr/>
        </p:nvSpPr>
        <p:spPr>
          <a:xfrm>
            <a:off x="4323126" y="2172948"/>
            <a:ext cx="3785838" cy="522532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sz="2000" b="1" dirty="0"/>
              <a:t>Volume</a:t>
            </a:r>
          </a:p>
          <a:p>
            <a:r>
              <a:rPr lang="fr-FR" sz="2000" dirty="0"/>
              <a:t>Sur le long terme, pas en instantané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5A110A-6F96-C542-9729-FAE9DD7F7CA1}"/>
              </a:ext>
            </a:extLst>
          </p:cNvPr>
          <p:cNvSpPr txBox="1"/>
          <p:nvPr/>
        </p:nvSpPr>
        <p:spPr>
          <a:xfrm>
            <a:off x="4323126" y="2892332"/>
            <a:ext cx="4371278" cy="709817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sz="2000" b="1" dirty="0"/>
              <a:t>Vitesse</a:t>
            </a:r>
          </a:p>
          <a:p>
            <a:r>
              <a:rPr lang="fr-FR" sz="2000" dirty="0"/>
              <a:t>Mise à disposition, consultation,… </a:t>
            </a:r>
            <a:br>
              <a:rPr lang="fr-FR" sz="2000" dirty="0"/>
            </a:br>
            <a:r>
              <a:rPr lang="fr-FR" sz="2000" dirty="0"/>
              <a:t>en temps réel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63911DE-86CA-F146-8914-6CA50A1DB658}"/>
              </a:ext>
            </a:extLst>
          </p:cNvPr>
          <p:cNvSpPr txBox="1"/>
          <p:nvPr/>
        </p:nvSpPr>
        <p:spPr>
          <a:xfrm>
            <a:off x="4323126" y="4711162"/>
            <a:ext cx="3629722" cy="594078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sz="2000" b="1" dirty="0"/>
              <a:t>Valeur</a:t>
            </a:r>
          </a:p>
          <a:p>
            <a:r>
              <a:rPr lang="fr-FR" sz="2000" dirty="0"/>
              <a:t>Croisement, mise en correspondance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F7DDCCC-0F82-494F-858E-9E9FE4625E35}"/>
              </a:ext>
            </a:extLst>
          </p:cNvPr>
          <p:cNvSpPr txBox="1"/>
          <p:nvPr/>
        </p:nvSpPr>
        <p:spPr>
          <a:xfrm>
            <a:off x="4323126" y="3799001"/>
            <a:ext cx="4247066" cy="71530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sz="2000" b="1" dirty="0" err="1"/>
              <a:t>Varitété</a:t>
            </a:r>
            <a:endParaRPr lang="fr-FR" sz="2000" b="1" dirty="0"/>
          </a:p>
          <a:p>
            <a:r>
              <a:rPr lang="fr-FR" sz="2000" dirty="0"/>
              <a:t>Flux de capteurs, fichiers, base de données,…</a:t>
            </a:r>
          </a:p>
        </p:txBody>
      </p:sp>
    </p:spTree>
    <p:extLst>
      <p:ext uri="{BB962C8B-B14F-4D97-AF65-F5344CB8AC3E}">
        <p14:creationId xmlns:p14="http://schemas.microsoft.com/office/powerpoint/2010/main" val="2748015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A7817-F4AA-EE46-A9A8-ADACD912A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Qu’</a:t>
            </a:r>
            <a:r>
              <a:rPr lang="fr-FR" dirty="0" err="1"/>
              <a:t>est-ce-qu’un</a:t>
            </a:r>
            <a:r>
              <a:rPr lang="fr-FR" dirty="0"/>
              <a:t> data </a:t>
            </a:r>
            <a:r>
              <a:rPr lang="fr-FR" dirty="0" err="1"/>
              <a:t>lake</a:t>
            </a:r>
            <a:r>
              <a:rPr lang="fr-FR" dirty="0"/>
              <a:t>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8F397E-D48E-3F42-8A63-0D154F477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83700" indent="-183700">
              <a:buFont typeface="Arial" charset="0"/>
              <a:buChar char="•"/>
            </a:pPr>
            <a:r>
              <a:rPr lang="fr-FR" dirty="0"/>
              <a:t>Un concept</a:t>
            </a:r>
          </a:p>
          <a:p>
            <a:pPr marL="583750" lvl="1" indent="-183700">
              <a:buFont typeface="Arial" charset="0"/>
              <a:buChar char="•"/>
            </a:pPr>
            <a:r>
              <a:rPr lang="fr-FR" dirty="0"/>
              <a:t>Absorber des flux de données bruts et les rendre utilisables en les transformant pour satisfaire différents besoins d’analyse</a:t>
            </a:r>
          </a:p>
          <a:p>
            <a:pPr marL="583750" lvl="1" indent="-183700">
              <a:buFont typeface="Arial" charset="0"/>
              <a:buChar char="•"/>
            </a:pPr>
            <a:r>
              <a:rPr lang="fr-FR" dirty="0"/>
              <a:t>Charger les données et les transformer ensuite pour les rendre exploitables</a:t>
            </a:r>
          </a:p>
          <a:p>
            <a:pPr marL="583750" lvl="1" indent="-183700">
              <a:buFont typeface="Arial" charset="0"/>
              <a:buChar char="•"/>
            </a:pPr>
            <a:r>
              <a:rPr lang="fr-FR" dirty="0"/>
              <a:t>Semi-structuré en entrée en général (</a:t>
            </a:r>
            <a:r>
              <a:rPr lang="mr-IN" dirty="0"/>
              <a:t>…</a:t>
            </a:r>
            <a:r>
              <a:rPr lang="fr-FR" dirty="0"/>
              <a:t>), stockée telle que reçue</a:t>
            </a:r>
          </a:p>
          <a:p>
            <a:pPr marL="583750" lvl="1" indent="-183700">
              <a:buFont typeface="Arial" charset="0"/>
              <a:buChar char="•"/>
            </a:pPr>
            <a:r>
              <a:rPr lang="fr-FR" dirty="0"/>
              <a:t>Pas de </a:t>
            </a:r>
            <a:r>
              <a:rPr lang="fr-FR" dirty="0" err="1"/>
              <a:t>pré-requis</a:t>
            </a:r>
            <a:r>
              <a:rPr lang="fr-FR" dirty="0"/>
              <a:t> pour l’intégration</a:t>
            </a:r>
          </a:p>
          <a:p>
            <a:pPr marL="583750" lvl="1" indent="-183700">
              <a:buFont typeface="Arial" charset="0"/>
              <a:buChar char="•"/>
            </a:pPr>
            <a:r>
              <a:rPr lang="fr-FR" dirty="0"/>
              <a:t>Toute donnée est stockée</a:t>
            </a:r>
          </a:p>
          <a:p>
            <a:pPr marL="183700" indent="-183700">
              <a:buFont typeface="Arial" charset="0"/>
              <a:buChar char="•"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E8777B-847E-1749-8FDB-36A888B8DD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2854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F48AE6-1A17-F84B-A3E7-E72D2883F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Approche suite ELK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262FF0-542B-6743-A512-CD73D1D46D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27</a:t>
            </a:fld>
            <a:endParaRPr lang="fr-FR"/>
          </a:p>
        </p:txBody>
      </p:sp>
      <p:pic>
        <p:nvPicPr>
          <p:cNvPr id="5" name="Image 19" descr="wireless-sensor-300px.png">
            <a:extLst>
              <a:ext uri="{FF2B5EF4-FFF2-40B4-BE49-F238E27FC236}">
                <a16:creationId xmlns:a16="http://schemas.microsoft.com/office/drawing/2014/main" id="{DFDD0F11-EED1-1E40-BF9F-5DE1DE54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75" y="2588331"/>
            <a:ext cx="777308" cy="506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20" descr="1341306563-800px.png">
            <a:extLst>
              <a:ext uri="{FF2B5EF4-FFF2-40B4-BE49-F238E27FC236}">
                <a16:creationId xmlns:a16="http://schemas.microsoft.com/office/drawing/2014/main" id="{168A1649-3044-2346-9CE2-C7A1F483A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930" y="2635654"/>
            <a:ext cx="583406" cy="58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C92C98E0-C795-C448-B5EA-B45B1A80DFE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379669" y="2927359"/>
            <a:ext cx="1141873" cy="7653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3E3C0C8-7988-784B-80D0-D8D9C380137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73014" y="2913005"/>
            <a:ext cx="750944" cy="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Image 23">
            <a:extLst>
              <a:ext uri="{FF2B5EF4-FFF2-40B4-BE49-F238E27FC236}">
                <a16:creationId xmlns:a16="http://schemas.microsoft.com/office/drawing/2014/main" id="{A65B1AD0-CF48-1949-91A1-6BAF461EC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210" y="2635654"/>
            <a:ext cx="565547" cy="56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24">
            <a:extLst>
              <a:ext uri="{FF2B5EF4-FFF2-40B4-BE49-F238E27FC236}">
                <a16:creationId xmlns:a16="http://schemas.microsoft.com/office/drawing/2014/main" id="{4E15E689-A341-E440-B8F8-CAF10EBADC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541" y="2786184"/>
            <a:ext cx="279797" cy="28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4A36E04-6C24-ED47-8B16-5E1762FF93E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01338" y="2927357"/>
            <a:ext cx="1022623" cy="7655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ZoneTexte 27">
            <a:extLst>
              <a:ext uri="{FF2B5EF4-FFF2-40B4-BE49-F238E27FC236}">
                <a16:creationId xmlns:a16="http://schemas.microsoft.com/office/drawing/2014/main" id="{2C05AFA3-121E-B048-B716-2C192E1AE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909" y="3264134"/>
            <a:ext cx="113300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fr-FR" altLang="fr-FR" sz="1800" dirty="0"/>
              <a:t>Indexer</a:t>
            </a:r>
          </a:p>
          <a:p>
            <a:pPr algn="ctr" eaLnBrk="1" hangingPunct="1">
              <a:defRPr/>
            </a:pPr>
            <a:r>
              <a:rPr lang="fr-FR" altLang="fr-FR" sz="1800" dirty="0"/>
              <a:t>Stocker</a:t>
            </a:r>
          </a:p>
          <a:p>
            <a:pPr algn="ctr" eaLnBrk="1" hangingPunct="1">
              <a:defRPr/>
            </a:pPr>
            <a:r>
              <a:rPr lang="fr-FR" altLang="fr-FR" sz="1800" dirty="0"/>
              <a:t>Interroger</a:t>
            </a:r>
          </a:p>
        </p:txBody>
      </p:sp>
      <p:sp>
        <p:nvSpPr>
          <p:cNvPr id="13" name="ZoneTexte 28">
            <a:extLst>
              <a:ext uri="{FF2B5EF4-FFF2-40B4-BE49-F238E27FC236}">
                <a16:creationId xmlns:a16="http://schemas.microsoft.com/office/drawing/2014/main" id="{4C1AB4FD-182B-894A-8779-4663D0BFD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3953" y="3280294"/>
            <a:ext cx="13256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fr-FR" altLang="fr-FR" sz="1800" dirty="0"/>
              <a:t>Recevoir</a:t>
            </a:r>
          </a:p>
          <a:p>
            <a:pPr algn="ctr" eaLnBrk="1" hangingPunct="1">
              <a:defRPr/>
            </a:pPr>
            <a:r>
              <a:rPr lang="fr-FR" altLang="fr-FR" sz="1800" dirty="0"/>
              <a:t>Transformer</a:t>
            </a:r>
          </a:p>
          <a:p>
            <a:pPr algn="ctr" eaLnBrk="1" hangingPunct="1">
              <a:defRPr/>
            </a:pPr>
            <a:r>
              <a:rPr lang="fr-FR" altLang="fr-FR" sz="1800" dirty="0"/>
              <a:t>Transmettre</a:t>
            </a:r>
          </a:p>
          <a:p>
            <a:pPr algn="ctr" eaLnBrk="1" hangingPunct="1">
              <a:defRPr/>
            </a:pPr>
            <a:r>
              <a:rPr lang="fr-FR" altLang="fr-FR" sz="1800" dirty="0"/>
              <a:t>Extraire</a:t>
            </a:r>
          </a:p>
        </p:txBody>
      </p:sp>
      <p:pic>
        <p:nvPicPr>
          <p:cNvPr id="14" name="Image 29">
            <a:extLst>
              <a:ext uri="{FF2B5EF4-FFF2-40B4-BE49-F238E27FC236}">
                <a16:creationId xmlns:a16="http://schemas.microsoft.com/office/drawing/2014/main" id="{F152582C-C148-3347-AA82-C46178229B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3" t="3519" r="-1047" b="30898"/>
          <a:stretch>
            <a:fillRect/>
          </a:stretch>
        </p:blipFill>
        <p:spPr bwMode="auto">
          <a:xfrm>
            <a:off x="5979211" y="2733983"/>
            <a:ext cx="715226" cy="34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791B495E-0FF2-704D-AD05-16E1760C947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08757" y="2918853"/>
            <a:ext cx="1257689" cy="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ZoneTexte 31">
            <a:extLst>
              <a:ext uri="{FF2B5EF4-FFF2-40B4-BE49-F238E27FC236}">
                <a16:creationId xmlns:a16="http://schemas.microsoft.com/office/drawing/2014/main" id="{155385F7-A66C-0C43-84B2-B7D8F1B56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897" y="3488903"/>
            <a:ext cx="10823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fr-FR" altLang="fr-FR" sz="1800" dirty="0"/>
              <a:t>Visualiser</a:t>
            </a:r>
          </a:p>
        </p:txBody>
      </p:sp>
      <p:pic>
        <p:nvPicPr>
          <p:cNvPr id="18" name="Image 3">
            <a:extLst>
              <a:ext uri="{FF2B5EF4-FFF2-40B4-BE49-F238E27FC236}">
                <a16:creationId xmlns:a16="http://schemas.microsoft.com/office/drawing/2014/main" id="{97CBDE95-50E6-A240-98E6-ECF956739E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5" t="9843" r="41528" b="8900"/>
          <a:stretch>
            <a:fillRect/>
          </a:stretch>
        </p:blipFill>
        <p:spPr bwMode="auto">
          <a:xfrm>
            <a:off x="3943210" y="4594325"/>
            <a:ext cx="693113" cy="74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4">
            <a:extLst>
              <a:ext uri="{FF2B5EF4-FFF2-40B4-BE49-F238E27FC236}">
                <a16:creationId xmlns:a16="http://schemas.microsoft.com/office/drawing/2014/main" id="{6ADA34A0-8E76-6144-A83E-919795C236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12933" r="13329" b="10999"/>
          <a:stretch>
            <a:fillRect/>
          </a:stretch>
        </p:blipFill>
        <p:spPr bwMode="auto">
          <a:xfrm>
            <a:off x="6010458" y="4754461"/>
            <a:ext cx="597014" cy="581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5">
            <a:extLst>
              <a:ext uri="{FF2B5EF4-FFF2-40B4-BE49-F238E27FC236}">
                <a16:creationId xmlns:a16="http://schemas.microsoft.com/office/drawing/2014/main" id="{3B84CC69-88EA-A146-8D48-59DE06D82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432" y="4610485"/>
            <a:ext cx="483053" cy="74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7">
            <a:extLst>
              <a:ext uri="{FF2B5EF4-FFF2-40B4-BE49-F238E27FC236}">
                <a16:creationId xmlns:a16="http://schemas.microsoft.com/office/drawing/2014/main" id="{5B91464D-40F2-9344-A3B1-2A87AE4AEA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060" y="641268"/>
            <a:ext cx="880344" cy="88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41584565-596C-2847-A1EB-3C1A11F97A1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289766" y="2418810"/>
            <a:ext cx="0" cy="222886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45DB848D-0C5C-8C45-9D2C-3E7378FC403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289767" y="2118895"/>
            <a:ext cx="3334191" cy="299915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7" name="Image 6">
            <a:extLst>
              <a:ext uri="{FF2B5EF4-FFF2-40B4-BE49-F238E27FC236}">
                <a16:creationId xmlns:a16="http://schemas.microsoft.com/office/drawing/2014/main" id="{8E4A6B10-8B2F-0141-84F0-DC4A5746DF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930" y="1832257"/>
            <a:ext cx="565172" cy="56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 5">
            <a:extLst>
              <a:ext uri="{FF2B5EF4-FFF2-40B4-BE49-F238E27FC236}">
                <a16:creationId xmlns:a16="http://schemas.microsoft.com/office/drawing/2014/main" id="{CBC2DC85-0032-444A-90FF-2BDB956F82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862" y="1700796"/>
            <a:ext cx="291284" cy="44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907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F48AE6-1A17-F84B-A3E7-E72D2883F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Approche suite ELK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262FF0-542B-6743-A512-CD73D1D46D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28</a:t>
            </a:fld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1F149DE-0DC7-D44E-812B-1561FEEDF7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463" y="1374091"/>
            <a:ext cx="2862537" cy="1627298"/>
          </a:xfrm>
          <a:prstGeom prst="rect">
            <a:avLst/>
          </a:prstGeom>
        </p:spPr>
      </p:pic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4CC7E4FC-2A4B-434E-BDAD-7692C3532F61}"/>
              </a:ext>
            </a:extLst>
          </p:cNvPr>
          <p:cNvSpPr txBox="1">
            <a:spLocks/>
          </p:cNvSpPr>
          <p:nvPr/>
        </p:nvSpPr>
        <p:spPr>
          <a:xfrm>
            <a:off x="3197998" y="3930914"/>
            <a:ext cx="5305046" cy="337289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 err="1"/>
              <a:t>Elasticsearch</a:t>
            </a:r>
            <a:r>
              <a:rPr lang="fr-FR" sz="2000" dirty="0"/>
              <a:t> (</a:t>
            </a:r>
            <a:r>
              <a:rPr lang="fr-FR" sz="1800" dirty="0">
                <a:ea typeface="ＭＳ Ｐゴシック" charset="-128"/>
              </a:rPr>
              <a:t>licence Apache</a:t>
            </a:r>
            <a:r>
              <a:rPr lang="fr-FR" altLang="fr-FR" sz="1800" dirty="0">
                <a:ea typeface="ＭＳ Ｐゴシック" charset="-128"/>
              </a:rPr>
              <a:t>)</a:t>
            </a:r>
            <a:r>
              <a:rPr lang="fr-FR" sz="2000" dirty="0"/>
              <a:t> </a:t>
            </a:r>
          </a:p>
          <a:p>
            <a:pPr lvl="1"/>
            <a:r>
              <a:rPr lang="fr-FR" altLang="fr-FR" sz="1800" dirty="0">
                <a:ea typeface="ＭＳ Ｐゴシック" charset="-128"/>
              </a:rPr>
              <a:t>Indexe / Stocke</a:t>
            </a:r>
            <a:endParaRPr lang="fr-FR" altLang="fr-FR" sz="1100" dirty="0">
              <a:ea typeface="ＭＳ Ｐゴシック" charset="-128"/>
            </a:endParaRPr>
          </a:p>
          <a:p>
            <a:pPr lvl="1"/>
            <a:r>
              <a:rPr lang="fr-FR" altLang="fr-FR" sz="1800" dirty="0">
                <a:ea typeface="ＭＳ Ｐゴシック" charset="-128"/>
              </a:rPr>
              <a:t>Orienté document</a:t>
            </a:r>
          </a:p>
          <a:p>
            <a:pPr lvl="2"/>
            <a:r>
              <a:rPr lang="fr-FR" sz="1100" dirty="0">
                <a:ea typeface="ＭＳ Ｐゴシック" charset="-128"/>
              </a:rPr>
              <a:t>Texte, Nombres, Date, Coordonnées géographiques</a:t>
            </a:r>
            <a:endParaRPr lang="fr-FR" sz="1100" dirty="0"/>
          </a:p>
          <a:p>
            <a:pPr lvl="1"/>
            <a:r>
              <a:rPr lang="fr-FR" sz="1800" dirty="0"/>
              <a:t>JSON</a:t>
            </a:r>
            <a:endParaRPr lang="fr-FR" sz="1400" dirty="0"/>
          </a:p>
          <a:p>
            <a:pPr lvl="1"/>
            <a:r>
              <a:rPr lang="fr-FR" sz="1800" dirty="0" err="1"/>
              <a:t>Mappings</a:t>
            </a:r>
            <a:endParaRPr lang="fr-FR" sz="1800" dirty="0"/>
          </a:p>
          <a:p>
            <a:pPr lvl="1"/>
            <a:r>
              <a:rPr lang="fr-FR" sz="1800" dirty="0"/>
              <a:t>Paramètres d’index</a:t>
            </a:r>
          </a:p>
          <a:p>
            <a:pPr lvl="1"/>
            <a:r>
              <a:rPr lang="fr-FR" sz="1800" dirty="0" err="1"/>
              <a:t>Aggrégations</a:t>
            </a:r>
            <a:endParaRPr lang="fr-FR" sz="1800" dirty="0"/>
          </a:p>
          <a:p>
            <a:pPr lvl="1"/>
            <a:r>
              <a:rPr lang="mr-IN" sz="1800" dirty="0"/>
              <a:t>…</a:t>
            </a:r>
            <a:endParaRPr lang="fr-FR" sz="1800" dirty="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A2A874C2-DB3C-4843-B848-155091E11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5" t="9843" r="41528" b="8900"/>
          <a:stretch>
            <a:fillRect/>
          </a:stretch>
        </p:blipFill>
        <p:spPr bwMode="auto">
          <a:xfrm>
            <a:off x="3081970" y="3908716"/>
            <a:ext cx="474596" cy="51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C1E66E70-FEEC-D142-9814-5C14C1BD3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095" y="4418835"/>
            <a:ext cx="1079501" cy="345331"/>
          </a:xfrm>
          <a:prstGeom prst="rect">
            <a:avLst/>
          </a:prstGeom>
        </p:spPr>
      </p:pic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ABFBE999-3AAE-2940-AE48-F527D181A746}"/>
              </a:ext>
            </a:extLst>
          </p:cNvPr>
          <p:cNvSpPr txBox="1">
            <a:spLocks/>
          </p:cNvSpPr>
          <p:nvPr/>
        </p:nvSpPr>
        <p:spPr>
          <a:xfrm>
            <a:off x="0" y="1271298"/>
            <a:ext cx="6148804" cy="28804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 err="1"/>
              <a:t>Logstash</a:t>
            </a:r>
            <a:endParaRPr lang="fr-FR" sz="2000" b="1" dirty="0"/>
          </a:p>
          <a:p>
            <a:pPr lvl="1"/>
            <a:r>
              <a:rPr lang="fr-FR" sz="1800" dirty="0"/>
              <a:t>Collecte les données (flux, base de données, fichiers</a:t>
            </a:r>
            <a:r>
              <a:rPr lang="mr-IN" sz="1800" dirty="0"/>
              <a:t>…</a:t>
            </a:r>
            <a:r>
              <a:rPr lang="fr-FR" sz="1800" dirty="0"/>
              <a:t>)</a:t>
            </a:r>
          </a:p>
          <a:p>
            <a:pPr lvl="2"/>
            <a:r>
              <a:rPr lang="fr-FR" sz="1100" dirty="0"/>
              <a:t>À la demande</a:t>
            </a:r>
          </a:p>
          <a:p>
            <a:pPr lvl="2"/>
            <a:r>
              <a:rPr lang="fr-FR" sz="1100" dirty="0"/>
              <a:t>En service</a:t>
            </a:r>
          </a:p>
          <a:p>
            <a:pPr lvl="1"/>
            <a:r>
              <a:rPr lang="fr-FR" sz="1800" dirty="0"/>
              <a:t>Par le producteur de la donnée et/ou consommateur de données</a:t>
            </a:r>
          </a:p>
          <a:p>
            <a:pPr lvl="1"/>
            <a:r>
              <a:rPr lang="fr-FR" sz="1800" dirty="0"/>
              <a:t>Dans un index avec un type de document</a:t>
            </a:r>
          </a:p>
          <a:p>
            <a:pPr lvl="1"/>
            <a:r>
              <a:rPr lang="fr-FR" sz="1800" dirty="0"/>
              <a:t>Transforme (nom, type, date</a:t>
            </a:r>
            <a:r>
              <a:rPr lang="mr-IN" sz="1800" dirty="0"/>
              <a:t>…</a:t>
            </a:r>
            <a:r>
              <a:rPr lang="fr-FR" sz="1800" dirty="0"/>
              <a:t>)</a:t>
            </a:r>
          </a:p>
          <a:p>
            <a:pPr lvl="1"/>
            <a:r>
              <a:rPr lang="fr-FR" sz="1800" dirty="0"/>
              <a:t>Analyse</a:t>
            </a:r>
          </a:p>
        </p:txBody>
      </p:sp>
      <p:pic>
        <p:nvPicPr>
          <p:cNvPr id="33" name="Image 5">
            <a:extLst>
              <a:ext uri="{FF2B5EF4-FFF2-40B4-BE49-F238E27FC236}">
                <a16:creationId xmlns:a16="http://schemas.microsoft.com/office/drawing/2014/main" id="{04D84BE9-F2C9-6F42-921A-238DFB78D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4" y="1265041"/>
            <a:ext cx="303286" cy="46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1ABB831F-149E-7540-A009-308CEBBA3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1596" y="3011895"/>
            <a:ext cx="3465919" cy="2137540"/>
          </a:xfrm>
          <a:noFill/>
        </p:spPr>
        <p:txBody>
          <a:bodyPr>
            <a:normAutofit/>
          </a:bodyPr>
          <a:lstStyle/>
          <a:p>
            <a:r>
              <a:rPr lang="fr-FR" sz="2400" b="1" dirty="0" err="1"/>
              <a:t>Kibana</a:t>
            </a:r>
            <a:endParaRPr lang="fr-FR" sz="2000" b="1" dirty="0"/>
          </a:p>
          <a:p>
            <a:pPr lvl="1"/>
            <a:r>
              <a:rPr lang="fr-FR" sz="1800" dirty="0"/>
              <a:t>Visualisation</a:t>
            </a:r>
          </a:p>
          <a:p>
            <a:pPr lvl="1"/>
            <a:r>
              <a:rPr lang="fr-FR" sz="1800" dirty="0"/>
              <a:t>Interrogation</a:t>
            </a:r>
          </a:p>
          <a:p>
            <a:pPr lvl="1"/>
            <a:endParaRPr lang="fr-FR" sz="1800" dirty="0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31ED01CE-9A55-E64D-AE83-A6C1D282D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12933" r="13329" b="10999"/>
          <a:stretch>
            <a:fillRect/>
          </a:stretch>
        </p:blipFill>
        <p:spPr bwMode="auto">
          <a:xfrm>
            <a:off x="6781782" y="3056523"/>
            <a:ext cx="479627" cy="46732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7344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4BBBD-9224-BC41-BCF0-BC5D29AD4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Besoins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A26104-EEE5-3F41-B92F-2E1472D77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tx1"/>
                </a:solidFill>
              </a:rPr>
              <a:t>Collecter (</a:t>
            </a:r>
            <a:r>
              <a:rPr lang="fr-FR" sz="2800" dirty="0">
                <a:solidFill>
                  <a:schemeClr val="tx1"/>
                </a:solidFill>
              </a:rPr>
              <a:t>fichiers, flux…</a:t>
            </a:r>
            <a:r>
              <a:rPr lang="fr-FR" dirty="0">
                <a:solidFill>
                  <a:schemeClr val="tx1"/>
                </a:solidFill>
              </a:rPr>
              <a:t>)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tx1"/>
                </a:solidFill>
              </a:rPr>
              <a:t>Stocker (</a:t>
            </a:r>
            <a:r>
              <a:rPr lang="fr-FR" sz="2800" dirty="0">
                <a:solidFill>
                  <a:schemeClr val="tx1"/>
                </a:solidFill>
              </a:rPr>
              <a:t>données</a:t>
            </a:r>
            <a:r>
              <a:rPr lang="fr-FR" dirty="0">
                <a:solidFill>
                  <a:schemeClr val="tx1"/>
                </a:solidFill>
              </a:rPr>
              <a:t>) / indexer (</a:t>
            </a:r>
            <a:r>
              <a:rPr lang="fr-FR" sz="2800" dirty="0">
                <a:solidFill>
                  <a:schemeClr val="tx1"/>
                </a:solidFill>
              </a:rPr>
              <a:t>sources de données</a:t>
            </a:r>
            <a:r>
              <a:rPr lang="fr-FR" dirty="0">
                <a:solidFill>
                  <a:schemeClr val="tx1"/>
                </a:solidFill>
              </a:rPr>
              <a:t>)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tx1"/>
                </a:solidFill>
              </a:rPr>
              <a:t>Sécuriser (</a:t>
            </a:r>
            <a:r>
              <a:rPr lang="fr-FR" sz="2800" dirty="0">
                <a:solidFill>
                  <a:schemeClr val="tx1"/>
                </a:solidFill>
              </a:rPr>
              <a:t>accès limité, accès public</a:t>
            </a:r>
            <a:r>
              <a:rPr lang="fr-FR" dirty="0">
                <a:solidFill>
                  <a:schemeClr val="tx1"/>
                </a:solidFill>
              </a:rPr>
              <a:t>)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tx1"/>
                </a:solidFill>
              </a:rPr>
              <a:t>Retrouver (</a:t>
            </a:r>
            <a:r>
              <a:rPr lang="fr-FR" sz="2800" dirty="0">
                <a:solidFill>
                  <a:schemeClr val="tx1"/>
                </a:solidFill>
              </a:rPr>
              <a:t>par mot clé, par position, par valeur,…</a:t>
            </a:r>
            <a:r>
              <a:rPr lang="fr-FR" dirty="0">
                <a:solidFill>
                  <a:schemeClr val="tx1"/>
                </a:solidFill>
              </a:rPr>
              <a:t>) 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tx1"/>
                </a:solidFill>
              </a:rPr>
              <a:t>Visualiser/Restituer (</a:t>
            </a:r>
            <a:r>
              <a:rPr lang="fr-FR" sz="2800" dirty="0">
                <a:solidFill>
                  <a:schemeClr val="tx1"/>
                </a:solidFill>
              </a:rPr>
              <a:t>jeux de données, graphes,…</a:t>
            </a:r>
            <a:r>
              <a:rPr lang="fr-FR" dirty="0">
                <a:solidFill>
                  <a:schemeClr val="tx1"/>
                </a:solidFill>
              </a:rPr>
              <a:t>)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tx1"/>
                </a:solidFill>
              </a:rPr>
              <a:t>Publier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tx1"/>
                </a:solidFill>
              </a:rPr>
              <a:t>Analyser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B07B3B-31AB-CE49-B602-F9D67E3B5B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976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DF8B256-60F1-2C46-9BCF-C9A893522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915" y="1508729"/>
            <a:ext cx="7214260" cy="450891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03A7817-F4AA-EE46-A9A8-ADACD912A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Solution proposée : data </a:t>
            </a:r>
            <a:r>
              <a:rPr lang="fr-FR" dirty="0" err="1"/>
              <a:t>lake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E8777B-847E-1749-8FDB-36A888B8DD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4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6BBC253-2215-DB4A-873D-6D65CABDF10A}"/>
              </a:ext>
            </a:extLst>
          </p:cNvPr>
          <p:cNvSpPr txBox="1"/>
          <p:nvPr/>
        </p:nvSpPr>
        <p:spPr>
          <a:xfrm>
            <a:off x="1202219" y="2224462"/>
            <a:ext cx="1391415" cy="305826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COLLECT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49B1C3B-2058-E644-AA0F-F993557547E2}"/>
              </a:ext>
            </a:extLst>
          </p:cNvPr>
          <p:cNvSpPr txBox="1"/>
          <p:nvPr/>
        </p:nvSpPr>
        <p:spPr>
          <a:xfrm>
            <a:off x="3824337" y="4511404"/>
            <a:ext cx="1391415" cy="305826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INGEST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3352E4C-CEBA-6441-8DB7-6976D50AA372}"/>
              </a:ext>
            </a:extLst>
          </p:cNvPr>
          <p:cNvSpPr txBox="1"/>
          <p:nvPr/>
        </p:nvSpPr>
        <p:spPr>
          <a:xfrm>
            <a:off x="1154111" y="5469083"/>
            <a:ext cx="2879046" cy="461422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BLEND, TRANSFORM,</a:t>
            </a:r>
            <a:b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ANALYZE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3BE0662-85A3-9D43-8090-721797EA13C3}"/>
              </a:ext>
            </a:extLst>
          </p:cNvPr>
          <p:cNvSpPr txBox="1"/>
          <p:nvPr/>
        </p:nvSpPr>
        <p:spPr>
          <a:xfrm>
            <a:off x="5069999" y="5587051"/>
            <a:ext cx="2879046" cy="461422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PUBLISH, DISTRIBUTE</a:t>
            </a:r>
          </a:p>
        </p:txBody>
      </p:sp>
    </p:spTree>
    <p:extLst>
      <p:ext uri="{BB962C8B-B14F-4D97-AF65-F5344CB8AC3E}">
        <p14:creationId xmlns:p14="http://schemas.microsoft.com/office/powerpoint/2010/main" val="2686358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1AF8F5-C860-A947-AB10-E249DA7B0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Eléments d’un </a:t>
            </a:r>
            <a:r>
              <a:rPr lang="fr-FR" dirty="0" err="1"/>
              <a:t>datalake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D5023B-B4EC-E14E-9187-0E23650D7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Gestion des données</a:t>
            </a:r>
          </a:p>
          <a:p>
            <a:pPr lvl="1"/>
            <a:r>
              <a:rPr lang="fr-FR" dirty="0"/>
              <a:t>Collection/Ingestion de données en temps réel</a:t>
            </a:r>
          </a:p>
          <a:p>
            <a:pPr lvl="1"/>
            <a:r>
              <a:rPr lang="fr-FR" dirty="0"/>
              <a:t>Ingestion fichiers, base de données</a:t>
            </a:r>
          </a:p>
          <a:p>
            <a:pPr lvl="1"/>
            <a:r>
              <a:rPr lang="fr-FR" dirty="0"/>
              <a:t>Stockage pérenne : </a:t>
            </a:r>
          </a:p>
          <a:p>
            <a:pPr lvl="2"/>
            <a:r>
              <a:rPr lang="fr-FR" dirty="0"/>
              <a:t>base de données </a:t>
            </a:r>
            <a:r>
              <a:rPr lang="fr-FR" dirty="0" err="1"/>
              <a:t>NoSQL</a:t>
            </a:r>
            <a:endParaRPr lang="fr-FR" dirty="0"/>
          </a:p>
          <a:p>
            <a:pPr lvl="2"/>
            <a:r>
              <a:rPr lang="fr-FR" dirty="0"/>
              <a:t>fichiers</a:t>
            </a:r>
          </a:p>
          <a:p>
            <a:r>
              <a:rPr lang="fr-FR" dirty="0"/>
              <a:t>Traitement des données</a:t>
            </a:r>
          </a:p>
          <a:p>
            <a:pPr lvl="1"/>
            <a:r>
              <a:rPr lang="fr-FR" dirty="0"/>
              <a:t>Recherche, transformation, visualisation, restitution/export</a:t>
            </a:r>
          </a:p>
          <a:p>
            <a:r>
              <a:rPr lang="fr-FR" dirty="0"/>
              <a:t>Publication</a:t>
            </a:r>
          </a:p>
          <a:p>
            <a:pPr lvl="1"/>
            <a:r>
              <a:rPr lang="fr-FR" dirty="0"/>
              <a:t>Catalogue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C5AD069-DC84-1140-A0CB-0121A5F334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5</a:t>
            </a:fld>
            <a:endParaRPr lang="fr-FR"/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B956A15C-B784-7946-8623-EC7473597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99216" y="2186160"/>
            <a:ext cx="679275" cy="679275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F2FF1D0C-1922-7541-81AB-CABA61AB9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99215" y="4386639"/>
            <a:ext cx="679275" cy="679275"/>
          </a:xfrm>
          <a:prstGeom prst="rect">
            <a:avLst/>
          </a:prstGeom>
        </p:spPr>
      </p:pic>
      <p:sp>
        <p:nvSpPr>
          <p:cNvPr id="7" name="Accolade fermante 6">
            <a:extLst>
              <a:ext uri="{FF2B5EF4-FFF2-40B4-BE49-F238E27FC236}">
                <a16:creationId xmlns:a16="http://schemas.microsoft.com/office/drawing/2014/main" id="{7F047916-2FA2-8D43-A9A8-457F7B631407}"/>
              </a:ext>
            </a:extLst>
          </p:cNvPr>
          <p:cNvSpPr/>
          <p:nvPr/>
        </p:nvSpPr>
        <p:spPr>
          <a:xfrm>
            <a:off x="7728010" y="2148335"/>
            <a:ext cx="171206" cy="754923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1230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4FBB538-8790-0445-8D83-6175A8ECFAD9}"/>
              </a:ext>
            </a:extLst>
          </p:cNvPr>
          <p:cNvSpPr/>
          <p:nvPr/>
        </p:nvSpPr>
        <p:spPr>
          <a:xfrm>
            <a:off x="7454918" y="1406036"/>
            <a:ext cx="1607544" cy="4045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7AC32D-7DB3-1C48-9DE1-189E6B00B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/>
              <a:t>Architecture </a:t>
            </a:r>
            <a:r>
              <a:rPr lang="fr-FR" sz="2800" dirty="0"/>
              <a:t>(orientée flux)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4ED9DD-96AA-674F-AEB7-2E01B5B619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6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C877EDF-7471-DA4E-85F9-41A945B229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0" t="10781" r="22119" b="8895"/>
          <a:stretch/>
        </p:blipFill>
        <p:spPr>
          <a:xfrm>
            <a:off x="91329" y="1391011"/>
            <a:ext cx="7368135" cy="407267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6037525-FD0B-6041-8423-DD4E18D8D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214" y="2021499"/>
            <a:ext cx="652986" cy="429105"/>
          </a:xfrm>
          <a:prstGeom prst="rect">
            <a:avLst/>
          </a:prstGeom>
        </p:spPr>
      </p:pic>
      <p:pic>
        <p:nvPicPr>
          <p:cNvPr id="10" name="Image 9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D96CBB70-CCF9-234D-BB4A-4F3ACF885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74" y="3081092"/>
            <a:ext cx="358679" cy="358679"/>
          </a:xfrm>
          <a:prstGeom prst="rect">
            <a:avLst/>
          </a:prstGeom>
        </p:spPr>
      </p:pic>
      <p:pic>
        <p:nvPicPr>
          <p:cNvPr id="12" name="Espace réservé du contenu 11" descr="Utilisateur">
            <a:extLst>
              <a:ext uri="{FF2B5EF4-FFF2-40B4-BE49-F238E27FC236}">
                <a16:creationId xmlns:a16="http://schemas.microsoft.com/office/drawing/2014/main" id="{FC7CA3FA-8327-CC44-A0EC-2D0846651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48085" y="2920308"/>
            <a:ext cx="680246" cy="680246"/>
          </a:xfrm>
        </p:spPr>
      </p:pic>
      <p:pic>
        <p:nvPicPr>
          <p:cNvPr id="1026" name="Picture 2" descr="Image associée">
            <a:extLst>
              <a:ext uri="{FF2B5EF4-FFF2-40B4-BE49-F238E27FC236}">
                <a16:creationId xmlns:a16="http://schemas.microsoft.com/office/drawing/2014/main" id="{5CE2CFFB-E8C4-2A48-AF06-EAEF9E7E5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4" y="4585856"/>
            <a:ext cx="1001485" cy="52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55F5FD1-3B43-9648-BB34-92CEBB31672A}"/>
              </a:ext>
            </a:extLst>
          </p:cNvPr>
          <p:cNvCxnSpPr>
            <a:cxnSpLocks/>
          </p:cNvCxnSpPr>
          <p:nvPr/>
        </p:nvCxnSpPr>
        <p:spPr>
          <a:xfrm>
            <a:off x="5414962" y="4848746"/>
            <a:ext cx="45720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FC70750-4025-E348-A2E3-A29C12DBF6B3}"/>
              </a:ext>
            </a:extLst>
          </p:cNvPr>
          <p:cNvSpPr/>
          <p:nvPr/>
        </p:nvSpPr>
        <p:spPr>
          <a:xfrm>
            <a:off x="5643562" y="5111636"/>
            <a:ext cx="9165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Catalogue</a:t>
            </a:r>
            <a:endParaRPr lang="fr-FR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F92EA5-90F6-9140-A465-7AF25B14CDEE}"/>
              </a:ext>
            </a:extLst>
          </p:cNvPr>
          <p:cNvSpPr/>
          <p:nvPr/>
        </p:nvSpPr>
        <p:spPr>
          <a:xfrm>
            <a:off x="6445653" y="3335727"/>
            <a:ext cx="1132917" cy="1529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42FFF76-7C88-3B41-87F3-B579D06EDF21}"/>
              </a:ext>
            </a:extLst>
          </p:cNvPr>
          <p:cNvCxnSpPr>
            <a:cxnSpLocks/>
          </p:cNvCxnSpPr>
          <p:nvPr/>
        </p:nvCxnSpPr>
        <p:spPr>
          <a:xfrm flipV="1">
            <a:off x="6445653" y="3543358"/>
            <a:ext cx="1073378" cy="1305388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CF50B0D-59AD-D14F-A2B8-6A62CF8C0010}"/>
              </a:ext>
            </a:extLst>
          </p:cNvPr>
          <p:cNvCxnSpPr>
            <a:cxnSpLocks/>
          </p:cNvCxnSpPr>
          <p:nvPr/>
        </p:nvCxnSpPr>
        <p:spPr>
          <a:xfrm>
            <a:off x="7228591" y="1765577"/>
            <a:ext cx="461746" cy="1264108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71DA5830-0050-B841-94C1-4372EE2A2ADD}"/>
              </a:ext>
            </a:extLst>
          </p:cNvPr>
          <p:cNvCxnSpPr>
            <a:cxnSpLocks/>
          </p:cNvCxnSpPr>
          <p:nvPr/>
        </p:nvCxnSpPr>
        <p:spPr>
          <a:xfrm>
            <a:off x="7877907" y="1417759"/>
            <a:ext cx="0" cy="404592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Image associée">
            <a:extLst>
              <a:ext uri="{FF2B5EF4-FFF2-40B4-BE49-F238E27FC236}">
                <a16:creationId xmlns:a16="http://schemas.microsoft.com/office/drawing/2014/main" id="{110CF4DB-9FCC-9A4B-93D7-F4F0647D2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032" y="5707976"/>
            <a:ext cx="562353" cy="56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C02B274-056C-3247-84AC-D1406F0BC7F6}"/>
              </a:ext>
            </a:extLst>
          </p:cNvPr>
          <p:cNvSpPr/>
          <p:nvPr/>
        </p:nvSpPr>
        <p:spPr>
          <a:xfrm>
            <a:off x="8398562" y="5854712"/>
            <a:ext cx="663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Serveur</a:t>
            </a:r>
            <a:br>
              <a:rPr lang="en-US" sz="1200" dirty="0"/>
            </a:br>
            <a:r>
              <a:rPr lang="en-US" sz="1200" dirty="0"/>
              <a:t>Web</a:t>
            </a:r>
            <a:endParaRPr lang="fr-FR" sz="1200" dirty="0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83C1BA81-2EB1-5444-ABA7-2AC10A2B6DB1}"/>
              </a:ext>
            </a:extLst>
          </p:cNvPr>
          <p:cNvCxnSpPr>
            <a:cxnSpLocks/>
          </p:cNvCxnSpPr>
          <p:nvPr/>
        </p:nvCxnSpPr>
        <p:spPr>
          <a:xfrm flipV="1">
            <a:off x="6445653" y="4969565"/>
            <a:ext cx="1545408" cy="1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4" descr="Image associée">
            <a:extLst>
              <a:ext uri="{FF2B5EF4-FFF2-40B4-BE49-F238E27FC236}">
                <a16:creationId xmlns:a16="http://schemas.microsoft.com/office/drawing/2014/main" id="{D67ED115-BFD6-944D-8122-1DDAEA969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556" y="2512071"/>
            <a:ext cx="562353" cy="56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associée">
            <a:extLst>
              <a:ext uri="{FF2B5EF4-FFF2-40B4-BE49-F238E27FC236}">
                <a16:creationId xmlns:a16="http://schemas.microsoft.com/office/drawing/2014/main" id="{F6DC3B8C-D27B-7F4C-BCBF-6EAB98B04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233" y="2414881"/>
            <a:ext cx="263939" cy="26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Image associée">
            <a:extLst>
              <a:ext uri="{FF2B5EF4-FFF2-40B4-BE49-F238E27FC236}">
                <a16:creationId xmlns:a16="http://schemas.microsoft.com/office/drawing/2014/main" id="{AFE5E61C-164A-AB4E-8031-05E29C760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570" y="3093113"/>
            <a:ext cx="562353" cy="56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associée">
            <a:extLst>
              <a:ext uri="{FF2B5EF4-FFF2-40B4-BE49-F238E27FC236}">
                <a16:creationId xmlns:a16="http://schemas.microsoft.com/office/drawing/2014/main" id="{D4CAEC04-0D7D-5440-B280-B7DF62CFF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091" y="2961083"/>
            <a:ext cx="263939" cy="26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239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F14B98-46FC-C746-A36F-36E3DD563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C9C9D3-EE7F-3147-88CA-7821DF10F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Traitement des flux de données capteur</a:t>
            </a:r>
          </a:p>
          <a:p>
            <a:pPr lvl="1"/>
            <a:r>
              <a:rPr lang="fr-FR" dirty="0"/>
              <a:t>Validée</a:t>
            </a:r>
          </a:p>
          <a:p>
            <a:pPr lvl="1"/>
            <a:r>
              <a:rPr lang="fr-FR" dirty="0"/>
              <a:t>A compléter (</a:t>
            </a:r>
            <a:r>
              <a:rPr lang="fr-FR" dirty="0" err="1"/>
              <a:t>robutesse</a:t>
            </a:r>
            <a:r>
              <a:rPr lang="fr-FR" dirty="0"/>
              <a:t>)</a:t>
            </a:r>
          </a:p>
          <a:p>
            <a:r>
              <a:rPr lang="fr-FR" dirty="0"/>
              <a:t>Base </a:t>
            </a:r>
            <a:r>
              <a:rPr lang="fr-FR"/>
              <a:t>de données &amp; Catalogue</a:t>
            </a:r>
            <a:endParaRPr lang="fr-FR" dirty="0"/>
          </a:p>
          <a:p>
            <a:pPr lvl="1"/>
            <a:r>
              <a:rPr lang="fr-FR" dirty="0"/>
              <a:t>En cours, choix à faire</a:t>
            </a:r>
          </a:p>
          <a:p>
            <a:pPr lvl="1"/>
            <a:r>
              <a:rPr lang="fr-FR" dirty="0"/>
              <a:t>Capitalisation sur expériences</a:t>
            </a:r>
          </a:p>
          <a:p>
            <a:pPr lvl="1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9E900A-54FA-2240-B2CD-99E7DFA009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7767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0B1C1D-5DAC-1149-AA27-3318649B4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Equipe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D6130E-16AD-5B47-876E-109FE6A5E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Alexandre Claude	ELK</a:t>
            </a:r>
          </a:p>
          <a:p>
            <a:r>
              <a:rPr lang="fr-FR" dirty="0"/>
              <a:t>David Sarramia	ELK</a:t>
            </a:r>
          </a:p>
          <a:p>
            <a:r>
              <a:rPr lang="fr-FR" dirty="0"/>
              <a:t>Francis </a:t>
            </a:r>
            <a:r>
              <a:rPr lang="fr-FR" dirty="0" err="1"/>
              <a:t>Ogereau</a:t>
            </a:r>
            <a:r>
              <a:rPr lang="fr-FR" dirty="0"/>
              <a:t>	Web</a:t>
            </a:r>
          </a:p>
          <a:p>
            <a:r>
              <a:rPr lang="fr-FR" dirty="0"/>
              <a:t>Jérémy </a:t>
            </a:r>
            <a:r>
              <a:rPr lang="fr-FR" dirty="0" err="1"/>
              <a:t>Mezhoud</a:t>
            </a:r>
            <a:r>
              <a:rPr lang="fr-FR" dirty="0"/>
              <a:t>	Base de données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705641-B8BD-DC4C-8907-4AA6DBFFEC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8421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F14B98-46FC-C746-A36F-36E3DD563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Retours d’expérience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C9C9D3-EE7F-3147-88CA-7821DF10F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9E900A-54FA-2240-B2CD-99E7DFA009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4604636"/>
      </p:ext>
    </p:extLst>
  </p:cSld>
  <p:clrMapOvr>
    <a:masterClrMapping/>
  </p:clrMapOvr>
</p:sld>
</file>

<file path=ppt/theme/theme1.xml><?xml version="1.0" encoding="utf-8"?>
<a:theme xmlns:a="http://schemas.openxmlformats.org/drawingml/2006/main" name="cap202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2025" id="{2B4C18A7-48C9-4A87-B553-DB91E4199D08}" vid="{27B06B5B-4096-4A6F-96D6-570ECF81A68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1052</TotalTime>
  <Words>778</Words>
  <Application>Microsoft Macintosh PowerPoint</Application>
  <PresentationFormat>Affichage à l'écran (4:3)</PresentationFormat>
  <Paragraphs>263</Paragraphs>
  <Slides>28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4" baseType="lpstr">
      <vt:lpstr>ＭＳ Ｐゴシック</vt:lpstr>
      <vt:lpstr>Arial</vt:lpstr>
      <vt:lpstr>Calibri</vt:lpstr>
      <vt:lpstr>Mangal</vt:lpstr>
      <vt:lpstr>Open Sans</vt:lpstr>
      <vt:lpstr>cap2025</vt:lpstr>
      <vt:lpstr>Eléments sur l'architecture du CEBA</vt:lpstr>
      <vt:lpstr>Les données à (in)gérer</vt:lpstr>
      <vt:lpstr>Besoins</vt:lpstr>
      <vt:lpstr>Solution proposée : data lake</vt:lpstr>
      <vt:lpstr>Eléments d’un datalake</vt:lpstr>
      <vt:lpstr>Architecture (orientée flux)</vt:lpstr>
      <vt:lpstr>Conclusions</vt:lpstr>
      <vt:lpstr>Equipe</vt:lpstr>
      <vt:lpstr>Retours d’expérience</vt:lpstr>
      <vt:lpstr>Exemples</vt:lpstr>
      <vt:lpstr>Réseau de capteurs sans fils</vt:lpstr>
      <vt:lpstr>Réseau de capteurs sans fils</vt:lpstr>
      <vt:lpstr>Réseau de capteurs sans fils</vt:lpstr>
      <vt:lpstr>Réseau de capteurs sans fils</vt:lpstr>
      <vt:lpstr>Réseau de capteurs sans fils</vt:lpstr>
      <vt:lpstr>ZATU - arbres</vt:lpstr>
      <vt:lpstr>ZATU - arbres</vt:lpstr>
      <vt:lpstr>ZATU - radioactivité</vt:lpstr>
      <vt:lpstr>ZATU - radioactivité</vt:lpstr>
      <vt:lpstr>Aydat - bouée</vt:lpstr>
      <vt:lpstr>Aydat - bouée</vt:lpstr>
      <vt:lpstr>Aydat - bouée</vt:lpstr>
      <vt:lpstr>Aydat - bouée</vt:lpstr>
      <vt:lpstr>Présentation PowerPoint</vt:lpstr>
      <vt:lpstr>Big Data : not so big pour l’instant</vt:lpstr>
      <vt:lpstr>Qu’est-ce-qu’un data lake ?</vt:lpstr>
      <vt:lpstr>Approche suite ELK</vt:lpstr>
      <vt:lpstr>Approche suite ELK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sebastien CIPIERE</dc:creator>
  <cp:lastModifiedBy>david sarramia</cp:lastModifiedBy>
  <cp:revision>119</cp:revision>
  <dcterms:created xsi:type="dcterms:W3CDTF">2018-03-27T07:15:05Z</dcterms:created>
  <dcterms:modified xsi:type="dcterms:W3CDTF">2019-01-15T08:45:39Z</dcterms:modified>
</cp:coreProperties>
</file>