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4"/>
  </p:notesMasterIdLst>
  <p:sldIdLst>
    <p:sldId id="263" r:id="rId2"/>
    <p:sldId id="505" r:id="rId3"/>
    <p:sldId id="494" r:id="rId4"/>
    <p:sldId id="306" r:id="rId5"/>
    <p:sldId id="312" r:id="rId6"/>
    <p:sldId id="514" r:id="rId7"/>
    <p:sldId id="515" r:id="rId8"/>
    <p:sldId id="497" r:id="rId9"/>
    <p:sldId id="495" r:id="rId10"/>
    <p:sldId id="511" r:id="rId11"/>
    <p:sldId id="498" r:id="rId12"/>
    <p:sldId id="512" r:id="rId13"/>
    <p:sldId id="504" r:id="rId14"/>
    <p:sldId id="499" r:id="rId15"/>
    <p:sldId id="500" r:id="rId16"/>
    <p:sldId id="502" r:id="rId17"/>
    <p:sldId id="516" r:id="rId18"/>
    <p:sldId id="503" r:id="rId19"/>
    <p:sldId id="510" r:id="rId20"/>
    <p:sldId id="509" r:id="rId21"/>
    <p:sldId id="520" r:id="rId22"/>
    <p:sldId id="518" r:id="rId23"/>
    <p:sldId id="521" r:id="rId24"/>
    <p:sldId id="522" r:id="rId25"/>
    <p:sldId id="523" r:id="rId26"/>
    <p:sldId id="506" r:id="rId27"/>
    <p:sldId id="507" r:id="rId28"/>
    <p:sldId id="508" r:id="rId29"/>
    <p:sldId id="496" r:id="rId30"/>
    <p:sldId id="489" r:id="rId31"/>
    <p:sldId id="464" r:id="rId32"/>
    <p:sldId id="493" r:id="rId33"/>
    <p:sldId id="462" r:id="rId34"/>
    <p:sldId id="272" r:id="rId35"/>
    <p:sldId id="517" r:id="rId36"/>
    <p:sldId id="257" r:id="rId37"/>
    <p:sldId id="524" r:id="rId38"/>
    <p:sldId id="525" r:id="rId39"/>
    <p:sldId id="526" r:id="rId40"/>
    <p:sldId id="527" r:id="rId41"/>
    <p:sldId id="528" r:id="rId42"/>
    <p:sldId id="264" r:id="rId43"/>
  </p:sldIdLst>
  <p:sldSz cx="9144000" cy="5143500" type="screen16x9"/>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E5C5C"/>
    <a:srgbClr val="178F96"/>
    <a:srgbClr val="008080"/>
    <a:srgbClr val="00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72" autoAdjust="0"/>
    <p:restoredTop sz="96327"/>
  </p:normalViewPr>
  <p:slideViewPr>
    <p:cSldViewPr snapToGrid="0">
      <p:cViewPr varScale="1">
        <p:scale>
          <a:sx n="171" d="100"/>
          <a:sy n="171" d="100"/>
        </p:scale>
        <p:origin x="488" y="168"/>
      </p:cViewPr>
      <p:guideLst>
        <p:guide orient="horz" pos="1620"/>
        <p:guide pos="2880"/>
      </p:guideLst>
    </p:cSldViewPr>
  </p:slideViewPr>
  <p:notesTextViewPr>
    <p:cViewPr>
      <p:scale>
        <a:sx n="1" d="1"/>
        <a:sy n="1" d="1"/>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16A44E-8CF6-144D-B49E-744F34591663}" type="datetimeFigureOut">
              <a:rPr lang="fr-FR" smtClean="0"/>
              <a:pPr/>
              <a:t>20/02/2023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6743B7-C785-FD4D-B8CF-807D9B4E24A8}" type="slidenum">
              <a:rPr lang="fr-FR" smtClean="0"/>
              <a:pPr/>
              <a:t>‹N°›</a:t>
            </a:fld>
            <a:endParaRPr lang="fr-FR"/>
          </a:p>
        </p:txBody>
      </p:sp>
    </p:spTree>
    <p:extLst>
      <p:ext uri="{BB962C8B-B14F-4D97-AF65-F5344CB8AC3E}">
        <p14:creationId xmlns:p14="http://schemas.microsoft.com/office/powerpoint/2010/main" val="9647728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9"/>
        <p:cNvGrpSpPr/>
        <p:nvPr/>
      </p:nvGrpSpPr>
      <p:grpSpPr>
        <a:xfrm>
          <a:off x="0" y="0"/>
          <a:ext cx="0" cy="0"/>
          <a:chOff x="0" y="0"/>
          <a:chExt cx="0" cy="0"/>
        </a:xfrm>
      </p:grpSpPr>
      <p:sp>
        <p:nvSpPr>
          <p:cNvPr id="780" name="Google Shape;780;g2058981d65d_0_15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1" name="Google Shape;781;g2058981d65d_0_15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As said I have a challenging amount of concepts to share with you today.</a:t>
            </a:r>
            <a:endParaRPr/>
          </a:p>
          <a:p>
            <a:pPr marL="0" lvl="0" indent="0" algn="l" rtl="0">
              <a:spcBef>
                <a:spcPts val="0"/>
              </a:spcBef>
              <a:spcAft>
                <a:spcPts val="0"/>
              </a:spcAft>
              <a:buNone/>
            </a:pPr>
            <a:endParaRPr/>
          </a:p>
          <a:p>
            <a:pPr marL="0" lvl="0" indent="0" algn="l" rtl="0">
              <a:spcBef>
                <a:spcPts val="0"/>
              </a:spcBef>
              <a:spcAft>
                <a:spcPts val="0"/>
              </a:spcAft>
              <a:buNone/>
            </a:pPr>
            <a:r>
              <a:rPr lang="en-GB"/>
              <a:t>To prepare me for the challenge I found inspiration in this quote by Orson Welles.</a:t>
            </a:r>
            <a:endParaRPr/>
          </a:p>
          <a:p>
            <a:pPr marL="0" lvl="0" indent="0" algn="l" rtl="0">
              <a:spcBef>
                <a:spcPts val="0"/>
              </a:spcBef>
              <a:spcAft>
                <a:spcPts val="0"/>
              </a:spcAft>
              <a:buNone/>
            </a:pPr>
            <a:r>
              <a:rPr lang="en-GB"/>
              <a:t>It suggests that I can explain you anything as long as I can trigger your interest.</a:t>
            </a:r>
            <a:endParaRPr/>
          </a:p>
          <a:p>
            <a:pPr marL="0" lvl="0" indent="0" algn="l" rtl="0">
              <a:spcBef>
                <a:spcPts val="0"/>
              </a:spcBef>
              <a:spcAft>
                <a:spcPts val="0"/>
              </a:spcAft>
              <a:buNone/>
            </a:pPr>
            <a:endParaRPr/>
          </a:p>
          <a:p>
            <a:pPr marL="0" lvl="0" indent="0" algn="l" rtl="0">
              <a:spcBef>
                <a:spcPts val="0"/>
              </a:spcBef>
              <a:spcAft>
                <a:spcPts val="0"/>
              </a:spcAft>
              <a:buNone/>
            </a:pPr>
            <a:r>
              <a:rPr lang="en-GB"/>
              <a:t>So let us start with that right away…</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0"/>
        <p:cNvGrpSpPr/>
        <p:nvPr/>
      </p:nvGrpSpPr>
      <p:grpSpPr>
        <a:xfrm>
          <a:off x="0" y="0"/>
          <a:ext cx="0" cy="0"/>
          <a:chOff x="0" y="0"/>
          <a:chExt cx="0" cy="0"/>
        </a:xfrm>
      </p:grpSpPr>
      <p:sp>
        <p:nvSpPr>
          <p:cNvPr id="841" name="Google Shape;841;g2058981d65d_0_8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2" name="Google Shape;842;g2058981d65d_0_8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solidFill>
                  <a:schemeClr val="dk1"/>
                </a:solidFill>
              </a:rPr>
              <a:t>Which brings us to our  “ikea observation” slide</a:t>
            </a:r>
            <a:endParaRPr>
              <a:solidFill>
                <a:schemeClr val="dk1"/>
              </a:solidFill>
            </a:endParaRPr>
          </a:p>
          <a:p>
            <a:pPr marL="0" lvl="0" indent="0" algn="l" rtl="0">
              <a:spcBef>
                <a:spcPts val="0"/>
              </a:spcBef>
              <a:spcAft>
                <a:spcPts val="0"/>
              </a:spcAft>
              <a:buNone/>
            </a:pPr>
            <a:r>
              <a:rPr lang="en-GB">
                <a:solidFill>
                  <a:schemeClr val="dk1"/>
                </a:solidFill>
              </a:rPr>
              <a:t>this should explain the subtle difference between “semantics” and “metadata”.</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r>
              <a:rPr lang="en-GB">
                <a:solidFill>
                  <a:schemeClr val="dk1"/>
                </a:solidFill>
              </a:rPr>
              <a:t>also it shows the connected unity in this Holy Trinity: it is data, metadata AND </a:t>
            </a:r>
            <a:endParaRPr>
              <a:solidFill>
                <a:schemeClr val="dk1"/>
              </a:solidFill>
            </a:endParaRPr>
          </a:p>
          <a:p>
            <a:pPr marL="0" lvl="0" indent="0" algn="l" rtl="0">
              <a:spcBef>
                <a:spcPts val="0"/>
              </a:spcBef>
              <a:spcAft>
                <a:spcPts val="0"/>
              </a:spcAft>
              <a:buNone/>
            </a:pPr>
            <a:r>
              <a:rPr lang="en-GB">
                <a:solidFill>
                  <a:schemeClr val="dk1"/>
                </a:solidFill>
              </a:rPr>
              <a:t>never forget the third one: semantics</a:t>
            </a:r>
            <a:endParaRPr>
              <a:solidFill>
                <a:schemeClr val="dk1"/>
              </a:solidFill>
            </a:endParaRPr>
          </a:p>
          <a:p>
            <a:pPr marL="0" lvl="0" indent="0" algn="l" rtl="0">
              <a:spcBef>
                <a:spcPts val="0"/>
              </a:spcBef>
              <a:spcAft>
                <a:spcPts val="0"/>
              </a:spcAft>
              <a:buClr>
                <a:schemeClr val="dk1"/>
              </a:buClr>
              <a:buSzPts val="1100"/>
              <a:buFont typeface="Arial"/>
              <a:buNone/>
            </a:pPr>
            <a:r>
              <a:rPr lang="en-GB">
                <a:solidFill>
                  <a:schemeClr val="dk1"/>
                </a:solidFill>
              </a:rPr>
              <a:t>We need them all, and they should be kept together.</a:t>
            </a:r>
            <a:endParaRPr>
              <a:solidFill>
                <a:schemeClr val="dk1"/>
              </a:solidFill>
            </a:endParaRPr>
          </a:p>
          <a:p>
            <a:pPr marL="0" lvl="0" indent="0" algn="l" rtl="0">
              <a:spcBef>
                <a:spcPts val="0"/>
              </a:spcBef>
              <a:spcAft>
                <a:spcPts val="0"/>
              </a:spcAft>
              <a:buNone/>
            </a:pPr>
            <a:endParaRPr/>
          </a:p>
          <a:p>
            <a:pPr marL="0" lvl="0" indent="0" algn="l" rtl="0">
              <a:spcBef>
                <a:spcPts val="0"/>
              </a:spcBef>
              <a:spcAft>
                <a:spcPts val="0"/>
              </a:spcAft>
              <a:buNone/>
            </a:pPr>
            <a:r>
              <a:rPr lang="en-GB"/>
              <a:t>I mentioned the smart google searches earlier, but you might remember this scenario: (only a year ago or so)</a:t>
            </a:r>
            <a:endParaRPr/>
          </a:p>
          <a:p>
            <a:pPr marL="0" lvl="0" indent="0" algn="l" rtl="0">
              <a:spcBef>
                <a:spcPts val="0"/>
              </a:spcBef>
              <a:spcAft>
                <a:spcPts val="0"/>
              </a:spcAft>
              <a:buNone/>
            </a:pPr>
            <a:endParaRPr/>
          </a:p>
          <a:p>
            <a:pPr marL="0" lvl="0" indent="0" algn="l" rtl="0">
              <a:spcBef>
                <a:spcPts val="0"/>
              </a:spcBef>
              <a:spcAft>
                <a:spcPts val="0"/>
              </a:spcAft>
              <a:buNone/>
            </a:pPr>
            <a:r>
              <a:rPr lang="en-GB"/>
              <a:t>You have booked a flight, and suddenly your mail-client receives a confirmation-email and assists you to add the event to your calendar. </a:t>
            </a:r>
            <a:endParaRPr/>
          </a:p>
          <a:p>
            <a:pPr marL="0" lvl="0" indent="0" algn="l" rtl="0">
              <a:spcBef>
                <a:spcPts val="0"/>
              </a:spcBef>
              <a:spcAft>
                <a:spcPts val="0"/>
              </a:spcAft>
              <a:buClr>
                <a:schemeClr val="dk1"/>
              </a:buClr>
              <a:buSzPts val="1100"/>
              <a:buFont typeface="Arial"/>
              <a:buNone/>
            </a:pPr>
            <a:r>
              <a:rPr lang="en-GB">
                <a:solidFill>
                  <a:schemeClr val="dk1"/>
                </a:solidFill>
              </a:rPr>
              <a:t>This is not an effect of some spooky Artificial Intelligence or any big brother stuff.</a:t>
            </a:r>
            <a:endParaRPr>
              <a:solidFill>
                <a:schemeClr val="dk1"/>
              </a:solidFill>
            </a:endParaRPr>
          </a:p>
          <a:p>
            <a:pPr marL="0" lvl="0" indent="0" algn="l" rtl="0">
              <a:spcBef>
                <a:spcPts val="0"/>
              </a:spcBef>
              <a:spcAft>
                <a:spcPts val="0"/>
              </a:spcAft>
              <a:buNone/>
            </a:pPr>
            <a:r>
              <a:rPr lang="en-GB"/>
              <a:t>I know it looks like “they know about your plans” but in reality this effect is driven through clear and straightforward semantic annotations in the message. </a:t>
            </a:r>
            <a:endParaRPr/>
          </a:p>
          <a:p>
            <a:pPr marL="0" lvl="0" indent="0" algn="l" rtl="0">
              <a:spcBef>
                <a:spcPts val="0"/>
              </a:spcBef>
              <a:spcAft>
                <a:spcPts val="0"/>
              </a:spcAft>
              <a:buNone/>
            </a:pPr>
            <a:endParaRPr/>
          </a:p>
          <a:p>
            <a:pPr marL="0" lvl="0" indent="0" algn="l" rtl="0">
              <a:spcBef>
                <a:spcPts val="0"/>
              </a:spcBef>
              <a:spcAft>
                <a:spcPts val="0"/>
              </a:spcAft>
              <a:buNone/>
            </a:pPr>
            <a:r>
              <a:rPr lang="en-GB"/>
              <a:t>there are just schema-dot-org terms inside the html of that email, </a:t>
            </a:r>
            <a:endParaRPr/>
          </a:p>
          <a:p>
            <a:pPr marL="0" lvl="0" indent="0" algn="l" rtl="0">
              <a:spcBef>
                <a:spcPts val="0"/>
              </a:spcBef>
              <a:spcAft>
                <a:spcPts val="0"/>
              </a:spcAft>
              <a:buNone/>
            </a:pPr>
            <a:r>
              <a:rPr lang="en-GB"/>
              <a:t>and those allow your mail client to understand part of the information you are reading.</a:t>
            </a:r>
            <a:endParaRPr/>
          </a:p>
          <a:p>
            <a:pPr marL="0" lvl="0" indent="0" algn="l" rtl="0">
              <a:spcBef>
                <a:spcPts val="0"/>
              </a:spcBef>
              <a:spcAft>
                <a:spcPts val="0"/>
              </a:spcAft>
              <a:buNone/>
            </a:pPr>
            <a:endParaRPr/>
          </a:p>
          <a:p>
            <a:pPr marL="0" lvl="0" indent="0" algn="l" rtl="0">
              <a:spcBef>
                <a:spcPts val="0"/>
              </a:spcBef>
              <a:spcAft>
                <a:spcPts val="0"/>
              </a:spcAft>
              <a:buNone/>
            </a:pPr>
            <a:r>
              <a:rPr lang="en-GB"/>
              <a:t>Magical effects like these are easily achievable when we add semantics to data.  </a:t>
            </a:r>
            <a:endParaRPr/>
          </a:p>
          <a:p>
            <a:pPr marL="0" lvl="0" indent="0" algn="l" rtl="0">
              <a:spcBef>
                <a:spcPts val="0"/>
              </a:spcBef>
              <a:spcAft>
                <a:spcPts val="0"/>
              </a:spcAft>
              <a:buNone/>
            </a:pPr>
            <a:r>
              <a:rPr lang="en-GB"/>
              <a:t>That is what the phrase “making data machine-actionable” is about.</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u="none" kern="1200" dirty="0">
                <a:solidFill>
                  <a:schemeClr val="tx1"/>
                </a:solidFill>
                <a:effectLst/>
                <a:latin typeface="+mn-lt"/>
                <a:ea typeface="+mn-ea"/>
                <a:cs typeface="+mn-cs"/>
              </a:rPr>
              <a:t>COMMENT FAIRE POUR DÉPOSER DES DONNÉES ... FICHE DE MÉTADONNÉES.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kern="1200" dirty="0">
              <a:solidFill>
                <a:schemeClr val="tx1"/>
              </a:solidFill>
              <a:effectLst/>
              <a:latin typeface="+mn-lt"/>
              <a:ea typeface="+mn-ea"/>
              <a:cs typeface="+mn-cs"/>
            </a:endParaRPr>
          </a:p>
          <a:p>
            <a:r>
              <a:rPr lang="fr-FR" b="1" dirty="0"/>
              <a:t>Explications</a:t>
            </a:r>
          </a:p>
          <a:p>
            <a:r>
              <a:rPr lang="fr-FR" dirty="0"/>
              <a:t>Cette diapo explique les différents moyens de déposer une fiche de métadonnées, et des fichiers de données</a:t>
            </a:r>
            <a:br>
              <a:rPr lang="fr-FR" dirty="0"/>
            </a:br>
            <a:endParaRPr lang="fr-FR" dirty="0"/>
          </a:p>
          <a:p>
            <a:r>
              <a:rPr lang="fr-FR" dirty="0"/>
              <a:t>Une déclaration de fiche de métadonnées suit plusieurs normes ISO (19115 et 19139 informations géographique) et aussi les directives INSPIRE (TOPICS et </a:t>
            </a:r>
            <a:r>
              <a:rPr lang="fr-FR" dirty="0" err="1"/>
              <a:t>themes</a:t>
            </a:r>
            <a:r>
              <a:rPr lang="fr-FR" dirty="0"/>
              <a:t>) </a:t>
            </a:r>
          </a:p>
          <a:p>
            <a:pPr marL="171450" indent="-171450">
              <a:buFont typeface="Arial" panose="020B0604020202020204" pitchFamily="34" charset="0"/>
              <a:buChar char="•"/>
            </a:pPr>
            <a:r>
              <a:rPr lang="fr-FR" dirty="0"/>
              <a:t>Possibilité de déposer un fichier </a:t>
            </a:r>
            <a:r>
              <a:rPr lang="fr-FR" dirty="0" err="1"/>
              <a:t>excel</a:t>
            </a:r>
            <a:r>
              <a:rPr lang="fr-FR" dirty="0"/>
              <a:t> avec plusieurs fiches de métadonnées à l'</a:t>
            </a:r>
            <a:r>
              <a:rPr lang="fr-FR" dirty="0" err="1"/>
              <a:t>interieur</a:t>
            </a:r>
            <a:r>
              <a:rPr lang="fr-FR" dirty="0"/>
              <a:t> (en utilisant un fichier </a:t>
            </a:r>
            <a:r>
              <a:rPr lang="fr-FR" dirty="0" err="1"/>
              <a:t>excel</a:t>
            </a:r>
            <a:r>
              <a:rPr lang="fr-FR" dirty="0"/>
              <a:t> ayant pour base un travail du RZA)</a:t>
            </a:r>
          </a:p>
          <a:p>
            <a:pPr marL="171450" indent="-171450">
              <a:buFont typeface="Arial" panose="020B0604020202020204" pitchFamily="34" charset="0"/>
              <a:buChar char="•"/>
            </a:pPr>
            <a:r>
              <a:rPr lang="fr-FR" dirty="0"/>
              <a:t>Possibilité de déclarer une fiche de métadonnées suivant un formulaire</a:t>
            </a:r>
          </a:p>
          <a:p>
            <a:pPr marL="171450" indent="-171450">
              <a:buFont typeface="Arial" panose="020B0604020202020204" pitchFamily="34" charset="0"/>
              <a:buChar char="•"/>
            </a:pPr>
            <a:r>
              <a:rPr lang="fr-FR" dirty="0"/>
              <a:t>Lors de la déclaration d'une fiche de métadonnées, il est possible d'utiliser plusieurs thésaurus pour décrire les données (INSPIRE, </a:t>
            </a:r>
            <a:r>
              <a:rPr lang="fr-FR" dirty="0" err="1"/>
              <a:t>Gemet</a:t>
            </a:r>
            <a:r>
              <a:rPr lang="fr-FR" dirty="0"/>
              <a:t>, </a:t>
            </a:r>
            <a:r>
              <a:rPr lang="fr-FR" dirty="0" err="1"/>
              <a:t>EnvThes</a:t>
            </a:r>
            <a:r>
              <a:rPr lang="fr-FR" dirty="0"/>
              <a:t>...)</a:t>
            </a:r>
            <a:br>
              <a:rPr lang="fr-FR" dirty="0"/>
            </a:br>
            <a:endParaRPr lang="fr-FR" dirty="0"/>
          </a:p>
          <a:p>
            <a:r>
              <a:rPr lang="fr-FR" dirty="0"/>
              <a:t>Une fois la fiche déclarée, elle possède plusieurs niveaux de visibilités  :</a:t>
            </a:r>
          </a:p>
          <a:p>
            <a:pPr marL="171450" indent="-171450">
              <a:buFont typeface="Arial" panose="020B0604020202020204" pitchFamily="34" charset="0"/>
              <a:buChar char="•"/>
            </a:pPr>
            <a:r>
              <a:rPr lang="fr-FR" dirty="0"/>
              <a:t>Privé : Les métadonnées sont publiques, seuls les membres du projet peuvent </a:t>
            </a:r>
            <a:r>
              <a:rPr lang="fr-FR" dirty="0" err="1"/>
              <a:t>accèder</a:t>
            </a:r>
            <a:r>
              <a:rPr lang="fr-FR" dirty="0"/>
              <a:t> aux fichiers de données associés</a:t>
            </a:r>
          </a:p>
          <a:p>
            <a:pPr marL="171450" indent="-171450">
              <a:buFont typeface="Arial" panose="020B0604020202020204" pitchFamily="34" charset="0"/>
              <a:buChar char="•"/>
            </a:pPr>
            <a:r>
              <a:rPr lang="fr-FR" dirty="0"/>
              <a:t>sous embargo (1 an) : rien n’est visible, </a:t>
            </a:r>
          </a:p>
          <a:p>
            <a:pPr marL="171450" indent="-171450">
              <a:buFont typeface="Arial" panose="020B0604020202020204" pitchFamily="34" charset="0"/>
              <a:buChar char="•"/>
            </a:pPr>
            <a:r>
              <a:rPr lang="fr-FR" dirty="0"/>
              <a:t>public/open data : les </a:t>
            </a:r>
            <a:r>
              <a:rPr lang="fr-FR" dirty="0" err="1"/>
              <a:t>metadonnées</a:t>
            </a:r>
            <a:r>
              <a:rPr lang="fr-FR" dirty="0"/>
              <a:t> et les </a:t>
            </a:r>
            <a:r>
              <a:rPr lang="fr-FR" dirty="0" err="1"/>
              <a:t>donneés</a:t>
            </a:r>
            <a:r>
              <a:rPr lang="fr-FR" dirty="0"/>
              <a:t> sont disponibles pour tout le monde.</a:t>
            </a:r>
          </a:p>
          <a:p>
            <a:endParaRPr lang="fr-FR" dirty="0"/>
          </a:p>
          <a:p>
            <a:r>
              <a:rPr lang="fr-FR" dirty="0"/>
              <a:t>Il est aussi possible, une fois déclarée, de  :</a:t>
            </a:r>
          </a:p>
          <a:p>
            <a:pPr marL="171450" indent="-171450">
              <a:buFont typeface="Arial" panose="020B0604020202020204" pitchFamily="34" charset="0"/>
              <a:buChar char="•"/>
            </a:pPr>
            <a:r>
              <a:rPr lang="fr-FR" dirty="0"/>
              <a:t>Modifier les </a:t>
            </a:r>
            <a:r>
              <a:rPr lang="fr-FR" dirty="0" err="1"/>
              <a:t>metadonnées</a:t>
            </a:r>
            <a:endParaRPr lang="fr-FR" dirty="0"/>
          </a:p>
          <a:p>
            <a:pPr marL="171450" indent="-171450">
              <a:buFont typeface="Arial" panose="020B0604020202020204" pitchFamily="34" charset="0"/>
              <a:buChar char="•"/>
            </a:pPr>
            <a:r>
              <a:rPr lang="fr-FR" dirty="0"/>
              <a:t>De changer son statut (privé vers open-data par exemple)</a:t>
            </a:r>
          </a:p>
          <a:p>
            <a:pPr marL="171450" indent="-171450">
              <a:buFont typeface="Arial" panose="020B0604020202020204" pitchFamily="34" charset="0"/>
              <a:buChar char="•"/>
            </a:pPr>
            <a:r>
              <a:rPr lang="fr-FR" dirty="0"/>
              <a:t>déposer des fichiers de données de toutes sortes (images, </a:t>
            </a:r>
            <a:r>
              <a:rPr lang="fr-FR" dirty="0" err="1"/>
              <a:t>excels</a:t>
            </a:r>
            <a:r>
              <a:rPr lang="fr-FR" dirty="0"/>
              <a:t>, </a:t>
            </a:r>
            <a:r>
              <a:rPr lang="fr-FR" dirty="0" err="1"/>
              <a:t>words</a:t>
            </a:r>
            <a:r>
              <a:rPr lang="fr-FR" dirty="0"/>
              <a:t>, </a:t>
            </a:r>
            <a:r>
              <a:rPr lang="fr-FR" dirty="0" err="1"/>
              <a:t>pdf</a:t>
            </a:r>
            <a:r>
              <a:rPr lang="fr-FR" dirty="0"/>
              <a:t>, vidéos...)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Le fiche de </a:t>
            </a:r>
            <a:r>
              <a:rPr lang="fr-FR" sz="1200" kern="1200" dirty="0" err="1">
                <a:solidFill>
                  <a:schemeClr val="tx1"/>
                </a:solidFill>
                <a:effectLst/>
                <a:latin typeface="+mn-lt"/>
                <a:ea typeface="+mn-ea"/>
                <a:cs typeface="+mn-cs"/>
              </a:rPr>
              <a:t>metadonnées</a:t>
            </a:r>
            <a:r>
              <a:rPr lang="fr-FR" sz="1200" kern="1200" dirty="0">
                <a:solidFill>
                  <a:schemeClr val="tx1"/>
                </a:solidFill>
                <a:effectLst/>
                <a:latin typeface="+mn-lt"/>
                <a:ea typeface="+mn-ea"/>
                <a:cs typeface="+mn-cs"/>
              </a:rPr>
              <a:t> est exportable pour être intégrée dans un autre système.</a:t>
            </a:r>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DIRE  : </a:t>
            </a:r>
            <a:r>
              <a:rPr lang="fr-FR" sz="1200" dirty="0"/>
              <a:t>Thésaurus : INSPIRE, GEMET, </a:t>
            </a:r>
            <a:r>
              <a:rPr lang="fr-FR" sz="1200" dirty="0" err="1"/>
              <a:t>EnvThes</a:t>
            </a:r>
            <a:r>
              <a:rPr lang="fr-FR" sz="1200" dirty="0"/>
              <a:t>, et autres possibles</a:t>
            </a:r>
          </a:p>
          <a:p>
            <a:endParaRPr lang="fr-FR" dirty="0"/>
          </a:p>
          <a:p>
            <a:endParaRPr lang="fr-FR" dirty="0"/>
          </a:p>
          <a:p>
            <a:r>
              <a:rPr lang="fr-FR" b="1" dirty="0"/>
              <a:t>Compléments si questions</a:t>
            </a:r>
          </a:p>
          <a:p>
            <a:r>
              <a:rPr lang="fr-FR" sz="1200" b="0" i="0" kern="1200" dirty="0">
                <a:solidFill>
                  <a:schemeClr val="tx1"/>
                </a:solidFill>
                <a:effectLst/>
                <a:latin typeface="+mn-lt"/>
                <a:ea typeface="+mn-ea"/>
                <a:cs typeface="+mn-cs"/>
              </a:rPr>
              <a:t>La norme ISO 19139 est la transcription XML de la norme ISO 19115.</a:t>
            </a:r>
            <a:endParaRPr lang="fr-FR" dirty="0"/>
          </a:p>
        </p:txBody>
      </p:sp>
      <p:sp>
        <p:nvSpPr>
          <p:cNvPr id="4" name="Espace réservé du numéro de diapositive 3"/>
          <p:cNvSpPr>
            <a:spLocks noGrp="1"/>
          </p:cNvSpPr>
          <p:nvPr>
            <p:ph type="sldNum" sz="quarter" idx="5"/>
          </p:nvPr>
        </p:nvSpPr>
        <p:spPr/>
        <p:txBody>
          <a:bodyPr/>
          <a:lstStyle/>
          <a:p>
            <a:fld id="{FF523F09-2CF2-3141-9724-8A225FACA21F}" type="slidenum">
              <a:rPr lang="fr-FR" smtClean="0"/>
              <a:t>34</a:t>
            </a:fld>
            <a:endParaRPr lang="fr-FR"/>
          </a:p>
        </p:txBody>
      </p:sp>
    </p:spTree>
    <p:extLst>
      <p:ext uri="{BB962C8B-B14F-4D97-AF65-F5344CB8AC3E}">
        <p14:creationId xmlns:p14="http://schemas.microsoft.com/office/powerpoint/2010/main" val="34040158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20538"/>
            <a:ext cx="9180512" cy="5164038"/>
          </a:xfrm>
          <a:prstGeom prst="rect">
            <a:avLst/>
          </a:prstGeom>
        </p:spPr>
      </p:pic>
      <p:pic>
        <p:nvPicPr>
          <p:cNvPr id="4" name="Image 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679416" y="20538"/>
            <a:ext cx="5501096" cy="5122962"/>
          </a:xfrm>
          <a:prstGeom prst="rect">
            <a:avLst/>
          </a:prstGeom>
        </p:spPr>
      </p:pic>
      <p:pic>
        <p:nvPicPr>
          <p:cNvPr id="5" name="Picture 2" descr="C:\Users\stcalipe\Documents\0-I Site\logos\I-site Logo Blanc.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18879" y="771550"/>
            <a:ext cx="4169145" cy="16814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8323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apositive de titre">
    <p:bg>
      <p:bgPr>
        <a:blipFill dpi="0" rotWithShape="1">
          <a:blip r:embed="rId2" cstate="print">
            <a:alphaModFix amt="20000"/>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597819"/>
            <a:ext cx="7772400" cy="1102519"/>
          </a:xfrm>
        </p:spPr>
        <p:txBody>
          <a:bodyPr/>
          <a:lstStyle>
            <a:lvl1pPr>
              <a:defRPr b="1">
                <a:solidFill>
                  <a:srgbClr val="178F96"/>
                </a:solidFill>
                <a:latin typeface="Open Sans" panose="020B0606030504020204" pitchFamily="34" charset="0"/>
                <a:ea typeface="Open Sans" panose="020B0606030504020204" pitchFamily="34" charset="0"/>
                <a:cs typeface="Open Sans" panose="020B0606030504020204" pitchFamily="34" charset="0"/>
              </a:defRPr>
            </a:lvl1pPr>
          </a:lstStyle>
          <a:p>
            <a:r>
              <a:rPr lang="fr-FR"/>
              <a:t>Modifiez le style du titre</a:t>
            </a:r>
            <a:endParaRPr lang="fr-FR" dirty="0"/>
          </a:p>
        </p:txBody>
      </p:sp>
      <p:sp>
        <p:nvSpPr>
          <p:cNvPr id="3" name="Sous-titre 2"/>
          <p:cNvSpPr>
            <a:spLocks noGrp="1"/>
          </p:cNvSpPr>
          <p:nvPr>
            <p:ph type="subTitle" idx="1"/>
          </p:nvPr>
        </p:nvSpPr>
        <p:spPr>
          <a:xfrm>
            <a:off x="1371600" y="2914650"/>
            <a:ext cx="6400800" cy="1314450"/>
          </a:xfrm>
        </p:spPr>
        <p:txBody>
          <a:bodyPr/>
          <a:lstStyle>
            <a:lvl1pPr marL="0" indent="0" algn="ctr">
              <a:buNone/>
              <a:defRPr b="1">
                <a:solidFill>
                  <a:srgbClr val="5E5C5C"/>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Modifier le style des sous-titres du masque</a:t>
            </a:r>
            <a:endParaRPr lang="fr-FR" dirty="0"/>
          </a:p>
        </p:txBody>
      </p:sp>
      <p:pic>
        <p:nvPicPr>
          <p:cNvPr id="8" name="Picture 3" descr="C:\Users\clahardy\Desktop\Barre ppt.png"/>
          <p:cNvPicPr>
            <a:picLocks noChangeAspect="1" noChangeArrowheads="1"/>
          </p:cNvPicPr>
          <p:nvPr userDrawn="1"/>
        </p:nvPicPr>
        <p:blipFill rotWithShape="1">
          <a:blip r:embed="rId3" cstate="screen">
            <a:extLst>
              <a:ext uri="{28A0092B-C50C-407E-A947-70E740481C1C}">
                <a14:useLocalDpi xmlns:a14="http://schemas.microsoft.com/office/drawing/2010/main"/>
              </a:ext>
            </a:extLst>
          </a:blip>
          <a:srcRect/>
          <a:stretch/>
        </p:blipFill>
        <p:spPr bwMode="auto">
          <a:xfrm>
            <a:off x="0" y="-20538"/>
            <a:ext cx="9144000" cy="9057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C:\Users\clahardy\Desktop\Barre ppt.png"/>
          <p:cNvPicPr>
            <a:picLocks noChangeAspect="1" noChangeArrowheads="1"/>
          </p:cNvPicPr>
          <p:nvPr userDrawn="1"/>
        </p:nvPicPr>
        <p:blipFill rotWithShape="1">
          <a:blip r:embed="rId3" cstate="screen">
            <a:extLst>
              <a:ext uri="{28A0092B-C50C-407E-A947-70E740481C1C}">
                <a14:useLocalDpi xmlns:a14="http://schemas.microsoft.com/office/drawing/2010/main"/>
              </a:ext>
            </a:extLst>
          </a:blip>
          <a:srcRect/>
          <a:stretch/>
        </p:blipFill>
        <p:spPr bwMode="auto">
          <a:xfrm>
            <a:off x="0" y="5073460"/>
            <a:ext cx="9144000" cy="90578"/>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948264" y="4569219"/>
            <a:ext cx="1296144" cy="522811"/>
          </a:xfrm>
          <a:prstGeom prst="rect">
            <a:avLst/>
          </a:prstGeom>
        </p:spPr>
      </p:pic>
    </p:spTree>
    <p:extLst>
      <p:ext uri="{BB962C8B-B14F-4D97-AF65-F5344CB8AC3E}">
        <p14:creationId xmlns:p14="http://schemas.microsoft.com/office/powerpoint/2010/main" val="3613159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re et contenu">
    <p:bg>
      <p:bgPr>
        <a:blipFill dpi="0" rotWithShape="1">
          <a:blip r:embed="rId2" cstate="print">
            <a:alphaModFix amt="20000"/>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lvl1pPr>
              <a:defRPr sz="3600" b="1">
                <a:solidFill>
                  <a:srgbClr val="178F96"/>
                </a:solidFill>
                <a:latin typeface="Open Sans" panose="020B0606030504020204" pitchFamily="34" charset="0"/>
                <a:ea typeface="Open Sans" panose="020B0606030504020204" pitchFamily="34" charset="0"/>
                <a:cs typeface="Open Sans" panose="020B0606030504020204" pitchFamily="34" charset="0"/>
              </a:defRPr>
            </a:lvl1pPr>
          </a:lstStyle>
          <a:p>
            <a:r>
              <a:rPr lang="fr-FR"/>
              <a:t>Modifiez le style du titre</a:t>
            </a:r>
            <a:endParaRPr lang="fr-FR" dirty="0"/>
          </a:p>
        </p:txBody>
      </p:sp>
      <p:sp>
        <p:nvSpPr>
          <p:cNvPr id="3" name="Espace réservé du contenu 2"/>
          <p:cNvSpPr>
            <a:spLocks noGrp="1"/>
          </p:cNvSpPr>
          <p:nvPr>
            <p:ph idx="1"/>
          </p:nvPr>
        </p:nvSpPr>
        <p:spPr/>
        <p:txBody>
          <a:bodyPr/>
          <a:lstStyle>
            <a:lvl1pPr>
              <a:defRPr b="1">
                <a:solidFill>
                  <a:srgbClr val="5E5C5C"/>
                </a:solidFill>
              </a:defRPr>
            </a:lvl1pPr>
            <a:lvl2pPr>
              <a:defRPr>
                <a:solidFill>
                  <a:srgbClr val="5E5C5C"/>
                </a:solidFill>
              </a:defRPr>
            </a:lvl2pPr>
            <a:lvl3pPr>
              <a:defRPr>
                <a:solidFill>
                  <a:srgbClr val="5E5C5C"/>
                </a:solidFill>
              </a:defRPr>
            </a:lvl3pPr>
            <a:lvl4pPr>
              <a:defRPr>
                <a:solidFill>
                  <a:srgbClr val="5E5C5C"/>
                </a:solidFill>
              </a:defRPr>
            </a:lvl4pPr>
            <a:lvl5pPr>
              <a:defRPr>
                <a:solidFill>
                  <a:srgbClr val="5E5C5C"/>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pic>
        <p:nvPicPr>
          <p:cNvPr id="7" name="Picture 3" descr="C:\Users\clahardy\Desktop\Barre ppt.png"/>
          <p:cNvPicPr>
            <a:picLocks noChangeAspect="1" noChangeArrowheads="1"/>
          </p:cNvPicPr>
          <p:nvPr userDrawn="1"/>
        </p:nvPicPr>
        <p:blipFill rotWithShape="1">
          <a:blip r:embed="rId3" cstate="screen">
            <a:extLst>
              <a:ext uri="{28A0092B-C50C-407E-A947-70E740481C1C}">
                <a14:useLocalDpi xmlns:a14="http://schemas.microsoft.com/office/drawing/2010/main"/>
              </a:ext>
            </a:extLst>
          </a:blip>
          <a:srcRect/>
          <a:stretch/>
        </p:blipFill>
        <p:spPr bwMode="auto">
          <a:xfrm>
            <a:off x="0" y="-20538"/>
            <a:ext cx="9144000" cy="9057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clahardy\Desktop\Barre ppt.png"/>
          <p:cNvPicPr>
            <a:picLocks noChangeAspect="1" noChangeArrowheads="1"/>
          </p:cNvPicPr>
          <p:nvPr userDrawn="1"/>
        </p:nvPicPr>
        <p:blipFill rotWithShape="1">
          <a:blip r:embed="rId3" cstate="screen">
            <a:extLst>
              <a:ext uri="{28A0092B-C50C-407E-A947-70E740481C1C}">
                <a14:useLocalDpi xmlns:a14="http://schemas.microsoft.com/office/drawing/2010/main"/>
              </a:ext>
            </a:extLst>
          </a:blip>
          <a:srcRect/>
          <a:stretch/>
        </p:blipFill>
        <p:spPr bwMode="auto">
          <a:xfrm>
            <a:off x="0" y="5073460"/>
            <a:ext cx="9144000" cy="9057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descr="Q:\08 - I-Site CAP 20-25\4- Visuels-Illustrations\Logos\logo_I-SITE vecto texte bleu.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236296" y="4731990"/>
            <a:ext cx="1008112" cy="3780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93983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bg>
      <p:bgPr>
        <a:blipFill dpi="0" rotWithShape="1">
          <a:blip r:embed="rId2" cstate="print">
            <a:alphaModFix amt="20000"/>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b="1">
                <a:solidFill>
                  <a:srgbClr val="178F96"/>
                </a:solidFill>
                <a:latin typeface="Open Sans" panose="020B0606030504020204" pitchFamily="34" charset="0"/>
                <a:ea typeface="Open Sans" panose="020B0606030504020204" pitchFamily="34" charset="0"/>
                <a:cs typeface="Open Sans" panose="020B0606030504020204" pitchFamily="34" charset="0"/>
              </a:defRPr>
            </a:lvl1pPr>
          </a:lstStyle>
          <a:p>
            <a:r>
              <a:rPr lang="fr-FR"/>
              <a:t>Modifiez le style du titre</a:t>
            </a:r>
            <a:endParaRPr lang="fr-FR" dirty="0"/>
          </a:p>
        </p:txBody>
      </p:sp>
      <p:sp>
        <p:nvSpPr>
          <p:cNvPr id="3" name="Espace réservé du contenu 2"/>
          <p:cNvSpPr>
            <a:spLocks noGrp="1"/>
          </p:cNvSpPr>
          <p:nvPr>
            <p:ph sz="half" idx="1"/>
          </p:nvPr>
        </p:nvSpPr>
        <p:spPr>
          <a:xfrm>
            <a:off x="457200" y="1200151"/>
            <a:ext cx="4038600" cy="3394472"/>
          </a:xfrm>
        </p:spPr>
        <p:txBody>
          <a:bodyPr/>
          <a:lstStyle>
            <a:lvl1pPr>
              <a:defRPr sz="2800">
                <a:solidFill>
                  <a:srgbClr val="5E5C5C"/>
                </a:solidFill>
                <a:latin typeface="Open Sans" panose="020B0606030504020204" pitchFamily="34" charset="0"/>
                <a:ea typeface="Open Sans" panose="020B0606030504020204" pitchFamily="34" charset="0"/>
                <a:cs typeface="Open Sans" panose="020B0606030504020204" pitchFamily="34" charset="0"/>
              </a:defRPr>
            </a:lvl1pPr>
            <a:lvl2pPr>
              <a:defRPr sz="2400">
                <a:solidFill>
                  <a:srgbClr val="5E5C5C"/>
                </a:solidFill>
                <a:latin typeface="Open Sans" panose="020B0606030504020204" pitchFamily="34" charset="0"/>
                <a:ea typeface="Open Sans" panose="020B0606030504020204" pitchFamily="34" charset="0"/>
                <a:cs typeface="Open Sans" panose="020B0606030504020204" pitchFamily="34" charset="0"/>
              </a:defRPr>
            </a:lvl2pPr>
            <a:lvl3pPr>
              <a:defRPr sz="2000">
                <a:solidFill>
                  <a:srgbClr val="5E5C5C"/>
                </a:solidFill>
                <a:latin typeface="Open Sans" panose="020B0606030504020204" pitchFamily="34" charset="0"/>
                <a:ea typeface="Open Sans" panose="020B0606030504020204" pitchFamily="34" charset="0"/>
                <a:cs typeface="Open Sans" panose="020B0606030504020204" pitchFamily="34" charset="0"/>
              </a:defRPr>
            </a:lvl3pPr>
            <a:lvl4pPr>
              <a:defRPr sz="1800">
                <a:solidFill>
                  <a:srgbClr val="5E5C5C"/>
                </a:solidFill>
                <a:latin typeface="Open Sans" panose="020B0606030504020204" pitchFamily="34" charset="0"/>
                <a:ea typeface="Open Sans" panose="020B0606030504020204" pitchFamily="34" charset="0"/>
                <a:cs typeface="Open Sans" panose="020B0606030504020204" pitchFamily="34" charset="0"/>
              </a:defRPr>
            </a:lvl4pPr>
            <a:lvl5pPr>
              <a:defRPr sz="1800">
                <a:solidFill>
                  <a:srgbClr val="5E5C5C"/>
                </a:solidFill>
                <a:latin typeface="Open Sans" panose="020B0606030504020204" pitchFamily="34" charset="0"/>
                <a:ea typeface="Open Sans" panose="020B0606030504020204" pitchFamily="34" charset="0"/>
                <a:cs typeface="Open Sans" panose="020B0606030504020204" pitchFamily="34" charset="0"/>
              </a:defRPr>
            </a:lvl5pPr>
            <a:lvl6pPr>
              <a:defRPr sz="1800"/>
            </a:lvl6pPr>
            <a:lvl7pPr>
              <a:defRPr sz="1800"/>
            </a:lvl7pPr>
            <a:lvl8pPr>
              <a:defRPr sz="1800"/>
            </a:lvl8pPr>
            <a:lvl9pPr>
              <a:defRPr sz="18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u contenu 3"/>
          <p:cNvSpPr>
            <a:spLocks noGrp="1"/>
          </p:cNvSpPr>
          <p:nvPr>
            <p:ph sz="half" idx="2"/>
          </p:nvPr>
        </p:nvSpPr>
        <p:spPr>
          <a:xfrm>
            <a:off x="4648200" y="1200151"/>
            <a:ext cx="4038600" cy="3394472"/>
          </a:xfrm>
        </p:spPr>
        <p:txBody>
          <a:bodyPr/>
          <a:lstStyle>
            <a:lvl1pPr>
              <a:defRPr sz="2800">
                <a:solidFill>
                  <a:srgbClr val="5E5C5C"/>
                </a:solidFill>
                <a:latin typeface="Open Sans" panose="020B0606030504020204" pitchFamily="34" charset="0"/>
                <a:ea typeface="Open Sans" panose="020B0606030504020204" pitchFamily="34" charset="0"/>
                <a:cs typeface="Open Sans" panose="020B0606030504020204" pitchFamily="34" charset="0"/>
              </a:defRPr>
            </a:lvl1pPr>
            <a:lvl2pPr>
              <a:defRPr sz="2400">
                <a:solidFill>
                  <a:srgbClr val="5E5C5C"/>
                </a:solidFill>
                <a:latin typeface="Open Sans" panose="020B0606030504020204" pitchFamily="34" charset="0"/>
                <a:ea typeface="Open Sans" panose="020B0606030504020204" pitchFamily="34" charset="0"/>
                <a:cs typeface="Open Sans" panose="020B0606030504020204" pitchFamily="34" charset="0"/>
              </a:defRPr>
            </a:lvl2pPr>
            <a:lvl3pPr>
              <a:defRPr sz="2000">
                <a:solidFill>
                  <a:srgbClr val="5E5C5C"/>
                </a:solidFill>
                <a:latin typeface="Open Sans" panose="020B0606030504020204" pitchFamily="34" charset="0"/>
                <a:ea typeface="Open Sans" panose="020B0606030504020204" pitchFamily="34" charset="0"/>
                <a:cs typeface="Open Sans" panose="020B0606030504020204" pitchFamily="34" charset="0"/>
              </a:defRPr>
            </a:lvl3pPr>
            <a:lvl4pPr>
              <a:defRPr sz="1800">
                <a:solidFill>
                  <a:srgbClr val="5E5C5C"/>
                </a:solidFill>
                <a:latin typeface="Open Sans" panose="020B0606030504020204" pitchFamily="34" charset="0"/>
                <a:ea typeface="Open Sans" panose="020B0606030504020204" pitchFamily="34" charset="0"/>
                <a:cs typeface="Open Sans" panose="020B0606030504020204" pitchFamily="34" charset="0"/>
              </a:defRPr>
            </a:lvl4pPr>
            <a:lvl5pPr>
              <a:defRPr sz="1800">
                <a:solidFill>
                  <a:srgbClr val="5E5C5C"/>
                </a:solidFill>
                <a:latin typeface="Open Sans" panose="020B0606030504020204" pitchFamily="34" charset="0"/>
                <a:ea typeface="Open Sans" panose="020B0606030504020204" pitchFamily="34" charset="0"/>
                <a:cs typeface="Open Sans" panose="020B0606030504020204" pitchFamily="34" charset="0"/>
              </a:defRPr>
            </a:lvl5pPr>
            <a:lvl6pPr>
              <a:defRPr sz="1800"/>
            </a:lvl6pPr>
            <a:lvl7pPr>
              <a:defRPr sz="1800"/>
            </a:lvl7pPr>
            <a:lvl8pPr>
              <a:defRPr sz="1800"/>
            </a:lvl8pPr>
            <a:lvl9pPr>
              <a:defRPr sz="18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pic>
        <p:nvPicPr>
          <p:cNvPr id="8" name="Picture 3" descr="C:\Users\clahardy\Desktop\Barre ppt.png"/>
          <p:cNvPicPr>
            <a:picLocks noChangeAspect="1" noChangeArrowheads="1"/>
          </p:cNvPicPr>
          <p:nvPr userDrawn="1"/>
        </p:nvPicPr>
        <p:blipFill rotWithShape="1">
          <a:blip r:embed="rId3" cstate="screen">
            <a:extLst>
              <a:ext uri="{28A0092B-C50C-407E-A947-70E740481C1C}">
                <a14:useLocalDpi xmlns:a14="http://schemas.microsoft.com/office/drawing/2010/main"/>
              </a:ext>
            </a:extLst>
          </a:blip>
          <a:srcRect/>
          <a:stretch/>
        </p:blipFill>
        <p:spPr bwMode="auto">
          <a:xfrm>
            <a:off x="0" y="-20538"/>
            <a:ext cx="9144000" cy="9057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C:\Users\clahardy\Desktop\Barre ppt.png"/>
          <p:cNvPicPr>
            <a:picLocks noChangeAspect="1" noChangeArrowheads="1"/>
          </p:cNvPicPr>
          <p:nvPr userDrawn="1"/>
        </p:nvPicPr>
        <p:blipFill rotWithShape="1">
          <a:blip r:embed="rId3" cstate="screen">
            <a:extLst>
              <a:ext uri="{28A0092B-C50C-407E-A947-70E740481C1C}">
                <a14:useLocalDpi xmlns:a14="http://schemas.microsoft.com/office/drawing/2010/main"/>
              </a:ext>
            </a:extLst>
          </a:blip>
          <a:srcRect/>
          <a:stretch/>
        </p:blipFill>
        <p:spPr bwMode="auto">
          <a:xfrm>
            <a:off x="0" y="5073460"/>
            <a:ext cx="9144000" cy="9057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descr="Q:\08 - I-Site CAP 20-25\4- Visuels-Illustrations\Logos\logo_I-SITE vecto texte bleu.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236296" y="4731990"/>
            <a:ext cx="1008112" cy="3780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74040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PIA 2">
    <p:bg>
      <p:bgPr>
        <a:blipFill dpi="0" rotWithShape="1">
          <a:blip r:embed="rId2" cstate="print">
            <a:alphaModFix amt="20000"/>
            <a:lum/>
          </a:blip>
          <a:srcRect/>
          <a:stretch>
            <a:fillRect/>
          </a:stretch>
        </a:blipFill>
        <a:effectLst/>
      </p:bgPr>
    </p:bg>
    <p:spTree>
      <p:nvGrpSpPr>
        <p:cNvPr id="1" name=""/>
        <p:cNvGrpSpPr/>
        <p:nvPr/>
      </p:nvGrpSpPr>
      <p:grpSpPr>
        <a:xfrm>
          <a:off x="0" y="0"/>
          <a:ext cx="0" cy="0"/>
          <a:chOff x="0" y="0"/>
          <a:chExt cx="0" cy="0"/>
        </a:xfrm>
      </p:grpSpPr>
      <p:pic>
        <p:nvPicPr>
          <p:cNvPr id="5" name="Picture 3" descr="C:\Users\clahardy\Desktop\Barre ppt.png"/>
          <p:cNvPicPr>
            <a:picLocks noChangeAspect="1" noChangeArrowheads="1"/>
          </p:cNvPicPr>
          <p:nvPr userDrawn="1"/>
        </p:nvPicPr>
        <p:blipFill rotWithShape="1">
          <a:blip r:embed="rId3" cstate="screen">
            <a:extLst>
              <a:ext uri="{28A0092B-C50C-407E-A947-70E740481C1C}">
                <a14:useLocalDpi xmlns:a14="http://schemas.microsoft.com/office/drawing/2010/main"/>
              </a:ext>
            </a:extLst>
          </a:blip>
          <a:srcRect/>
          <a:stretch/>
        </p:blipFill>
        <p:spPr bwMode="auto">
          <a:xfrm>
            <a:off x="0" y="-20538"/>
            <a:ext cx="9144000" cy="9057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clahardy\Desktop\Barre ppt.png"/>
          <p:cNvPicPr>
            <a:picLocks noChangeAspect="1" noChangeArrowheads="1"/>
          </p:cNvPicPr>
          <p:nvPr userDrawn="1"/>
        </p:nvPicPr>
        <p:blipFill rotWithShape="1">
          <a:blip r:embed="rId3" cstate="screen">
            <a:extLst>
              <a:ext uri="{28A0092B-C50C-407E-A947-70E740481C1C}">
                <a14:useLocalDpi xmlns:a14="http://schemas.microsoft.com/office/drawing/2010/main"/>
              </a:ext>
            </a:extLst>
          </a:blip>
          <a:srcRect/>
          <a:stretch/>
        </p:blipFill>
        <p:spPr bwMode="auto">
          <a:xfrm>
            <a:off x="0" y="5073460"/>
            <a:ext cx="9144000" cy="9057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descr="Q:\08 - I-Site CAP 20-25\4- Visuels-Illustrations\Logos\logo_I-SITE vecto texte bleu.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308304" y="4731990"/>
            <a:ext cx="1008112" cy="378042"/>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p:cNvSpPr txBox="1"/>
          <p:nvPr userDrawn="1"/>
        </p:nvSpPr>
        <p:spPr>
          <a:xfrm>
            <a:off x="2299392" y="2895786"/>
            <a:ext cx="5584977" cy="338554"/>
          </a:xfrm>
          <a:prstGeom prst="rect">
            <a:avLst/>
          </a:prstGeom>
          <a:noFill/>
        </p:spPr>
        <p:txBody>
          <a:bodyPr wrap="square" rtlCol="0">
            <a:spAutoFit/>
          </a:bodyPr>
          <a:lstStyle/>
          <a:p>
            <a:r>
              <a:rPr lang="fr-FR" sz="1600" b="0" baseline="0" dirty="0">
                <a:solidFill>
                  <a:srgbClr val="5E5C5C"/>
                </a:solidFill>
                <a:latin typeface="Open Sans" panose="020B0606030504020204" pitchFamily="34" charset="0"/>
                <a:ea typeface="Open Sans" panose="020B0606030504020204" pitchFamily="34" charset="0"/>
                <a:cs typeface="Open Sans" panose="020B0606030504020204" pitchFamily="34" charset="0"/>
              </a:rPr>
              <a:t>Un projet I-Site du Programme Investissement d’Avenir II</a:t>
            </a:r>
            <a:endParaRPr lang="fr-FR" sz="1600" b="0" dirty="0">
              <a:solidFill>
                <a:srgbClr val="5E5C5C"/>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027" name="Picture 3" descr="Q:\08 - I-Site CAP 20-25\4- Visuels-Illustrations\Logos\logo_I-SITE vecto texte bleu.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2519010" y="769112"/>
            <a:ext cx="4105980" cy="165862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Q:\08 - I-Site CAP 20-25\4- Visuels-Illustrations\Logos\Logo PIA vecto.png"/>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044519" y="2625756"/>
            <a:ext cx="1026000" cy="1045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6670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785191" y="0"/>
            <a:ext cx="8117509" cy="498872"/>
          </a:xfrm>
        </p:spPr>
        <p:txBody>
          <a:bodyPr vert="horz" lIns="91440" tIns="45720" rIns="91440" bIns="45720" rtlCol="0" anchor="ctr">
            <a:noAutofit/>
          </a:bodyPr>
          <a:lstStyle>
            <a:lvl1pPr algn="l">
              <a:defRPr lang="fr-FR" sz="1800">
                <a:solidFill>
                  <a:srgbClr val="0070C0"/>
                </a:solidFill>
                <a:latin typeface="Arial Narrow" panose="020B0606020202030204" pitchFamily="34" charset="0"/>
              </a:defRPr>
            </a:lvl1pPr>
          </a:lstStyle>
          <a:p>
            <a:pPr marL="0" lvl="0" algn="l"/>
            <a:r>
              <a:rPr lang="fr-FR" dirty="0"/>
              <a:t>Modifiez le style du titre</a:t>
            </a:r>
          </a:p>
        </p:txBody>
      </p:sp>
      <p:sp>
        <p:nvSpPr>
          <p:cNvPr id="3" name="Espace réservé du contenu 2"/>
          <p:cNvSpPr>
            <a:spLocks noGrp="1"/>
          </p:cNvSpPr>
          <p:nvPr>
            <p:ph idx="1"/>
          </p:nvPr>
        </p:nvSpPr>
        <p:spPr>
          <a:xfrm>
            <a:off x="457200" y="822961"/>
            <a:ext cx="8229600" cy="3771663"/>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ZoneTexte 6"/>
          <p:cNvSpPr txBox="1"/>
          <p:nvPr userDrawn="1"/>
        </p:nvSpPr>
        <p:spPr>
          <a:xfrm>
            <a:off x="1524000" y="4876800"/>
            <a:ext cx="914400" cy="685800"/>
          </a:xfrm>
          <a:prstGeom prst="rect">
            <a:avLst/>
          </a:prstGeom>
        </p:spPr>
        <p:txBody>
          <a:bodyPr vert="horz" wrap="none" lIns="51435" tIns="25718" rIns="51435" bIns="25718" rtlCol="0" anchor="ctr">
            <a:normAutofit fontScale="97500"/>
          </a:bodyPr>
          <a:lstStyle/>
          <a:p>
            <a:endParaRPr lang="fr-FR" sz="1013" err="1"/>
          </a:p>
        </p:txBody>
      </p:sp>
      <p:sp>
        <p:nvSpPr>
          <p:cNvPr id="10" name="ZoneTexte 9"/>
          <p:cNvSpPr txBox="1"/>
          <p:nvPr userDrawn="1"/>
        </p:nvSpPr>
        <p:spPr>
          <a:xfrm>
            <a:off x="3124200" y="4885644"/>
            <a:ext cx="2895600" cy="282178"/>
          </a:xfrm>
          <a:prstGeom prst="rect">
            <a:avLst/>
          </a:prstGeom>
        </p:spPr>
        <p:txBody>
          <a:bodyPr vert="horz" wrap="none" lIns="51435" tIns="25718" rIns="51435" bIns="25718" rtlCol="0" anchor="ctr">
            <a:normAutofit fontScale="97500"/>
          </a:bodyPr>
          <a:lstStyle/>
          <a:p>
            <a:pPr marL="0" algn="ctr" defTabSz="257175" rtl="0" eaLnBrk="1" latinLnBrk="0" hangingPunct="1"/>
            <a:endParaRPr lang="fr-FR" sz="675" kern="1200">
              <a:solidFill>
                <a:prstClr val="black">
                  <a:tint val="75000"/>
                </a:prstClr>
              </a:solidFill>
              <a:latin typeface="+mn-lt"/>
              <a:ea typeface="+mn-ea"/>
              <a:cs typeface="+mn-cs"/>
            </a:endParaRPr>
          </a:p>
        </p:txBody>
      </p:sp>
      <p:sp>
        <p:nvSpPr>
          <p:cNvPr id="4" name="ZoneTexte 3">
            <a:extLst>
              <a:ext uri="{FF2B5EF4-FFF2-40B4-BE49-F238E27FC236}">
                <a16:creationId xmlns:a16="http://schemas.microsoft.com/office/drawing/2014/main" id="{2A127F12-8E30-7747-85A7-5B21A1F160F9}"/>
              </a:ext>
            </a:extLst>
          </p:cNvPr>
          <p:cNvSpPr txBox="1"/>
          <p:nvPr userDrawn="1"/>
        </p:nvSpPr>
        <p:spPr>
          <a:xfrm>
            <a:off x="4420746" y="4945550"/>
            <a:ext cx="0" cy="0"/>
          </a:xfrm>
          <a:prstGeom prst="rect">
            <a:avLst/>
          </a:prstGeom>
        </p:spPr>
        <p:txBody>
          <a:bodyPr vert="horz" wrap="none" lIns="68580" tIns="34290" rIns="68580" bIns="34290" rtlCol="0" anchor="ctr">
            <a:normAutofit fontScale="25000" lnSpcReduction="20000"/>
          </a:bodyPr>
          <a:lstStyle/>
          <a:p>
            <a:endParaRPr lang="fr-FR" sz="1350" err="1"/>
          </a:p>
        </p:txBody>
      </p:sp>
      <p:sp>
        <p:nvSpPr>
          <p:cNvPr id="5" name="ZoneTexte 4">
            <a:extLst>
              <a:ext uri="{FF2B5EF4-FFF2-40B4-BE49-F238E27FC236}">
                <a16:creationId xmlns:a16="http://schemas.microsoft.com/office/drawing/2014/main" id="{9824ACE8-3507-6140-8C65-AD0FDDA68CB5}"/>
              </a:ext>
            </a:extLst>
          </p:cNvPr>
          <p:cNvSpPr txBox="1"/>
          <p:nvPr userDrawn="1"/>
        </p:nvSpPr>
        <p:spPr>
          <a:xfrm>
            <a:off x="8846457" y="718457"/>
            <a:ext cx="0" cy="0"/>
          </a:xfrm>
          <a:prstGeom prst="rect">
            <a:avLst/>
          </a:prstGeom>
        </p:spPr>
        <p:txBody>
          <a:bodyPr vert="horz" wrap="none" lIns="68580" tIns="34290" rIns="68580" bIns="34290" rtlCol="0" anchor="ctr">
            <a:normAutofit fontScale="25000" lnSpcReduction="20000"/>
          </a:bodyPr>
          <a:lstStyle/>
          <a:p>
            <a:endParaRPr lang="fr-FR" sz="1350" dirty="0" err="1"/>
          </a:p>
        </p:txBody>
      </p:sp>
      <p:sp>
        <p:nvSpPr>
          <p:cNvPr id="9" name="ZoneTexte 8">
            <a:extLst>
              <a:ext uri="{FF2B5EF4-FFF2-40B4-BE49-F238E27FC236}">
                <a16:creationId xmlns:a16="http://schemas.microsoft.com/office/drawing/2014/main" id="{20E44428-814C-7942-967F-BDDB3A7FDAF7}"/>
              </a:ext>
            </a:extLst>
          </p:cNvPr>
          <p:cNvSpPr txBox="1"/>
          <p:nvPr userDrawn="1"/>
        </p:nvSpPr>
        <p:spPr>
          <a:xfrm>
            <a:off x="166914" y="5078183"/>
            <a:ext cx="0" cy="0"/>
          </a:xfrm>
          <a:prstGeom prst="rect">
            <a:avLst/>
          </a:prstGeom>
        </p:spPr>
        <p:txBody>
          <a:bodyPr vert="horz" wrap="none" lIns="68580" tIns="34290" rIns="68580" bIns="34290" rtlCol="0" anchor="ctr">
            <a:normAutofit fontScale="25000" lnSpcReduction="20000"/>
          </a:bodyPr>
          <a:lstStyle/>
          <a:p>
            <a:endParaRPr lang="fr-FR" sz="1350" dirty="0" err="1"/>
          </a:p>
        </p:txBody>
      </p:sp>
      <p:sp>
        <p:nvSpPr>
          <p:cNvPr id="12" name="Espace réservé de la date 3">
            <a:extLst>
              <a:ext uri="{FF2B5EF4-FFF2-40B4-BE49-F238E27FC236}">
                <a16:creationId xmlns:a16="http://schemas.microsoft.com/office/drawing/2014/main" id="{DE2E32FF-7BF5-2443-940E-57C7331FE32D}"/>
              </a:ext>
            </a:extLst>
          </p:cNvPr>
          <p:cNvSpPr>
            <a:spLocks noGrp="1"/>
          </p:cNvSpPr>
          <p:nvPr>
            <p:ph type="dt" sz="half" idx="2"/>
          </p:nvPr>
        </p:nvSpPr>
        <p:spPr>
          <a:xfrm>
            <a:off x="-76199" y="4800600"/>
            <a:ext cx="2133600" cy="273844"/>
          </a:xfrm>
          <a:prstGeom prst="rect">
            <a:avLst/>
          </a:prstGeom>
        </p:spPr>
        <p:txBody>
          <a:bodyPr vert="horz" lIns="91440" tIns="45720" rIns="91440" bIns="45720" rtlCol="0" anchor="ctr"/>
          <a:lstStyle>
            <a:lvl1pPr algn="l">
              <a:defRPr sz="675">
                <a:solidFill>
                  <a:schemeClr val="bg1"/>
                </a:solidFill>
              </a:defRPr>
            </a:lvl1pPr>
          </a:lstStyle>
          <a:p>
            <a:endParaRPr lang="fr-FR" dirty="0"/>
          </a:p>
        </p:txBody>
      </p:sp>
    </p:spTree>
    <p:extLst>
      <p:ext uri="{BB962C8B-B14F-4D97-AF65-F5344CB8AC3E}">
        <p14:creationId xmlns:p14="http://schemas.microsoft.com/office/powerpoint/2010/main" val="1842354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el met rechterpaneel">
  <p:cSld name="Titel met rechterpaneel">
    <p:bg>
      <p:bgPr>
        <a:blipFill>
          <a:blip r:embed="rId2">
            <a:alphaModFix/>
          </a:blip>
          <a:stretch>
            <a:fillRect/>
          </a:stretch>
        </a:blipFill>
        <a:effectLst/>
      </p:bgPr>
    </p:bg>
    <p:spTree>
      <p:nvGrpSpPr>
        <p:cNvPr id="1" name="Shape 111"/>
        <p:cNvGrpSpPr/>
        <p:nvPr/>
      </p:nvGrpSpPr>
      <p:grpSpPr>
        <a:xfrm>
          <a:off x="0" y="0"/>
          <a:ext cx="0" cy="0"/>
          <a:chOff x="0" y="0"/>
          <a:chExt cx="0" cy="0"/>
        </a:xfrm>
      </p:grpSpPr>
      <p:sp>
        <p:nvSpPr>
          <p:cNvPr id="112" name="Google Shape;112;g2058981d65d_0_1701"/>
          <p:cNvSpPr/>
          <p:nvPr/>
        </p:nvSpPr>
        <p:spPr>
          <a:xfrm>
            <a:off x="4608263" y="-26100"/>
            <a:ext cx="4582200" cy="5202300"/>
          </a:xfrm>
          <a:prstGeom prst="rect">
            <a:avLst/>
          </a:prstGeom>
          <a:solidFill>
            <a:srgbClr val="008AAB">
              <a:alpha val="25099"/>
            </a:srgbClr>
          </a:solidFill>
          <a:ln w="9525" cap="flat" cmpd="sng">
            <a:solidFill>
              <a:srgbClr val="FFFFFF"/>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13" name="Google Shape;113;g2058981d65d_0_1701"/>
          <p:cNvSpPr txBox="1">
            <a:spLocks noGrp="1"/>
          </p:cNvSpPr>
          <p:nvPr>
            <p:ph type="title"/>
          </p:nvPr>
        </p:nvSpPr>
        <p:spPr>
          <a:xfrm>
            <a:off x="457200" y="1240181"/>
            <a:ext cx="4111800" cy="153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Clr>
                <a:schemeClr val="dk1"/>
              </a:buClr>
              <a:buSzPts val="1400"/>
              <a:buNone/>
              <a:defRPr/>
            </a:lvl1pPr>
            <a:lvl2pPr lvl="1" rtl="0">
              <a:spcBef>
                <a:spcPts val="0"/>
              </a:spcBef>
              <a:spcAft>
                <a:spcPts val="0"/>
              </a:spcAft>
              <a:buSzPts val="2700"/>
              <a:buNone/>
              <a:defRPr/>
            </a:lvl2pPr>
            <a:lvl3pPr lvl="2" rtl="0">
              <a:spcBef>
                <a:spcPts val="0"/>
              </a:spcBef>
              <a:spcAft>
                <a:spcPts val="0"/>
              </a:spcAft>
              <a:buSzPts val="2700"/>
              <a:buNone/>
              <a:defRPr/>
            </a:lvl3pPr>
            <a:lvl4pPr lvl="3" rtl="0">
              <a:spcBef>
                <a:spcPts val="0"/>
              </a:spcBef>
              <a:spcAft>
                <a:spcPts val="0"/>
              </a:spcAft>
              <a:buSzPts val="2700"/>
              <a:buNone/>
              <a:defRPr/>
            </a:lvl4pPr>
            <a:lvl5pPr lvl="4" rtl="0">
              <a:spcBef>
                <a:spcPts val="0"/>
              </a:spcBef>
              <a:spcAft>
                <a:spcPts val="0"/>
              </a:spcAft>
              <a:buSzPts val="2700"/>
              <a:buNone/>
              <a:defRPr/>
            </a:lvl5pPr>
            <a:lvl6pPr lvl="5" rtl="0">
              <a:spcBef>
                <a:spcPts val="0"/>
              </a:spcBef>
              <a:spcAft>
                <a:spcPts val="0"/>
              </a:spcAft>
              <a:buSzPts val="2700"/>
              <a:buNone/>
              <a:defRPr/>
            </a:lvl6pPr>
            <a:lvl7pPr lvl="6" rtl="0">
              <a:spcBef>
                <a:spcPts val="0"/>
              </a:spcBef>
              <a:spcAft>
                <a:spcPts val="0"/>
              </a:spcAft>
              <a:buSzPts val="2700"/>
              <a:buNone/>
              <a:defRPr/>
            </a:lvl7pPr>
            <a:lvl8pPr lvl="7" rtl="0">
              <a:spcBef>
                <a:spcPts val="0"/>
              </a:spcBef>
              <a:spcAft>
                <a:spcPts val="0"/>
              </a:spcAft>
              <a:buSzPts val="2700"/>
              <a:buNone/>
              <a:defRPr/>
            </a:lvl8pPr>
            <a:lvl9pPr lvl="8" rtl="0">
              <a:spcBef>
                <a:spcPts val="0"/>
              </a:spcBef>
              <a:spcAft>
                <a:spcPts val="0"/>
              </a:spcAft>
              <a:buSzPts val="2700"/>
              <a:buNone/>
              <a:defRPr/>
            </a:lvl9pPr>
          </a:lstStyle>
          <a:p>
            <a:endParaRPr/>
          </a:p>
        </p:txBody>
      </p:sp>
      <p:sp>
        <p:nvSpPr>
          <p:cNvPr id="114" name="Google Shape;114;g2058981d65d_0_1701"/>
          <p:cNvSpPr txBox="1">
            <a:spLocks noGrp="1"/>
          </p:cNvSpPr>
          <p:nvPr>
            <p:ph type="sldNum" idx="12"/>
          </p:nvPr>
        </p:nvSpPr>
        <p:spPr>
          <a:xfrm>
            <a:off x="6553200" y="4767263"/>
            <a:ext cx="21336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‹N°›</a:t>
            </a:fld>
            <a:endParaRPr/>
          </a:p>
        </p:txBody>
      </p:sp>
      <p:sp>
        <p:nvSpPr>
          <p:cNvPr id="115" name="Google Shape;115;g2058981d65d_0_1701"/>
          <p:cNvSpPr txBox="1">
            <a:spLocks noGrp="1"/>
          </p:cNvSpPr>
          <p:nvPr>
            <p:ph type="body" idx="1"/>
          </p:nvPr>
        </p:nvSpPr>
        <p:spPr>
          <a:xfrm>
            <a:off x="4625606" y="939938"/>
            <a:ext cx="3892500" cy="3583500"/>
          </a:xfrm>
          <a:prstGeom prst="rect">
            <a:avLst/>
          </a:prstGeom>
          <a:noFill/>
          <a:ln>
            <a:noFill/>
          </a:ln>
        </p:spPr>
        <p:txBody>
          <a:bodyPr spcFirstLastPara="1" wrap="square" lIns="68575" tIns="34275" rIns="68575" bIns="34275" anchor="t" anchorCtr="0">
            <a:noAutofit/>
          </a:bodyPr>
          <a:lstStyle>
            <a:lvl1pPr marL="457200" lvl="0" indent="-342900" algn="l" rtl="0">
              <a:spcBef>
                <a:spcPts val="300"/>
              </a:spcBef>
              <a:spcAft>
                <a:spcPts val="0"/>
              </a:spcAft>
              <a:buClr>
                <a:srgbClr val="008AAB"/>
              </a:buClr>
              <a:buSzPts val="1800"/>
              <a:buChar char="●"/>
              <a:defRPr sz="1800">
                <a:solidFill>
                  <a:srgbClr val="008AAB"/>
                </a:solidFill>
              </a:defRPr>
            </a:lvl1pPr>
            <a:lvl2pPr marL="914400" lvl="1" indent="-336550" algn="l" rtl="0">
              <a:spcBef>
                <a:spcPts val="300"/>
              </a:spcBef>
              <a:spcAft>
                <a:spcPts val="0"/>
              </a:spcAft>
              <a:buClr>
                <a:srgbClr val="008AAB"/>
              </a:buClr>
              <a:buSzPts val="1700"/>
              <a:buChar char="○"/>
              <a:defRPr sz="1700">
                <a:solidFill>
                  <a:srgbClr val="008AAB"/>
                </a:solidFill>
              </a:defRPr>
            </a:lvl2pPr>
            <a:lvl3pPr marL="1371600" lvl="2" indent="-323850" algn="l" rtl="0">
              <a:spcBef>
                <a:spcPts val="200"/>
              </a:spcBef>
              <a:spcAft>
                <a:spcPts val="0"/>
              </a:spcAft>
              <a:buClr>
                <a:srgbClr val="008AAB"/>
              </a:buClr>
              <a:buSzPts val="1500"/>
              <a:buChar char="■"/>
              <a:defRPr sz="1500">
                <a:solidFill>
                  <a:srgbClr val="008AAB"/>
                </a:solidFill>
              </a:defRPr>
            </a:lvl3pPr>
            <a:lvl4pPr marL="1828800" lvl="3" indent="-317500" algn="l" rtl="0">
              <a:spcBef>
                <a:spcPts val="200"/>
              </a:spcBef>
              <a:spcAft>
                <a:spcPts val="0"/>
              </a:spcAft>
              <a:buClr>
                <a:srgbClr val="008AAB"/>
              </a:buClr>
              <a:buSzPts val="1400"/>
              <a:buChar char="●"/>
              <a:defRPr sz="1400">
                <a:solidFill>
                  <a:srgbClr val="008AAB"/>
                </a:solidFill>
              </a:defRPr>
            </a:lvl4pPr>
            <a:lvl5pPr marL="2286000" lvl="4" indent="-317500" algn="l" rtl="0">
              <a:spcBef>
                <a:spcPts val="200"/>
              </a:spcBef>
              <a:spcAft>
                <a:spcPts val="0"/>
              </a:spcAft>
              <a:buClr>
                <a:srgbClr val="008AAB"/>
              </a:buClr>
              <a:buSzPts val="1400"/>
              <a:buChar char="○"/>
              <a:defRPr sz="1400">
                <a:solidFill>
                  <a:srgbClr val="008AAB"/>
                </a:solidFill>
              </a:defRPr>
            </a:lvl5pPr>
            <a:lvl6pPr marL="2743200" lvl="5" indent="-317500" algn="l" rtl="0">
              <a:spcBef>
                <a:spcPts val="200"/>
              </a:spcBef>
              <a:spcAft>
                <a:spcPts val="0"/>
              </a:spcAft>
              <a:buClr>
                <a:srgbClr val="008AAB"/>
              </a:buClr>
              <a:buSzPts val="1400"/>
              <a:buChar char="■"/>
              <a:defRPr sz="1400">
                <a:solidFill>
                  <a:srgbClr val="008AAB"/>
                </a:solidFill>
              </a:defRPr>
            </a:lvl6pPr>
            <a:lvl7pPr marL="3200400" lvl="6" indent="-317500" algn="l" rtl="0">
              <a:spcBef>
                <a:spcPts val="200"/>
              </a:spcBef>
              <a:spcAft>
                <a:spcPts val="0"/>
              </a:spcAft>
              <a:buClr>
                <a:srgbClr val="008AAB"/>
              </a:buClr>
              <a:buSzPts val="1400"/>
              <a:buChar char="●"/>
              <a:defRPr sz="1400">
                <a:solidFill>
                  <a:srgbClr val="008AAB"/>
                </a:solidFill>
              </a:defRPr>
            </a:lvl7pPr>
            <a:lvl8pPr marL="3657600" lvl="7" indent="-317500" algn="l" rtl="0">
              <a:spcBef>
                <a:spcPts val="200"/>
              </a:spcBef>
              <a:spcAft>
                <a:spcPts val="0"/>
              </a:spcAft>
              <a:buClr>
                <a:srgbClr val="008AAB"/>
              </a:buClr>
              <a:buSzPts val="1400"/>
              <a:buChar char="○"/>
              <a:defRPr sz="1400">
                <a:solidFill>
                  <a:srgbClr val="008AAB"/>
                </a:solidFill>
              </a:defRPr>
            </a:lvl8pPr>
            <a:lvl9pPr marL="4114800" lvl="8" indent="-317500" algn="l" rtl="0">
              <a:spcBef>
                <a:spcPts val="200"/>
              </a:spcBef>
              <a:spcAft>
                <a:spcPts val="0"/>
              </a:spcAft>
              <a:buClr>
                <a:srgbClr val="008AAB"/>
              </a:buClr>
              <a:buSzPts val="1400"/>
              <a:buChar char="■"/>
              <a:defRPr sz="1400">
                <a:solidFill>
                  <a:srgbClr val="008AAB"/>
                </a:solidFill>
              </a:defRPr>
            </a:lvl9pPr>
          </a:lstStyle>
          <a:p>
            <a:endParaRPr/>
          </a:p>
        </p:txBody>
      </p:sp>
      <p:sp>
        <p:nvSpPr>
          <p:cNvPr id="116" name="Google Shape;116;g2058981d65d_0_1701"/>
          <p:cNvSpPr txBox="1">
            <a:spLocks noGrp="1"/>
          </p:cNvSpPr>
          <p:nvPr>
            <p:ph type="subTitle" idx="2"/>
          </p:nvPr>
        </p:nvSpPr>
        <p:spPr>
          <a:xfrm>
            <a:off x="457200" y="2836313"/>
            <a:ext cx="3987900" cy="1314600"/>
          </a:xfrm>
          <a:prstGeom prst="rect">
            <a:avLst/>
          </a:prstGeom>
          <a:noFill/>
          <a:ln>
            <a:noFill/>
          </a:ln>
        </p:spPr>
        <p:txBody>
          <a:bodyPr spcFirstLastPara="1" wrap="square" lIns="68575" tIns="34275" rIns="68575" bIns="34275" anchor="t" anchorCtr="0">
            <a:noAutofit/>
          </a:bodyPr>
          <a:lstStyle>
            <a:lvl1pPr lvl="0" rtl="0">
              <a:spcBef>
                <a:spcPts val="500"/>
              </a:spcBef>
              <a:spcAft>
                <a:spcPts val="0"/>
              </a:spcAft>
              <a:buClr>
                <a:srgbClr val="FB8F6D"/>
              </a:buClr>
              <a:buSzPts val="2100"/>
              <a:buNone/>
              <a:defRPr sz="2100" i="1">
                <a:solidFill>
                  <a:srgbClr val="FB8F6D"/>
                </a:solidFill>
              </a:defRPr>
            </a:lvl1pPr>
            <a:lvl2pPr lvl="1" algn="ctr" rtl="0">
              <a:spcBef>
                <a:spcPts val="400"/>
              </a:spcBef>
              <a:spcAft>
                <a:spcPts val="0"/>
              </a:spcAft>
              <a:buClr>
                <a:srgbClr val="888888"/>
              </a:buClr>
              <a:buSzPts val="2100"/>
              <a:buNone/>
              <a:defRPr>
                <a:solidFill>
                  <a:srgbClr val="888888"/>
                </a:solidFill>
              </a:defRPr>
            </a:lvl2pPr>
            <a:lvl3pPr lvl="2" algn="ctr" rtl="0">
              <a:spcBef>
                <a:spcPts val="400"/>
              </a:spcBef>
              <a:spcAft>
                <a:spcPts val="0"/>
              </a:spcAft>
              <a:buClr>
                <a:srgbClr val="888888"/>
              </a:buClr>
              <a:buSzPts val="1800"/>
              <a:buNone/>
              <a:defRPr>
                <a:solidFill>
                  <a:srgbClr val="888888"/>
                </a:solidFill>
              </a:defRPr>
            </a:lvl3pPr>
            <a:lvl4pPr lvl="3" algn="ctr" rtl="0">
              <a:spcBef>
                <a:spcPts val="300"/>
              </a:spcBef>
              <a:spcAft>
                <a:spcPts val="0"/>
              </a:spcAft>
              <a:buClr>
                <a:srgbClr val="888888"/>
              </a:buClr>
              <a:buSzPts val="1500"/>
              <a:buNone/>
              <a:defRPr>
                <a:solidFill>
                  <a:srgbClr val="888888"/>
                </a:solidFill>
              </a:defRPr>
            </a:lvl4pPr>
            <a:lvl5pPr lvl="4" algn="ctr" rtl="0">
              <a:spcBef>
                <a:spcPts val="300"/>
              </a:spcBef>
              <a:spcAft>
                <a:spcPts val="0"/>
              </a:spcAft>
              <a:buClr>
                <a:srgbClr val="888888"/>
              </a:buClr>
              <a:buSzPts val="1500"/>
              <a:buNone/>
              <a:defRPr>
                <a:solidFill>
                  <a:srgbClr val="888888"/>
                </a:solidFill>
              </a:defRPr>
            </a:lvl5pPr>
            <a:lvl6pPr lvl="5" algn="ctr" rtl="0">
              <a:spcBef>
                <a:spcPts val="300"/>
              </a:spcBef>
              <a:spcAft>
                <a:spcPts val="0"/>
              </a:spcAft>
              <a:buClr>
                <a:srgbClr val="888888"/>
              </a:buClr>
              <a:buSzPts val="1500"/>
              <a:buNone/>
              <a:defRPr>
                <a:solidFill>
                  <a:srgbClr val="888888"/>
                </a:solidFill>
              </a:defRPr>
            </a:lvl6pPr>
            <a:lvl7pPr lvl="6" algn="ctr" rtl="0">
              <a:spcBef>
                <a:spcPts val="300"/>
              </a:spcBef>
              <a:spcAft>
                <a:spcPts val="0"/>
              </a:spcAft>
              <a:buClr>
                <a:srgbClr val="888888"/>
              </a:buClr>
              <a:buSzPts val="1500"/>
              <a:buNone/>
              <a:defRPr>
                <a:solidFill>
                  <a:srgbClr val="888888"/>
                </a:solidFill>
              </a:defRPr>
            </a:lvl7pPr>
            <a:lvl8pPr lvl="7" algn="ctr" rtl="0">
              <a:spcBef>
                <a:spcPts val="300"/>
              </a:spcBef>
              <a:spcAft>
                <a:spcPts val="0"/>
              </a:spcAft>
              <a:buClr>
                <a:srgbClr val="888888"/>
              </a:buClr>
              <a:buSzPts val="1500"/>
              <a:buNone/>
              <a:defRPr>
                <a:solidFill>
                  <a:srgbClr val="888888"/>
                </a:solidFill>
              </a:defRPr>
            </a:lvl8pPr>
            <a:lvl9pPr lvl="8" algn="ctr" rtl="0">
              <a:spcBef>
                <a:spcPts val="300"/>
              </a:spcBef>
              <a:spcAft>
                <a:spcPts val="0"/>
              </a:spcAft>
              <a:buClr>
                <a:srgbClr val="888888"/>
              </a:buClr>
              <a:buSzPts val="1500"/>
              <a:buNone/>
              <a:defRPr>
                <a:solidFill>
                  <a:srgbClr val="888888"/>
                </a:solidFill>
              </a:defRPr>
            </a:lvl9pPr>
          </a:lstStyle>
          <a:p>
            <a:endParaRPr/>
          </a:p>
        </p:txBody>
      </p:sp>
    </p:spTree>
    <p:extLst>
      <p:ext uri="{BB962C8B-B14F-4D97-AF65-F5344CB8AC3E}">
        <p14:creationId xmlns:p14="http://schemas.microsoft.com/office/powerpoint/2010/main" val="23545841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0"/>
        <p:cNvGrpSpPr/>
        <p:nvPr/>
      </p:nvGrpSpPr>
      <p:grpSpPr>
        <a:xfrm>
          <a:off x="0" y="0"/>
          <a:ext cx="0" cy="0"/>
          <a:chOff x="0" y="0"/>
          <a:chExt cx="0" cy="0"/>
        </a:xfrm>
      </p:grpSpPr>
      <p:sp>
        <p:nvSpPr>
          <p:cNvPr id="21" name="Google Shape;21;p1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p1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23" name="Google Shape;23;p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‹N°›</a:t>
            </a:fld>
            <a:endParaRPr/>
          </a:p>
        </p:txBody>
      </p:sp>
    </p:spTree>
    <p:extLst>
      <p:ext uri="{BB962C8B-B14F-4D97-AF65-F5344CB8AC3E}">
        <p14:creationId xmlns:p14="http://schemas.microsoft.com/office/powerpoint/2010/main" val="35897475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fr-FR" dirty="0"/>
              <a:t>Modifiez le style du titre</a:t>
            </a:r>
          </a:p>
        </p:txBody>
      </p:sp>
      <p:sp>
        <p:nvSpPr>
          <p:cNvPr id="3" name="Espace réservé du texte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4177172053"/>
      </p:ext>
    </p:extLst>
  </p:cSld>
  <p:clrMap bg1="lt1" tx1="dk1" bg2="lt2" tx2="dk2" accent1="accent1" accent2="accent2" accent3="accent3" accent4="accent4" accent5="accent5" accent6="accent6" hlink="hlink" folHlink="folHlink"/>
  <p:sldLayoutIdLst>
    <p:sldLayoutId id="2147483658" r:id="rId1"/>
    <p:sldLayoutId id="2147483649" r:id="rId2"/>
    <p:sldLayoutId id="2147483650" r:id="rId3"/>
    <p:sldLayoutId id="2147483652" r:id="rId4"/>
    <p:sldLayoutId id="2147483656" r:id="rId5"/>
    <p:sldLayoutId id="2147483659" r:id="rId6"/>
    <p:sldLayoutId id="2147483661" r:id="rId7"/>
    <p:sldLayoutId id="2147483662" r:id="rId8"/>
  </p:sldLayoutIdLst>
  <p:hf hdr="0" ftr="0" dt="0"/>
  <p:txStyles>
    <p:titleStyle>
      <a:lvl1pPr algn="ctr" defTabSz="914400" rtl="0" eaLnBrk="1" latinLnBrk="0" hangingPunct="1">
        <a:spcBef>
          <a:spcPct val="0"/>
        </a:spcBef>
        <a:buNone/>
        <a:defRPr sz="4400" b="1" kern="1200">
          <a:solidFill>
            <a:srgbClr val="178F96"/>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b="1" kern="1200">
          <a:solidFill>
            <a:srgbClr val="5E5C5C"/>
          </a:solidFill>
          <a:latin typeface="Open Sans" panose="020B0606030504020204" pitchFamily="34" charset="0"/>
          <a:ea typeface="Open Sans" panose="020B0606030504020204" pitchFamily="34" charset="0"/>
          <a:cs typeface="Open Sans" panose="020B0606030504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rgbClr val="5E5C5C"/>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rgbClr val="5E5C5C"/>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rgbClr val="5E5C5C"/>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rgbClr val="5E5C5C"/>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image" Target="../media/image12.jpeg"/><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schema.datacite.org/" TargetMode="External"/><Relationship Id="rId7" Type="http://schemas.openxmlformats.org/officeDocument/2006/relationships/image" Target="../media/image18.png"/><Relationship Id="rId2" Type="http://schemas.openxmlformats.org/officeDocument/2006/relationships/hyperlink" Target="http://dublincore.org/" TargetMode="External"/><Relationship Id="rId1" Type="http://schemas.openxmlformats.org/officeDocument/2006/relationships/slideLayout" Target="../slideLayouts/slideLayout4.xml"/><Relationship Id="rId6" Type="http://schemas.openxmlformats.org/officeDocument/2006/relationships/hyperlink" Target="https://inspire.ec.europa.eu/" TargetMode="External"/><Relationship Id="rId5" Type="http://schemas.openxmlformats.org/officeDocument/2006/relationships/hyperlink" Target="https://eml.ecoinformatics.org/" TargetMode="External"/><Relationship Id="rId4" Type="http://schemas.openxmlformats.org/officeDocument/2006/relationships/hyperlink" Target="http://rs.tdwg.org/dwc/"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hyperlink" Target="https://www.fao.org/agrovoc/fr/search" TargetMode="External"/><Relationship Id="rId2" Type="http://schemas.openxmlformats.org/officeDocument/2006/relationships/hyperlink" Target="https://www.eionet.europa.eu/gemet/fr/themes/" TargetMode="External"/><Relationship Id="rId1" Type="http://schemas.openxmlformats.org/officeDocument/2006/relationships/slideLayout" Target="../slideLayouts/slideLayout4.xml"/><Relationship Id="rId5" Type="http://schemas.openxmlformats.org/officeDocument/2006/relationships/hyperlink" Target="https://www.loterre.fr/category/explorer-fr/" TargetMode="External"/><Relationship Id="rId4" Type="http://schemas.openxmlformats.org/officeDocument/2006/relationships/hyperlink" Target="https://inpn.mnhn.fr/programme/referentiel-taxonomique-taxref"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slide" Target="slide19.xml"/><Relationship Id="rId3" Type="http://schemas.openxmlformats.org/officeDocument/2006/relationships/slide" Target="slide6.xml"/><Relationship Id="rId7" Type="http://schemas.openxmlformats.org/officeDocument/2006/relationships/slide" Target="slide12.xml"/><Relationship Id="rId2" Type="http://schemas.openxmlformats.org/officeDocument/2006/relationships/slide" Target="slide3.xml"/><Relationship Id="rId1" Type="http://schemas.openxmlformats.org/officeDocument/2006/relationships/slideLayout" Target="../slideLayouts/slideLayout3.xml"/><Relationship Id="rId6" Type="http://schemas.openxmlformats.org/officeDocument/2006/relationships/slide" Target="slide10.xml"/><Relationship Id="rId11" Type="http://schemas.openxmlformats.org/officeDocument/2006/relationships/slide" Target="slide35.xml"/><Relationship Id="rId5" Type="http://schemas.openxmlformats.org/officeDocument/2006/relationships/slide" Target="slide8.xml"/><Relationship Id="rId10" Type="http://schemas.openxmlformats.org/officeDocument/2006/relationships/slide" Target="slide29.xml"/><Relationship Id="rId4" Type="http://schemas.openxmlformats.org/officeDocument/2006/relationships/slide" Target="slide21.xml"/><Relationship Id="rId9" Type="http://schemas.openxmlformats.org/officeDocument/2006/relationships/slide" Target="slide26.xml"/></Relationships>
</file>

<file path=ppt/slides/_rels/slide20.xml.rels><?xml version="1.0" encoding="UTF-8" standalone="yes"?>
<Relationships xmlns="http://schemas.openxmlformats.org/package/2006/relationships"><Relationship Id="rId8" Type="http://schemas.openxmlformats.org/officeDocument/2006/relationships/hyperlink" Target="https://doranum.fr/aspects-juridiques-ethiques/aspects-juridiques-et-ethiques-fiche-synthetique_10_13143_wz7a-hh81/" TargetMode="External"/><Relationship Id="rId3" Type="http://schemas.openxmlformats.org/officeDocument/2006/relationships/hyperlink" Target="https://chooser-beta.creativecommons.org/" TargetMode="External"/><Relationship Id="rId7" Type="http://schemas.openxmlformats.org/officeDocument/2006/relationships/hyperlink" Target="https://www.data.gouv.fr/fr/pages/legal/licences/" TargetMode="External"/><Relationship Id="rId2" Type="http://schemas.openxmlformats.org/officeDocument/2006/relationships/hyperlink" Target="https://creativecommons.org/choose/" TargetMode="External"/><Relationship Id="rId1" Type="http://schemas.openxmlformats.org/officeDocument/2006/relationships/slideLayout" Target="../slideLayouts/slideLayout4.xml"/><Relationship Id="rId6" Type="http://schemas.openxmlformats.org/officeDocument/2006/relationships/hyperlink" Target="https://spdx.org/licenses/ODbL-1.0.html#licenseText" TargetMode="External"/><Relationship Id="rId5" Type="http://schemas.openxmlformats.org/officeDocument/2006/relationships/hyperlink" Target="https://opendatacommons.org/" TargetMode="External"/><Relationship Id="rId4" Type="http://schemas.openxmlformats.org/officeDocument/2006/relationships/hyperlink" Target="https://www.etalab.gouv.fr/licence-ouverte-open-licence/"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hyperlink" Target="https://www.google.com/url?sa=i&amp;rct=j&amp;q=&amp;esrc=s&amp;source=images&amp;cd=&amp;ved=2ahUKEwi80fKNkMPhAhVB1xoKHapDDaAQjRx6BAgBEAU&amp;url=http%3A%2F%2Fbbwbettiepumpkin.com%2Fwebsite-logo%2Fwebsite-logo-website-logo-15-website-logo-png-for-free-download-on-mbtskoudsalg-ideas%2F&amp;psig=AOvVaw1Ye_iRap5YqYdb5xLBzv10&amp;ust=1554903206333728" TargetMode="External"/></Relationships>
</file>

<file path=ppt/slides/_rels/slide31.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9.png"/><Relationship Id="rId7" Type="http://schemas.openxmlformats.org/officeDocument/2006/relationships/image" Target="../media/image31.png"/><Relationship Id="rId2" Type="http://schemas.openxmlformats.org/officeDocument/2006/relationships/image" Target="../media/image7.jpeg"/><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hyperlink" Target="https://www.google.com/url?sa=i&amp;rct=j&amp;q=&amp;esrc=s&amp;source=images&amp;cd=&amp;ved=2ahUKEwi80fKNkMPhAhVB1xoKHapDDaAQjRx6BAgBEAU&amp;url=http://bbwbettiepumpkin.com/website-logo/website-logo-website-logo-15-website-logo-png-for-free-download-on-mbtskoudsalg-ideas/&amp;psig=AOvVaw1Ye_iRap5YqYdb5xLBzv10&amp;ust=1554903206333728" TargetMode="External"/><Relationship Id="rId4" Type="http://schemas.openxmlformats.org/officeDocument/2006/relationships/image" Target="../media/image30.png"/></Relationships>
</file>

<file path=ppt/slides/_rels/slide32.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9.png"/><Relationship Id="rId7" Type="http://schemas.openxmlformats.org/officeDocument/2006/relationships/image" Target="../media/image28.png"/><Relationship Id="rId2" Type="http://schemas.openxmlformats.org/officeDocument/2006/relationships/image" Target="../media/image7.jpeg"/><Relationship Id="rId1" Type="http://schemas.openxmlformats.org/officeDocument/2006/relationships/slideLayout" Target="../slideLayouts/slideLayout3.xml"/><Relationship Id="rId6" Type="http://schemas.openxmlformats.org/officeDocument/2006/relationships/hyperlink" Target="https://www.google.com/url?sa=i&amp;rct=j&amp;q=&amp;esrc=s&amp;source=images&amp;cd=&amp;ved=2ahUKEwi80fKNkMPhAhVB1xoKHapDDaAQjRx6BAgBEAU&amp;url=http://bbwbettiepumpkin.com/website-logo/website-logo-website-logo-15-website-logo-png-for-free-download-on-mbtskoudsalg-ideas/&amp;psig=AOvVaw1Ye_iRap5YqYdb5xLBzv10&amp;ust=1554903206333728" TargetMode="External"/><Relationship Id="rId5" Type="http://schemas.openxmlformats.org/officeDocument/2006/relationships/image" Target="../media/image30.png"/><Relationship Id="rId4" Type="http://schemas.openxmlformats.org/officeDocument/2006/relationships/image" Target="../media/image33.png"/><Relationship Id="rId9" Type="http://schemas.openxmlformats.org/officeDocument/2006/relationships/image" Target="../media/image34.png"/></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hyperlink" Target="https://www.google.com/url?sa=i&amp;rct=j&amp;q=&amp;esrc=s&amp;source=images&amp;cd=&amp;ved=2ahUKEwi80fKNkMPhAhVB1xoKHapDDaAQjRx6BAgBEAU&amp;url=http%3A%2F%2Fbbwbettiepumpkin.com%2Fwebsite-logo%2Fwebsite-logo-website-logo-15-website-logo-png-for-free-download-on-mbtskoudsalg-ideas%2F&amp;psig=AOvVaw1Ye_iRap5YqYdb5xLBzv10&amp;ust=1554903206333728" TargetMode="External"/><Relationship Id="rId4" Type="http://schemas.openxmlformats.org/officeDocument/2006/relationships/image" Target="../media/image37.png"/></Relationships>
</file>

<file path=ppt/slides/_rels/slide34.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3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6.png"/><Relationship Id="rId1" Type="http://schemas.openxmlformats.org/officeDocument/2006/relationships/slideLayout" Target="../slideLayouts/slideLayout4.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3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39.png"/><Relationship Id="rId1" Type="http://schemas.openxmlformats.org/officeDocument/2006/relationships/slideLayout" Target="../slideLayouts/slideLayout4.xml"/><Relationship Id="rId5" Type="http://schemas.openxmlformats.org/officeDocument/2006/relationships/image" Target="../media/image51.png"/><Relationship Id="rId4" Type="http://schemas.openxmlformats.org/officeDocument/2006/relationships/image" Target="../media/image50.png"/></Relationships>
</file>

<file path=ppt/slides/_rels/slide4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4.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datamanagement.hms.harvard.edu/" TargetMode="External"/><Relationship Id="rId2" Type="http://schemas.openxmlformats.org/officeDocument/2006/relationships/hyperlink" Target="https://doranum.fr/enjeux-benefices/cycle-de-vie-des-donnees-un-outil-pour-ameliorer-la-gestion-la-mise-en-qualite-et-louverture-des-donnees_10_13143_gdbg-cf63/" TargetMode="External"/><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hyperlink" Target="https://osf.io/d8fqh"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84D7B8C8-1340-4709-A63F-216AF021FBD0}"/>
              </a:ext>
            </a:extLst>
          </p:cNvPr>
          <p:cNvSpPr txBox="1">
            <a:spLocks/>
          </p:cNvSpPr>
          <p:nvPr/>
        </p:nvSpPr>
        <p:spPr>
          <a:xfrm>
            <a:off x="251520" y="2355726"/>
            <a:ext cx="8392602" cy="1395136"/>
          </a:xfrm>
          <a:prstGeom prst="rect">
            <a:avLst/>
          </a:prstGeom>
        </p:spPr>
        <p:txBody>
          <a:bodyPr>
            <a:normAutofit fontScale="97500"/>
          </a:bodyPr>
          <a:lstStyle>
            <a:lvl1pPr algn="ctr" defTabSz="914400" rtl="0" eaLnBrk="1" latinLnBrk="0" hangingPunct="1">
              <a:spcBef>
                <a:spcPct val="0"/>
              </a:spcBef>
              <a:buNone/>
              <a:defRPr sz="4400" b="1" kern="1200">
                <a:solidFill>
                  <a:srgbClr val="178F96"/>
                </a:solidFill>
                <a:latin typeface="Open Sans" panose="020B0606030504020204" pitchFamily="34" charset="0"/>
                <a:ea typeface="Open Sans" panose="020B0606030504020204" pitchFamily="34" charset="0"/>
                <a:cs typeface="Open Sans" panose="020B0606030504020204" pitchFamily="34" charset="0"/>
              </a:defRPr>
            </a:lvl1pPr>
          </a:lstStyle>
          <a:p>
            <a:r>
              <a:rPr lang="fr-FR" dirty="0">
                <a:solidFill>
                  <a:schemeClr val="bg1"/>
                </a:solidFill>
              </a:rPr>
              <a:t>Metadata Party</a:t>
            </a:r>
          </a:p>
        </p:txBody>
      </p:sp>
      <p:pic>
        <p:nvPicPr>
          <p:cNvPr id="7" name="Image 6"/>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691680" y="4155925"/>
            <a:ext cx="567564" cy="549546"/>
          </a:xfrm>
          <a:prstGeom prst="rect">
            <a:avLst/>
          </a:prstGeom>
        </p:spPr>
      </p:pic>
      <p:pic>
        <p:nvPicPr>
          <p:cNvPr id="8" name="Image 7">
            <a:extLst>
              <a:ext uri="{FF2B5EF4-FFF2-40B4-BE49-F238E27FC236}">
                <a16:creationId xmlns:a16="http://schemas.microsoft.com/office/drawing/2014/main" id="{3E8824B7-E114-4DF6-AF6D-94A7CA51B680}"/>
              </a:ext>
            </a:extLst>
          </p:cNvPr>
          <p:cNvPicPr/>
          <p:nvPr/>
        </p:nvPicPr>
        <p:blipFill>
          <a:blip r:embed="rId3" cstate="print">
            <a:extLst>
              <a:ext uri="{28A0092B-C50C-407E-A947-70E740481C1C}">
                <a14:useLocalDpi xmlns:a14="http://schemas.microsoft.com/office/drawing/2010/main"/>
              </a:ext>
            </a:extLst>
          </a:blip>
          <a:stretch>
            <a:fillRect/>
          </a:stretch>
        </p:blipFill>
        <p:spPr>
          <a:xfrm>
            <a:off x="898360" y="4157831"/>
            <a:ext cx="538480" cy="538480"/>
          </a:xfrm>
          <a:prstGeom prst="rect">
            <a:avLst/>
          </a:prstGeom>
        </p:spPr>
      </p:pic>
      <p:pic>
        <p:nvPicPr>
          <p:cNvPr id="9" name="Imag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4085" y="4155925"/>
            <a:ext cx="963898" cy="540385"/>
          </a:xfrm>
          <a:prstGeom prst="rect">
            <a:avLst/>
          </a:prstGeom>
        </p:spPr>
      </p:pic>
      <p:sp>
        <p:nvSpPr>
          <p:cNvPr id="10" name="Rectangle 9">
            <a:extLst>
              <a:ext uri="{FF2B5EF4-FFF2-40B4-BE49-F238E27FC236}">
                <a16:creationId xmlns:a16="http://schemas.microsoft.com/office/drawing/2014/main" id="{C57FAB2A-C8F3-4593-BA5C-1F26B7941DB4}"/>
              </a:ext>
            </a:extLst>
          </p:cNvPr>
          <p:cNvSpPr/>
          <p:nvPr/>
        </p:nvSpPr>
        <p:spPr>
          <a:xfrm>
            <a:off x="0" y="4881890"/>
            <a:ext cx="848309" cy="261610"/>
          </a:xfrm>
          <a:prstGeom prst="rect">
            <a:avLst/>
          </a:prstGeom>
        </p:spPr>
        <p:txBody>
          <a:bodyPr wrap="none">
            <a:spAutoFit/>
          </a:bodyPr>
          <a:lstStyle/>
          <a:p>
            <a:r>
              <a:rPr lang="en-US" sz="1100" dirty="0">
                <a:solidFill>
                  <a:schemeClr val="bg1"/>
                </a:solidFill>
              </a:rPr>
              <a:t>23-02-2023</a:t>
            </a:r>
            <a:endParaRPr lang="fr-FR" sz="1100" dirty="0">
              <a:solidFill>
                <a:schemeClr val="bg1"/>
              </a:solidFill>
            </a:endParaRPr>
          </a:p>
        </p:txBody>
      </p:sp>
    </p:spTree>
    <p:extLst>
      <p:ext uri="{BB962C8B-B14F-4D97-AF65-F5344CB8AC3E}">
        <p14:creationId xmlns:p14="http://schemas.microsoft.com/office/powerpoint/2010/main" val="36154189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301282C-9B83-A81C-78AD-A38DA2A945D8}"/>
              </a:ext>
            </a:extLst>
          </p:cNvPr>
          <p:cNvSpPr>
            <a:spLocks noGrp="1"/>
          </p:cNvSpPr>
          <p:nvPr>
            <p:ph type="title"/>
          </p:nvPr>
        </p:nvSpPr>
        <p:spPr>
          <a:xfrm>
            <a:off x="457200" y="1240181"/>
            <a:ext cx="4111800" cy="1533900"/>
          </a:xfrm>
        </p:spPr>
        <p:txBody>
          <a:bodyPr wrap="square" anchor="ctr">
            <a:normAutofit/>
          </a:bodyPr>
          <a:lstStyle/>
          <a:p>
            <a:r>
              <a:rPr lang="fr-FR" sz="4000"/>
              <a:t>MÉTADONNÉES</a:t>
            </a:r>
          </a:p>
        </p:txBody>
      </p:sp>
      <p:sp>
        <p:nvSpPr>
          <p:cNvPr id="10" name="Slide Number Placeholder 2">
            <a:extLst>
              <a:ext uri="{FF2B5EF4-FFF2-40B4-BE49-F238E27FC236}">
                <a16:creationId xmlns:a16="http://schemas.microsoft.com/office/drawing/2014/main" id="{113F30E2-90C4-1055-35EC-DBBB9F8EF7FB}"/>
              </a:ext>
            </a:extLst>
          </p:cNvPr>
          <p:cNvSpPr>
            <a:spLocks noGrp="1"/>
          </p:cNvSpPr>
          <p:nvPr>
            <p:ph type="sldNum" idx="12"/>
          </p:nvPr>
        </p:nvSpPr>
        <p:spPr>
          <a:xfrm>
            <a:off x="6553200" y="4767263"/>
            <a:ext cx="2133600" cy="273900"/>
          </a:xfrm>
        </p:spPr>
        <p:txBody>
          <a:bodyPr/>
          <a:lstStyle/>
          <a:p>
            <a:pPr marL="0" lvl="0" indent="0" algn="r" rtl="0">
              <a:spcBef>
                <a:spcPts val="0"/>
              </a:spcBef>
              <a:spcAft>
                <a:spcPts val="600"/>
              </a:spcAft>
              <a:buNone/>
            </a:pPr>
            <a:fld id="{00000000-1234-1234-1234-123412341234}" type="slidenum">
              <a:rPr lang="en-GB"/>
              <a:pPr marL="0" lvl="0" indent="0" algn="r" rtl="0">
                <a:spcBef>
                  <a:spcPts val="0"/>
                </a:spcBef>
                <a:spcAft>
                  <a:spcPts val="600"/>
                </a:spcAft>
                <a:buNone/>
              </a:pPr>
              <a:t>10</a:t>
            </a:fld>
            <a:endParaRPr lang="en-GB"/>
          </a:p>
        </p:txBody>
      </p:sp>
      <p:sp>
        <p:nvSpPr>
          <p:cNvPr id="12" name="Text Placeholder 3">
            <a:extLst>
              <a:ext uri="{FF2B5EF4-FFF2-40B4-BE49-F238E27FC236}">
                <a16:creationId xmlns:a16="http://schemas.microsoft.com/office/drawing/2014/main" id="{DFE8857D-226B-E452-F6A0-E5BE7C0F97A8}"/>
              </a:ext>
            </a:extLst>
          </p:cNvPr>
          <p:cNvSpPr>
            <a:spLocks noGrp="1"/>
          </p:cNvSpPr>
          <p:nvPr>
            <p:ph type="body" idx="1"/>
          </p:nvPr>
        </p:nvSpPr>
        <p:spPr>
          <a:xfrm>
            <a:off x="4625606" y="939938"/>
            <a:ext cx="3892500" cy="3583500"/>
          </a:xfrm>
        </p:spPr>
        <p:txBody>
          <a:bodyPr/>
          <a:lstStyle/>
          <a:p>
            <a:r>
              <a:rPr lang="en-US"/>
              <a:t>Standard et schema</a:t>
            </a:r>
          </a:p>
          <a:p>
            <a:pPr marL="114300" indent="0">
              <a:buNone/>
            </a:pPr>
            <a:endParaRPr lang="en-US"/>
          </a:p>
        </p:txBody>
      </p:sp>
      <p:sp>
        <p:nvSpPr>
          <p:cNvPr id="14" name="Subtitle 4">
            <a:extLst>
              <a:ext uri="{FF2B5EF4-FFF2-40B4-BE49-F238E27FC236}">
                <a16:creationId xmlns:a16="http://schemas.microsoft.com/office/drawing/2014/main" id="{9EB803E2-0794-FE98-BF67-4B85449DFA57}"/>
              </a:ext>
            </a:extLst>
          </p:cNvPr>
          <p:cNvSpPr>
            <a:spLocks noGrp="1"/>
          </p:cNvSpPr>
          <p:nvPr>
            <p:ph type="subTitle" idx="2"/>
          </p:nvPr>
        </p:nvSpPr>
        <p:spPr>
          <a:xfrm>
            <a:off x="457200" y="2836313"/>
            <a:ext cx="3987900" cy="1314600"/>
          </a:xfrm>
        </p:spPr>
        <p:txBody>
          <a:bodyPr/>
          <a:lstStyle/>
          <a:p>
            <a:r>
              <a:rPr lang="en-US" sz="1800"/>
              <a:t>DES DONNÉES SUR LES DONNÉES</a:t>
            </a:r>
          </a:p>
        </p:txBody>
      </p:sp>
    </p:spTree>
    <p:extLst>
      <p:ext uri="{BB962C8B-B14F-4D97-AF65-F5344CB8AC3E}">
        <p14:creationId xmlns:p14="http://schemas.microsoft.com/office/powerpoint/2010/main" val="24352426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C556000-3CE4-88E3-4C47-B15E7AAA822B}"/>
              </a:ext>
            </a:extLst>
          </p:cNvPr>
          <p:cNvSpPr>
            <a:spLocks noGrp="1"/>
          </p:cNvSpPr>
          <p:nvPr>
            <p:ph type="title"/>
          </p:nvPr>
        </p:nvSpPr>
        <p:spPr/>
        <p:txBody>
          <a:bodyPr/>
          <a:lstStyle/>
          <a:p>
            <a:r>
              <a:rPr lang="fr-FR"/>
              <a:t>Standards </a:t>
            </a:r>
            <a:r>
              <a:rPr lang="fr-FR" sz="3200" b="0"/>
              <a:t>(schémas)</a:t>
            </a:r>
            <a:endParaRPr lang="fr-FR" b="0"/>
          </a:p>
        </p:txBody>
      </p:sp>
      <p:sp>
        <p:nvSpPr>
          <p:cNvPr id="3" name="Espace réservé du contenu 2">
            <a:extLst>
              <a:ext uri="{FF2B5EF4-FFF2-40B4-BE49-F238E27FC236}">
                <a16:creationId xmlns:a16="http://schemas.microsoft.com/office/drawing/2014/main" id="{442438A1-4E36-520A-C4F3-30B7CC3E489A}"/>
              </a:ext>
            </a:extLst>
          </p:cNvPr>
          <p:cNvSpPr>
            <a:spLocks noGrp="1"/>
          </p:cNvSpPr>
          <p:nvPr>
            <p:ph sz="half" idx="1"/>
          </p:nvPr>
        </p:nvSpPr>
        <p:spPr/>
        <p:txBody>
          <a:bodyPr>
            <a:normAutofit fontScale="70000" lnSpcReduction="20000"/>
          </a:bodyPr>
          <a:lstStyle/>
          <a:p>
            <a:r>
              <a:rPr lang="fr-FR"/>
              <a:t>reconnu, normalisé et utilisé à grande échelle. </a:t>
            </a:r>
          </a:p>
          <a:p>
            <a:r>
              <a:rPr lang="fr-FR"/>
              <a:t>bonne pratique </a:t>
            </a:r>
            <a:r>
              <a:rPr lang="fr-FR" b="0"/>
              <a:t> (FAIR) car favorise l'interopérabilité.</a:t>
            </a:r>
          </a:p>
          <a:p>
            <a:endParaRPr lang="fr-FR" b="0"/>
          </a:p>
          <a:p>
            <a:endParaRPr lang="fr-FR" b="0"/>
          </a:p>
          <a:p>
            <a:endParaRPr lang="fr-FR" b="0"/>
          </a:p>
          <a:p>
            <a:endParaRPr lang="fr-FR" b="0"/>
          </a:p>
          <a:p>
            <a:r>
              <a:rPr lang="fr-FR" b="0"/>
              <a:t>Impose de renseigner certaines informations</a:t>
            </a:r>
          </a:p>
          <a:p>
            <a:endParaRPr lang="fr-FR" b="0"/>
          </a:p>
        </p:txBody>
      </p:sp>
      <p:sp>
        <p:nvSpPr>
          <p:cNvPr id="4" name="Espace réservé du contenu 3">
            <a:extLst>
              <a:ext uri="{FF2B5EF4-FFF2-40B4-BE49-F238E27FC236}">
                <a16:creationId xmlns:a16="http://schemas.microsoft.com/office/drawing/2014/main" id="{7EF5B3D7-E7A6-BF99-B559-33BA3CF98EF8}"/>
              </a:ext>
            </a:extLst>
          </p:cNvPr>
          <p:cNvSpPr>
            <a:spLocks noGrp="1"/>
          </p:cNvSpPr>
          <p:nvPr>
            <p:ph sz="half" idx="2"/>
          </p:nvPr>
        </p:nvSpPr>
        <p:spPr/>
        <p:txBody>
          <a:bodyPr>
            <a:normAutofit fontScale="70000" lnSpcReduction="20000"/>
          </a:bodyPr>
          <a:lstStyle/>
          <a:p>
            <a:r>
              <a:rPr lang="fr-FR"/>
              <a:t>Dublin</a:t>
            </a:r>
            <a:r>
              <a:rPr lang="fr-FR" b="0"/>
              <a:t> </a:t>
            </a:r>
            <a:br>
              <a:rPr lang="fr-FR" b="0"/>
            </a:br>
            <a:r>
              <a:rPr lang="fr-FR" sz="2600" b="0">
                <a:hlinkClick r:id="rId2"/>
              </a:rPr>
              <a:t>http://dublincore.org/</a:t>
            </a:r>
            <a:endParaRPr lang="fr-FR" sz="2600" b="0"/>
          </a:p>
          <a:p>
            <a:r>
              <a:rPr lang="fr-FR"/>
              <a:t>DataCite Metadata Schema </a:t>
            </a:r>
            <a:r>
              <a:rPr lang="fr-FR" sz="2600" b="0">
                <a:hlinkClick r:id="rId3"/>
              </a:rPr>
              <a:t>https://schema.datacite.org/</a:t>
            </a:r>
            <a:endParaRPr lang="fr-FR" sz="2600" b="0"/>
          </a:p>
          <a:p>
            <a:r>
              <a:rPr lang="fr-FR" b="0"/>
              <a:t>DwC (</a:t>
            </a:r>
            <a:r>
              <a:rPr lang="fr-FR"/>
              <a:t>Darwin Core</a:t>
            </a:r>
            <a:r>
              <a:rPr lang="fr-FR" b="0"/>
              <a:t>)  - biodiversité. </a:t>
            </a:r>
            <a:r>
              <a:rPr lang="fr-FR" sz="2600" b="0">
                <a:hlinkClick r:id="rId4"/>
              </a:rPr>
              <a:t>http://rs.tdwg.org/dwc/</a:t>
            </a:r>
            <a:endParaRPr lang="fr-FR" sz="2600" b="0"/>
          </a:p>
          <a:p>
            <a:r>
              <a:rPr lang="fr-FR"/>
              <a:t>EML</a:t>
            </a:r>
            <a:r>
              <a:rPr lang="fr-FR" b="0"/>
              <a:t> (Ecological Metadata Language)  - écologie : </a:t>
            </a:r>
            <a:r>
              <a:rPr lang="fr-FR" sz="2600" b="0">
                <a:hlinkClick r:id="rId5"/>
              </a:rPr>
              <a:t>https://eml.ecoinformatics.org/</a:t>
            </a:r>
            <a:endParaRPr lang="fr-FR" sz="2600" b="0"/>
          </a:p>
          <a:p>
            <a:r>
              <a:rPr lang="fr-FR" sz="2600"/>
              <a:t>INSPIRE</a:t>
            </a:r>
            <a:br>
              <a:rPr lang="fr-FR" sz="2600" b="0"/>
            </a:br>
            <a:r>
              <a:rPr lang="fr-FR" sz="2600" b="0">
                <a:hlinkClick r:id="rId6"/>
              </a:rPr>
              <a:t>https://inspire.ec.europa.eu/</a:t>
            </a:r>
            <a:endParaRPr lang="fr-FR" sz="2600" b="0"/>
          </a:p>
          <a:p>
            <a:r>
              <a:rPr lang="fr-FR" sz="2600" b="0"/>
              <a:t>…</a:t>
            </a:r>
            <a:endParaRPr lang="fr-FR" b="0"/>
          </a:p>
        </p:txBody>
      </p:sp>
      <p:pic>
        <p:nvPicPr>
          <p:cNvPr id="5" name="Image 4">
            <a:extLst>
              <a:ext uri="{FF2B5EF4-FFF2-40B4-BE49-F238E27FC236}">
                <a16:creationId xmlns:a16="http://schemas.microsoft.com/office/drawing/2014/main" id="{E3DC1DAA-7BBC-D442-F85E-BF53DED70DE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04863" y="2477147"/>
            <a:ext cx="680744" cy="737337"/>
          </a:xfrm>
          <a:prstGeom prst="rect">
            <a:avLst/>
          </a:prstGeom>
        </p:spPr>
      </p:pic>
    </p:spTree>
    <p:extLst>
      <p:ext uri="{BB962C8B-B14F-4D97-AF65-F5344CB8AC3E}">
        <p14:creationId xmlns:p14="http://schemas.microsoft.com/office/powerpoint/2010/main" val="29537308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301282C-9B83-A81C-78AD-A38DA2A945D8}"/>
              </a:ext>
            </a:extLst>
          </p:cNvPr>
          <p:cNvSpPr>
            <a:spLocks noGrp="1"/>
          </p:cNvSpPr>
          <p:nvPr>
            <p:ph type="title"/>
          </p:nvPr>
        </p:nvSpPr>
        <p:spPr>
          <a:xfrm>
            <a:off x="457200" y="1240181"/>
            <a:ext cx="4111800" cy="1533900"/>
          </a:xfrm>
        </p:spPr>
        <p:txBody>
          <a:bodyPr wrap="square" anchor="ctr">
            <a:normAutofit/>
          </a:bodyPr>
          <a:lstStyle/>
          <a:p>
            <a:r>
              <a:rPr lang="fr-FR" sz="4000"/>
              <a:t>MÉTADONNÉES</a:t>
            </a:r>
          </a:p>
        </p:txBody>
      </p:sp>
      <p:sp>
        <p:nvSpPr>
          <p:cNvPr id="10" name="Slide Number Placeholder 2">
            <a:extLst>
              <a:ext uri="{FF2B5EF4-FFF2-40B4-BE49-F238E27FC236}">
                <a16:creationId xmlns:a16="http://schemas.microsoft.com/office/drawing/2014/main" id="{113F30E2-90C4-1055-35EC-DBBB9F8EF7FB}"/>
              </a:ext>
            </a:extLst>
          </p:cNvPr>
          <p:cNvSpPr>
            <a:spLocks noGrp="1"/>
          </p:cNvSpPr>
          <p:nvPr>
            <p:ph type="sldNum" idx="12"/>
          </p:nvPr>
        </p:nvSpPr>
        <p:spPr>
          <a:xfrm>
            <a:off x="6553200" y="4767263"/>
            <a:ext cx="2133600" cy="273900"/>
          </a:xfrm>
        </p:spPr>
        <p:txBody>
          <a:bodyPr/>
          <a:lstStyle/>
          <a:p>
            <a:pPr marL="0" lvl="0" indent="0" algn="r" rtl="0">
              <a:spcBef>
                <a:spcPts val="0"/>
              </a:spcBef>
              <a:spcAft>
                <a:spcPts val="600"/>
              </a:spcAft>
              <a:buNone/>
            </a:pPr>
            <a:fld id="{00000000-1234-1234-1234-123412341234}" type="slidenum">
              <a:rPr lang="en-GB"/>
              <a:pPr marL="0" lvl="0" indent="0" algn="r" rtl="0">
                <a:spcBef>
                  <a:spcPts val="0"/>
                </a:spcBef>
                <a:spcAft>
                  <a:spcPts val="600"/>
                </a:spcAft>
                <a:buNone/>
              </a:pPr>
              <a:t>12</a:t>
            </a:fld>
            <a:endParaRPr lang="en-GB"/>
          </a:p>
        </p:txBody>
      </p:sp>
      <p:sp>
        <p:nvSpPr>
          <p:cNvPr id="12" name="Text Placeholder 3">
            <a:extLst>
              <a:ext uri="{FF2B5EF4-FFF2-40B4-BE49-F238E27FC236}">
                <a16:creationId xmlns:a16="http://schemas.microsoft.com/office/drawing/2014/main" id="{DFE8857D-226B-E452-F6A0-E5BE7C0F97A8}"/>
              </a:ext>
            </a:extLst>
          </p:cNvPr>
          <p:cNvSpPr>
            <a:spLocks noGrp="1"/>
          </p:cNvSpPr>
          <p:nvPr>
            <p:ph type="body" idx="1"/>
          </p:nvPr>
        </p:nvSpPr>
        <p:spPr>
          <a:xfrm>
            <a:off x="4625606" y="939938"/>
            <a:ext cx="3892500" cy="3583500"/>
          </a:xfrm>
        </p:spPr>
        <p:txBody>
          <a:bodyPr/>
          <a:lstStyle/>
          <a:p>
            <a:r>
              <a:rPr lang="en-US"/>
              <a:t>Vocabulaire</a:t>
            </a:r>
          </a:p>
        </p:txBody>
      </p:sp>
      <p:sp>
        <p:nvSpPr>
          <p:cNvPr id="14" name="Subtitle 4">
            <a:extLst>
              <a:ext uri="{FF2B5EF4-FFF2-40B4-BE49-F238E27FC236}">
                <a16:creationId xmlns:a16="http://schemas.microsoft.com/office/drawing/2014/main" id="{9EB803E2-0794-FE98-BF67-4B85449DFA57}"/>
              </a:ext>
            </a:extLst>
          </p:cNvPr>
          <p:cNvSpPr>
            <a:spLocks noGrp="1"/>
          </p:cNvSpPr>
          <p:nvPr>
            <p:ph type="subTitle" idx="2"/>
          </p:nvPr>
        </p:nvSpPr>
        <p:spPr>
          <a:xfrm>
            <a:off x="457200" y="2836313"/>
            <a:ext cx="3987900" cy="1314600"/>
          </a:xfrm>
        </p:spPr>
        <p:txBody>
          <a:bodyPr/>
          <a:lstStyle/>
          <a:p>
            <a:r>
              <a:rPr lang="en-US" sz="1800"/>
              <a:t>DES DONNÉES SUR LES DONNÉES</a:t>
            </a:r>
          </a:p>
        </p:txBody>
      </p:sp>
    </p:spTree>
    <p:extLst>
      <p:ext uri="{BB962C8B-B14F-4D97-AF65-F5344CB8AC3E}">
        <p14:creationId xmlns:p14="http://schemas.microsoft.com/office/powerpoint/2010/main" val="12047870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210D69-B267-774A-2A75-78E651B0FC90}"/>
              </a:ext>
            </a:extLst>
          </p:cNvPr>
          <p:cNvSpPr>
            <a:spLocks noGrp="1"/>
          </p:cNvSpPr>
          <p:nvPr>
            <p:ph type="title"/>
          </p:nvPr>
        </p:nvSpPr>
        <p:spPr/>
        <p:txBody>
          <a:bodyPr>
            <a:normAutofit/>
          </a:bodyPr>
          <a:lstStyle/>
          <a:p>
            <a:r>
              <a:rPr lang="fr-FR"/>
              <a:t>Pourquoi des vocabulaires</a:t>
            </a:r>
          </a:p>
        </p:txBody>
      </p:sp>
      <p:sp>
        <p:nvSpPr>
          <p:cNvPr id="7" name="Espace réservé du contenu 6">
            <a:extLst>
              <a:ext uri="{FF2B5EF4-FFF2-40B4-BE49-F238E27FC236}">
                <a16:creationId xmlns:a16="http://schemas.microsoft.com/office/drawing/2014/main" id="{CEB8B04D-3194-21BF-979D-C28FFCBD50A3}"/>
              </a:ext>
            </a:extLst>
          </p:cNvPr>
          <p:cNvSpPr>
            <a:spLocks noGrp="1"/>
          </p:cNvSpPr>
          <p:nvPr>
            <p:ph idx="1"/>
          </p:nvPr>
        </p:nvSpPr>
        <p:spPr>
          <a:xfrm>
            <a:off x="465424" y="1117705"/>
            <a:ext cx="8229600" cy="3394472"/>
          </a:xfrm>
        </p:spPr>
        <p:txBody>
          <a:bodyPr>
            <a:normAutofit/>
          </a:bodyPr>
          <a:lstStyle/>
          <a:p>
            <a:pPr marL="0" indent="0">
              <a:buNone/>
            </a:pPr>
            <a:r>
              <a:rPr lang="fr-FR" sz="2800"/>
              <a:t>Pour éviter de manger n’importe quoi ….</a:t>
            </a:r>
          </a:p>
        </p:txBody>
      </p:sp>
      <p:pic>
        <p:nvPicPr>
          <p:cNvPr id="5" name="Image 4">
            <a:extLst>
              <a:ext uri="{FF2B5EF4-FFF2-40B4-BE49-F238E27FC236}">
                <a16:creationId xmlns:a16="http://schemas.microsoft.com/office/drawing/2014/main" id="{752B3A4F-6591-AA46-7496-7A0BBB346F49}"/>
              </a:ext>
            </a:extLst>
          </p:cNvPr>
          <p:cNvPicPr>
            <a:picLocks noChangeAspect="1"/>
          </p:cNvPicPr>
          <p:nvPr/>
        </p:nvPicPr>
        <p:blipFill>
          <a:blip r:embed="rId2"/>
          <a:stretch>
            <a:fillRect/>
          </a:stretch>
        </p:blipFill>
        <p:spPr>
          <a:xfrm>
            <a:off x="779489" y="1640827"/>
            <a:ext cx="7772400" cy="3070279"/>
          </a:xfrm>
          <a:prstGeom prst="rect">
            <a:avLst/>
          </a:prstGeom>
        </p:spPr>
      </p:pic>
      <p:pic>
        <p:nvPicPr>
          <p:cNvPr id="6" name="Image 5">
            <a:extLst>
              <a:ext uri="{FF2B5EF4-FFF2-40B4-BE49-F238E27FC236}">
                <a16:creationId xmlns:a16="http://schemas.microsoft.com/office/drawing/2014/main" id="{942066C0-894F-43DC-ED65-C3D765623279}"/>
              </a:ext>
            </a:extLst>
          </p:cNvPr>
          <p:cNvPicPr>
            <a:picLocks noChangeAspect="1"/>
          </p:cNvPicPr>
          <p:nvPr/>
        </p:nvPicPr>
        <p:blipFill>
          <a:blip r:embed="rId3"/>
          <a:stretch>
            <a:fillRect/>
          </a:stretch>
        </p:blipFill>
        <p:spPr>
          <a:xfrm>
            <a:off x="0" y="4827589"/>
            <a:ext cx="465424" cy="219863"/>
          </a:xfrm>
          <a:prstGeom prst="rect">
            <a:avLst/>
          </a:prstGeom>
        </p:spPr>
      </p:pic>
    </p:spTree>
    <p:extLst>
      <p:ext uri="{BB962C8B-B14F-4D97-AF65-F5344CB8AC3E}">
        <p14:creationId xmlns:p14="http://schemas.microsoft.com/office/powerpoint/2010/main" val="40186051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479AC3D-C80B-66B4-64B5-45E731FE0017}"/>
              </a:ext>
            </a:extLst>
          </p:cNvPr>
          <p:cNvSpPr>
            <a:spLocks noGrp="1"/>
          </p:cNvSpPr>
          <p:nvPr>
            <p:ph type="title"/>
          </p:nvPr>
        </p:nvSpPr>
        <p:spPr/>
        <p:txBody>
          <a:bodyPr/>
          <a:lstStyle/>
          <a:p>
            <a:r>
              <a:rPr lang="fr-FR"/>
              <a:t>Pourquoi des vocabulaires</a:t>
            </a:r>
          </a:p>
        </p:txBody>
      </p:sp>
      <p:sp>
        <p:nvSpPr>
          <p:cNvPr id="3" name="Espace réservé du contenu 2">
            <a:extLst>
              <a:ext uri="{FF2B5EF4-FFF2-40B4-BE49-F238E27FC236}">
                <a16:creationId xmlns:a16="http://schemas.microsoft.com/office/drawing/2014/main" id="{4BE00083-9620-114F-194E-E1C5A9251C8F}"/>
              </a:ext>
            </a:extLst>
          </p:cNvPr>
          <p:cNvSpPr>
            <a:spLocks noGrp="1"/>
          </p:cNvSpPr>
          <p:nvPr>
            <p:ph sz="half" idx="1"/>
          </p:nvPr>
        </p:nvSpPr>
        <p:spPr/>
        <p:txBody>
          <a:bodyPr/>
          <a:lstStyle/>
          <a:p>
            <a:r>
              <a:rPr lang="fr-FR"/>
              <a:t>Informations faciles :</a:t>
            </a:r>
          </a:p>
          <a:p>
            <a:pPr lvl="1"/>
            <a:r>
              <a:rPr lang="fr-FR"/>
              <a:t>Quand</a:t>
            </a:r>
          </a:p>
          <a:p>
            <a:pPr lvl="1"/>
            <a:r>
              <a:rPr lang="fr-FR"/>
              <a:t>Où</a:t>
            </a:r>
          </a:p>
          <a:p>
            <a:pPr lvl="1"/>
            <a:r>
              <a:rPr lang="fr-FR"/>
              <a:t>Qui</a:t>
            </a:r>
          </a:p>
          <a:p>
            <a:pPr lvl="1"/>
            <a:r>
              <a:rPr lang="fr-FR"/>
              <a:t>Pourquoi</a:t>
            </a:r>
          </a:p>
        </p:txBody>
      </p:sp>
      <p:sp>
        <p:nvSpPr>
          <p:cNvPr id="4" name="Espace réservé du contenu 3">
            <a:extLst>
              <a:ext uri="{FF2B5EF4-FFF2-40B4-BE49-F238E27FC236}">
                <a16:creationId xmlns:a16="http://schemas.microsoft.com/office/drawing/2014/main" id="{6517EFBF-778C-DF12-7595-91619D098770}"/>
              </a:ext>
            </a:extLst>
          </p:cNvPr>
          <p:cNvSpPr>
            <a:spLocks noGrp="1"/>
          </p:cNvSpPr>
          <p:nvPr>
            <p:ph sz="half" idx="2"/>
          </p:nvPr>
        </p:nvSpPr>
        <p:spPr/>
        <p:txBody>
          <a:bodyPr/>
          <a:lstStyle/>
          <a:p>
            <a:endParaRPr lang="fr-FR"/>
          </a:p>
        </p:txBody>
      </p:sp>
    </p:spTree>
    <p:extLst>
      <p:ext uri="{BB962C8B-B14F-4D97-AF65-F5344CB8AC3E}">
        <p14:creationId xmlns:p14="http://schemas.microsoft.com/office/powerpoint/2010/main" val="11186771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479AC3D-C80B-66B4-64B5-45E731FE0017}"/>
              </a:ext>
            </a:extLst>
          </p:cNvPr>
          <p:cNvSpPr>
            <a:spLocks noGrp="1"/>
          </p:cNvSpPr>
          <p:nvPr>
            <p:ph type="title"/>
          </p:nvPr>
        </p:nvSpPr>
        <p:spPr/>
        <p:txBody>
          <a:bodyPr/>
          <a:lstStyle/>
          <a:p>
            <a:r>
              <a:rPr lang="fr-FR"/>
              <a:t>Pourquoi des vocabulaires</a:t>
            </a:r>
          </a:p>
        </p:txBody>
      </p:sp>
      <p:sp>
        <p:nvSpPr>
          <p:cNvPr id="3" name="Espace réservé du contenu 2">
            <a:extLst>
              <a:ext uri="{FF2B5EF4-FFF2-40B4-BE49-F238E27FC236}">
                <a16:creationId xmlns:a16="http://schemas.microsoft.com/office/drawing/2014/main" id="{4BE00083-9620-114F-194E-E1C5A9251C8F}"/>
              </a:ext>
            </a:extLst>
          </p:cNvPr>
          <p:cNvSpPr>
            <a:spLocks noGrp="1"/>
          </p:cNvSpPr>
          <p:nvPr>
            <p:ph sz="half" idx="1"/>
          </p:nvPr>
        </p:nvSpPr>
        <p:spPr>
          <a:xfrm>
            <a:off x="457200" y="1200151"/>
            <a:ext cx="4038600" cy="1857842"/>
          </a:xfrm>
        </p:spPr>
        <p:txBody>
          <a:bodyPr>
            <a:normAutofit fontScale="77500" lnSpcReduction="20000"/>
          </a:bodyPr>
          <a:lstStyle/>
          <a:p>
            <a:r>
              <a:rPr lang="fr-FR"/>
              <a:t>Informations faciles ?</a:t>
            </a:r>
          </a:p>
          <a:p>
            <a:pPr lvl="1"/>
            <a:r>
              <a:rPr lang="fr-FR"/>
              <a:t>Quand</a:t>
            </a:r>
          </a:p>
          <a:p>
            <a:pPr lvl="1"/>
            <a:r>
              <a:rPr lang="fr-FR"/>
              <a:t>Où</a:t>
            </a:r>
          </a:p>
          <a:p>
            <a:pPr lvl="1"/>
            <a:r>
              <a:rPr lang="fr-FR"/>
              <a:t>Qui</a:t>
            </a:r>
          </a:p>
          <a:p>
            <a:pPr lvl="1"/>
            <a:r>
              <a:rPr lang="fr-FR"/>
              <a:t>Pourquoi</a:t>
            </a:r>
          </a:p>
          <a:p>
            <a:pPr lvl="1"/>
            <a:r>
              <a:rPr lang="fr-FR"/>
              <a:t>Langue</a:t>
            </a:r>
          </a:p>
        </p:txBody>
      </p:sp>
      <p:sp>
        <p:nvSpPr>
          <p:cNvPr id="4" name="Espace réservé du contenu 3">
            <a:extLst>
              <a:ext uri="{FF2B5EF4-FFF2-40B4-BE49-F238E27FC236}">
                <a16:creationId xmlns:a16="http://schemas.microsoft.com/office/drawing/2014/main" id="{6517EFBF-778C-DF12-7595-91619D098770}"/>
              </a:ext>
            </a:extLst>
          </p:cNvPr>
          <p:cNvSpPr>
            <a:spLocks noGrp="1"/>
          </p:cNvSpPr>
          <p:nvPr>
            <p:ph sz="half" idx="2"/>
          </p:nvPr>
        </p:nvSpPr>
        <p:spPr/>
        <p:txBody>
          <a:bodyPr>
            <a:normAutofit fontScale="77500" lnSpcReduction="20000"/>
          </a:bodyPr>
          <a:lstStyle/>
          <a:p>
            <a:r>
              <a:rPr lang="fr-FR"/>
              <a:t>Il faut </a:t>
            </a:r>
          </a:p>
          <a:p>
            <a:pPr lvl="1"/>
            <a:r>
              <a:rPr lang="fr-FR" sz="2000"/>
              <a:t>Se conformer au format</a:t>
            </a:r>
            <a:br>
              <a:rPr lang="fr-FR" sz="2000"/>
            </a:br>
            <a:r>
              <a:rPr lang="fr-FR" sz="2000" b="1"/>
              <a:t>aaaa-mm-jj … (ISO 8601)</a:t>
            </a:r>
          </a:p>
          <a:p>
            <a:pPr lvl="1"/>
            <a:r>
              <a:rPr lang="fr-FR" sz="2000"/>
              <a:t>Préciser le système de projection</a:t>
            </a:r>
            <a:br>
              <a:rPr lang="fr-FR" sz="2000"/>
            </a:br>
            <a:r>
              <a:rPr lang="fr-FR" sz="2000" b="1"/>
              <a:t>lamber 93, GPS, WGS 84…</a:t>
            </a:r>
          </a:p>
          <a:p>
            <a:pPr lvl="1"/>
            <a:r>
              <a:rPr lang="fr-FR" sz="2000"/>
              <a:t>Préciser qui est responsable de quoi</a:t>
            </a:r>
            <a:br>
              <a:rPr lang="fr-FR" sz="2000"/>
            </a:br>
            <a:r>
              <a:rPr lang="fr-FR" sz="2000" b="1"/>
              <a:t>producteur, responsable scientifique…</a:t>
            </a:r>
          </a:p>
          <a:p>
            <a:pPr lvl="1"/>
            <a:r>
              <a:rPr lang="fr-FR" sz="2000"/>
              <a:t>Décrire les acronymes</a:t>
            </a:r>
            <a:br>
              <a:rPr lang="fr-FR" sz="2000"/>
            </a:br>
            <a:r>
              <a:rPr lang="fr-FR" sz="2000"/>
              <a:t>UCA</a:t>
            </a:r>
          </a:p>
          <a:p>
            <a:pPr lvl="2"/>
            <a:r>
              <a:rPr lang="fr-FR" sz="1600"/>
              <a:t>Union des Corporations Artisanales,</a:t>
            </a:r>
          </a:p>
          <a:p>
            <a:pPr lvl="2"/>
            <a:r>
              <a:rPr lang="fr-FR" sz="1600"/>
              <a:t>Université Clermont Auvergne</a:t>
            </a:r>
          </a:p>
          <a:p>
            <a:pPr lvl="2"/>
            <a:r>
              <a:rPr lang="fr-FR" sz="1600"/>
              <a:t>…</a:t>
            </a:r>
          </a:p>
        </p:txBody>
      </p:sp>
    </p:spTree>
    <p:extLst>
      <p:ext uri="{BB962C8B-B14F-4D97-AF65-F5344CB8AC3E}">
        <p14:creationId xmlns:p14="http://schemas.microsoft.com/office/powerpoint/2010/main" val="40476296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479AC3D-C80B-66B4-64B5-45E731FE0017}"/>
              </a:ext>
            </a:extLst>
          </p:cNvPr>
          <p:cNvSpPr>
            <a:spLocks noGrp="1"/>
          </p:cNvSpPr>
          <p:nvPr>
            <p:ph type="title"/>
          </p:nvPr>
        </p:nvSpPr>
        <p:spPr/>
        <p:txBody>
          <a:bodyPr/>
          <a:lstStyle/>
          <a:p>
            <a:r>
              <a:rPr lang="fr-FR"/>
              <a:t>Pourquoi des vocabulaires</a:t>
            </a:r>
          </a:p>
        </p:txBody>
      </p:sp>
      <p:sp>
        <p:nvSpPr>
          <p:cNvPr id="3" name="Espace réservé du contenu 2">
            <a:extLst>
              <a:ext uri="{FF2B5EF4-FFF2-40B4-BE49-F238E27FC236}">
                <a16:creationId xmlns:a16="http://schemas.microsoft.com/office/drawing/2014/main" id="{4BE00083-9620-114F-194E-E1C5A9251C8F}"/>
              </a:ext>
            </a:extLst>
          </p:cNvPr>
          <p:cNvSpPr>
            <a:spLocks noGrp="1"/>
          </p:cNvSpPr>
          <p:nvPr>
            <p:ph sz="half" idx="1"/>
          </p:nvPr>
        </p:nvSpPr>
        <p:spPr/>
        <p:txBody>
          <a:bodyPr>
            <a:normAutofit/>
          </a:bodyPr>
          <a:lstStyle/>
          <a:p>
            <a:r>
              <a:rPr lang="fr-FR"/>
              <a:t>Informations moins faciles :</a:t>
            </a:r>
          </a:p>
          <a:p>
            <a:pPr lvl="1"/>
            <a:r>
              <a:rPr lang="fr-FR"/>
              <a:t>Espèce</a:t>
            </a:r>
          </a:p>
          <a:p>
            <a:pPr lvl="1"/>
            <a:r>
              <a:rPr lang="fr-FR"/>
              <a:t>Compartiment</a:t>
            </a:r>
          </a:p>
          <a:p>
            <a:pPr lvl="1"/>
            <a:r>
              <a:rPr lang="fr-FR"/>
              <a:t>Molécule</a:t>
            </a:r>
          </a:p>
          <a:p>
            <a:pPr lvl="1"/>
            <a:r>
              <a:rPr lang="fr-FR"/>
              <a:t>Elément</a:t>
            </a:r>
          </a:p>
          <a:p>
            <a:pPr lvl="1"/>
            <a:r>
              <a:rPr lang="fr-FR"/>
              <a:t>Taxon</a:t>
            </a:r>
          </a:p>
          <a:p>
            <a:pPr lvl="1"/>
            <a:endParaRPr lang="fr-FR"/>
          </a:p>
        </p:txBody>
      </p:sp>
      <p:sp>
        <p:nvSpPr>
          <p:cNvPr id="4" name="Espace réservé du contenu 3">
            <a:extLst>
              <a:ext uri="{FF2B5EF4-FFF2-40B4-BE49-F238E27FC236}">
                <a16:creationId xmlns:a16="http://schemas.microsoft.com/office/drawing/2014/main" id="{6517EFBF-778C-DF12-7595-91619D098770}"/>
              </a:ext>
            </a:extLst>
          </p:cNvPr>
          <p:cNvSpPr>
            <a:spLocks noGrp="1"/>
          </p:cNvSpPr>
          <p:nvPr>
            <p:ph sz="half" idx="2"/>
          </p:nvPr>
        </p:nvSpPr>
        <p:spPr/>
        <p:txBody>
          <a:bodyPr>
            <a:normAutofit/>
          </a:bodyPr>
          <a:lstStyle/>
          <a:p>
            <a:pPr marL="0" indent="0">
              <a:buNone/>
            </a:pPr>
            <a:endParaRPr lang="fr-FR"/>
          </a:p>
        </p:txBody>
      </p:sp>
    </p:spTree>
    <p:extLst>
      <p:ext uri="{BB962C8B-B14F-4D97-AF65-F5344CB8AC3E}">
        <p14:creationId xmlns:p14="http://schemas.microsoft.com/office/powerpoint/2010/main" val="29751820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660DA993-7C51-D4DA-90E1-C34C2ACCA77E}"/>
              </a:ext>
            </a:extLst>
          </p:cNvPr>
          <p:cNvPicPr>
            <a:picLocks noChangeAspect="1"/>
          </p:cNvPicPr>
          <p:nvPr/>
        </p:nvPicPr>
        <p:blipFill rotWithShape="1">
          <a:blip r:embed="rId2"/>
          <a:srcRect t="13963"/>
          <a:stretch/>
        </p:blipFill>
        <p:spPr>
          <a:xfrm>
            <a:off x="4948625" y="3717561"/>
            <a:ext cx="3580062" cy="1425939"/>
          </a:xfrm>
          <a:prstGeom prst="rect">
            <a:avLst/>
          </a:prstGeom>
        </p:spPr>
      </p:pic>
      <p:sp>
        <p:nvSpPr>
          <p:cNvPr id="2" name="Titre 1">
            <a:extLst>
              <a:ext uri="{FF2B5EF4-FFF2-40B4-BE49-F238E27FC236}">
                <a16:creationId xmlns:a16="http://schemas.microsoft.com/office/drawing/2014/main" id="{6479AC3D-C80B-66B4-64B5-45E731FE0017}"/>
              </a:ext>
            </a:extLst>
          </p:cNvPr>
          <p:cNvSpPr>
            <a:spLocks noGrp="1"/>
          </p:cNvSpPr>
          <p:nvPr>
            <p:ph type="title"/>
          </p:nvPr>
        </p:nvSpPr>
        <p:spPr/>
        <p:txBody>
          <a:bodyPr/>
          <a:lstStyle/>
          <a:p>
            <a:r>
              <a:rPr lang="fr-FR"/>
              <a:t>Pourquoi des vocabulaires</a:t>
            </a:r>
          </a:p>
        </p:txBody>
      </p:sp>
      <p:sp>
        <p:nvSpPr>
          <p:cNvPr id="3" name="Espace réservé du contenu 2">
            <a:extLst>
              <a:ext uri="{FF2B5EF4-FFF2-40B4-BE49-F238E27FC236}">
                <a16:creationId xmlns:a16="http://schemas.microsoft.com/office/drawing/2014/main" id="{4BE00083-9620-114F-194E-E1C5A9251C8F}"/>
              </a:ext>
            </a:extLst>
          </p:cNvPr>
          <p:cNvSpPr>
            <a:spLocks noGrp="1"/>
          </p:cNvSpPr>
          <p:nvPr>
            <p:ph sz="half" idx="1"/>
          </p:nvPr>
        </p:nvSpPr>
        <p:spPr/>
        <p:txBody>
          <a:bodyPr>
            <a:normAutofit/>
          </a:bodyPr>
          <a:lstStyle/>
          <a:p>
            <a:r>
              <a:rPr lang="fr-FR"/>
              <a:t>Informations moins faciles :</a:t>
            </a:r>
          </a:p>
          <a:p>
            <a:pPr lvl="1"/>
            <a:r>
              <a:rPr lang="fr-FR"/>
              <a:t>Espèce</a:t>
            </a:r>
          </a:p>
          <a:p>
            <a:pPr lvl="1"/>
            <a:r>
              <a:rPr lang="fr-FR"/>
              <a:t>Compartiment</a:t>
            </a:r>
          </a:p>
          <a:p>
            <a:pPr lvl="1"/>
            <a:r>
              <a:rPr lang="fr-FR"/>
              <a:t>Molécule</a:t>
            </a:r>
          </a:p>
          <a:p>
            <a:pPr lvl="1"/>
            <a:r>
              <a:rPr lang="fr-FR"/>
              <a:t>Elément</a:t>
            </a:r>
          </a:p>
          <a:p>
            <a:pPr lvl="1"/>
            <a:r>
              <a:rPr lang="fr-FR"/>
              <a:t>Taxon</a:t>
            </a:r>
          </a:p>
          <a:p>
            <a:pPr lvl="1"/>
            <a:endParaRPr lang="fr-FR"/>
          </a:p>
        </p:txBody>
      </p:sp>
      <p:sp>
        <p:nvSpPr>
          <p:cNvPr id="4" name="Espace réservé du contenu 3">
            <a:extLst>
              <a:ext uri="{FF2B5EF4-FFF2-40B4-BE49-F238E27FC236}">
                <a16:creationId xmlns:a16="http://schemas.microsoft.com/office/drawing/2014/main" id="{6517EFBF-778C-DF12-7595-91619D098770}"/>
              </a:ext>
            </a:extLst>
          </p:cNvPr>
          <p:cNvSpPr>
            <a:spLocks noGrp="1"/>
          </p:cNvSpPr>
          <p:nvPr>
            <p:ph sz="half" idx="2"/>
          </p:nvPr>
        </p:nvSpPr>
        <p:spPr/>
        <p:txBody>
          <a:bodyPr>
            <a:normAutofit/>
          </a:bodyPr>
          <a:lstStyle/>
          <a:p>
            <a:r>
              <a:rPr lang="fr-FR"/>
              <a:t>Lapin ?</a:t>
            </a:r>
          </a:p>
          <a:p>
            <a:endParaRPr lang="fr-FR"/>
          </a:p>
          <a:p>
            <a:r>
              <a:rPr lang="fr-FR"/>
              <a:t>Océan ?</a:t>
            </a:r>
          </a:p>
          <a:p>
            <a:endParaRPr lang="fr-FR"/>
          </a:p>
          <a:p>
            <a:r>
              <a:rPr lang="fr-FR"/>
              <a:t>Oxygène ?</a:t>
            </a:r>
          </a:p>
          <a:p>
            <a:pPr marL="0" indent="0">
              <a:buNone/>
            </a:pPr>
            <a:endParaRPr lang="fr-FR"/>
          </a:p>
        </p:txBody>
      </p:sp>
      <p:pic>
        <p:nvPicPr>
          <p:cNvPr id="5" name="Image 4">
            <a:extLst>
              <a:ext uri="{FF2B5EF4-FFF2-40B4-BE49-F238E27FC236}">
                <a16:creationId xmlns:a16="http://schemas.microsoft.com/office/drawing/2014/main" id="{5023CF84-E103-EA6E-A751-EF855EC646EF}"/>
              </a:ext>
            </a:extLst>
          </p:cNvPr>
          <p:cNvPicPr>
            <a:picLocks noChangeAspect="1"/>
          </p:cNvPicPr>
          <p:nvPr/>
        </p:nvPicPr>
        <p:blipFill>
          <a:blip r:embed="rId3"/>
          <a:stretch>
            <a:fillRect/>
          </a:stretch>
        </p:blipFill>
        <p:spPr>
          <a:xfrm>
            <a:off x="6667500" y="1131549"/>
            <a:ext cx="2197100" cy="901700"/>
          </a:xfrm>
          <a:prstGeom prst="rect">
            <a:avLst/>
          </a:prstGeom>
        </p:spPr>
      </p:pic>
      <p:pic>
        <p:nvPicPr>
          <p:cNvPr id="6" name="Image 5">
            <a:extLst>
              <a:ext uri="{FF2B5EF4-FFF2-40B4-BE49-F238E27FC236}">
                <a16:creationId xmlns:a16="http://schemas.microsoft.com/office/drawing/2014/main" id="{0014944B-ADC1-1CBE-5DA0-BBDB5065D3A2}"/>
              </a:ext>
            </a:extLst>
          </p:cNvPr>
          <p:cNvPicPr>
            <a:picLocks noChangeAspect="1"/>
          </p:cNvPicPr>
          <p:nvPr/>
        </p:nvPicPr>
        <p:blipFill>
          <a:blip r:embed="rId4"/>
          <a:stretch>
            <a:fillRect/>
          </a:stretch>
        </p:blipFill>
        <p:spPr>
          <a:xfrm>
            <a:off x="6509497" y="2258100"/>
            <a:ext cx="1233568" cy="701592"/>
          </a:xfrm>
          <a:prstGeom prst="rect">
            <a:avLst/>
          </a:prstGeom>
        </p:spPr>
      </p:pic>
      <p:pic>
        <p:nvPicPr>
          <p:cNvPr id="7" name="Image 6">
            <a:extLst>
              <a:ext uri="{FF2B5EF4-FFF2-40B4-BE49-F238E27FC236}">
                <a16:creationId xmlns:a16="http://schemas.microsoft.com/office/drawing/2014/main" id="{454C4262-BC95-783F-CF02-16843C7F549E}"/>
              </a:ext>
            </a:extLst>
          </p:cNvPr>
          <p:cNvPicPr>
            <a:picLocks noChangeAspect="1"/>
          </p:cNvPicPr>
          <p:nvPr/>
        </p:nvPicPr>
        <p:blipFill>
          <a:blip r:embed="rId5"/>
          <a:stretch>
            <a:fillRect/>
          </a:stretch>
        </p:blipFill>
        <p:spPr>
          <a:xfrm>
            <a:off x="4948625" y="2703050"/>
            <a:ext cx="1431457" cy="388674"/>
          </a:xfrm>
          <a:prstGeom prst="rect">
            <a:avLst/>
          </a:prstGeom>
        </p:spPr>
      </p:pic>
      <p:pic>
        <p:nvPicPr>
          <p:cNvPr id="8" name="Image 7">
            <a:extLst>
              <a:ext uri="{FF2B5EF4-FFF2-40B4-BE49-F238E27FC236}">
                <a16:creationId xmlns:a16="http://schemas.microsoft.com/office/drawing/2014/main" id="{4C7FDB10-B97B-87E2-873B-3CF85189153C}"/>
              </a:ext>
            </a:extLst>
          </p:cNvPr>
          <p:cNvPicPr>
            <a:picLocks noChangeAspect="1"/>
          </p:cNvPicPr>
          <p:nvPr/>
        </p:nvPicPr>
        <p:blipFill>
          <a:blip r:embed="rId6"/>
          <a:stretch>
            <a:fillRect/>
          </a:stretch>
        </p:blipFill>
        <p:spPr>
          <a:xfrm>
            <a:off x="7860230" y="2301677"/>
            <a:ext cx="1278457" cy="701592"/>
          </a:xfrm>
          <a:prstGeom prst="rect">
            <a:avLst/>
          </a:prstGeom>
        </p:spPr>
      </p:pic>
    </p:spTree>
    <p:extLst>
      <p:ext uri="{BB962C8B-B14F-4D97-AF65-F5344CB8AC3E}">
        <p14:creationId xmlns:p14="http://schemas.microsoft.com/office/powerpoint/2010/main" val="40934057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479AC3D-C80B-66B4-64B5-45E731FE0017}"/>
              </a:ext>
            </a:extLst>
          </p:cNvPr>
          <p:cNvSpPr>
            <a:spLocks noGrp="1"/>
          </p:cNvSpPr>
          <p:nvPr>
            <p:ph type="title"/>
          </p:nvPr>
        </p:nvSpPr>
        <p:spPr/>
        <p:txBody>
          <a:bodyPr/>
          <a:lstStyle/>
          <a:p>
            <a:r>
              <a:rPr lang="fr-FR"/>
              <a:t>Pourquoi des vocabulaires</a:t>
            </a:r>
          </a:p>
        </p:txBody>
      </p:sp>
      <p:sp>
        <p:nvSpPr>
          <p:cNvPr id="3" name="Espace réservé du contenu 2">
            <a:extLst>
              <a:ext uri="{FF2B5EF4-FFF2-40B4-BE49-F238E27FC236}">
                <a16:creationId xmlns:a16="http://schemas.microsoft.com/office/drawing/2014/main" id="{4BE00083-9620-114F-194E-E1C5A9251C8F}"/>
              </a:ext>
            </a:extLst>
          </p:cNvPr>
          <p:cNvSpPr>
            <a:spLocks noGrp="1"/>
          </p:cNvSpPr>
          <p:nvPr>
            <p:ph sz="half" idx="1"/>
          </p:nvPr>
        </p:nvSpPr>
        <p:spPr/>
        <p:txBody>
          <a:bodyPr>
            <a:normAutofit fontScale="55000" lnSpcReduction="20000"/>
          </a:bodyPr>
          <a:lstStyle/>
          <a:p>
            <a:r>
              <a:rPr lang="fr-FR" sz="4400"/>
              <a:t>Informations moins faciles :</a:t>
            </a:r>
          </a:p>
          <a:p>
            <a:pPr lvl="1"/>
            <a:r>
              <a:rPr lang="fr-FR" sz="3300"/>
              <a:t>Espèce</a:t>
            </a:r>
          </a:p>
          <a:p>
            <a:pPr lvl="1"/>
            <a:r>
              <a:rPr lang="fr-FR" sz="3300"/>
              <a:t>Comportiment</a:t>
            </a:r>
          </a:p>
          <a:p>
            <a:pPr lvl="1"/>
            <a:r>
              <a:rPr lang="fr-FR" sz="3300"/>
              <a:t>Molècule</a:t>
            </a:r>
          </a:p>
          <a:p>
            <a:pPr lvl="1"/>
            <a:r>
              <a:rPr lang="fr-FR" sz="3300"/>
              <a:t>Elément</a:t>
            </a:r>
          </a:p>
          <a:p>
            <a:pPr lvl="1"/>
            <a:r>
              <a:rPr lang="fr-FR" sz="3300"/>
              <a:t>Taxon</a:t>
            </a:r>
          </a:p>
          <a:p>
            <a:pPr marL="457200" lvl="1" indent="0">
              <a:buNone/>
            </a:pPr>
            <a:endParaRPr lang="fr-FR"/>
          </a:p>
        </p:txBody>
      </p:sp>
      <p:sp>
        <p:nvSpPr>
          <p:cNvPr id="4" name="Espace réservé du contenu 3">
            <a:extLst>
              <a:ext uri="{FF2B5EF4-FFF2-40B4-BE49-F238E27FC236}">
                <a16:creationId xmlns:a16="http://schemas.microsoft.com/office/drawing/2014/main" id="{6517EFBF-778C-DF12-7595-91619D098770}"/>
              </a:ext>
            </a:extLst>
          </p:cNvPr>
          <p:cNvSpPr>
            <a:spLocks noGrp="1"/>
          </p:cNvSpPr>
          <p:nvPr>
            <p:ph sz="half" idx="2"/>
          </p:nvPr>
        </p:nvSpPr>
        <p:spPr/>
        <p:txBody>
          <a:bodyPr>
            <a:normAutofit fontScale="55000" lnSpcReduction="20000"/>
          </a:bodyPr>
          <a:lstStyle/>
          <a:p>
            <a:endParaRPr lang="fr-FR"/>
          </a:p>
          <a:p>
            <a:r>
              <a:rPr lang="fr-FR" sz="2700">
                <a:hlinkClick r:id="rId2">
                  <a:extLst>
                    <a:ext uri="{A12FA001-AC4F-418D-AE19-62706E023703}">
                      <ahyp:hlinkClr xmlns:ahyp="http://schemas.microsoft.com/office/drawing/2018/hyperlinkcolor" val="tx"/>
                    </a:ext>
                  </a:extLst>
                </a:hlinkClick>
              </a:rPr>
              <a:t>GEMET</a:t>
            </a:r>
            <a:r>
              <a:rPr lang="fr-FR">
                <a:hlinkClick r:id="rId2"/>
              </a:rPr>
              <a:t> https://www.eionet.europa.eu/gemet/fr/themes/</a:t>
            </a:r>
            <a:endParaRPr lang="fr-FR"/>
          </a:p>
          <a:p>
            <a:r>
              <a:rPr lang="fr-FR" sz="2700">
                <a:hlinkClick r:id="rId3">
                  <a:extLst>
                    <a:ext uri="{A12FA001-AC4F-418D-AE19-62706E023703}">
                      <ahyp:hlinkClr xmlns:ahyp="http://schemas.microsoft.com/office/drawing/2018/hyperlinkcolor" val="tx"/>
                    </a:ext>
                  </a:extLst>
                </a:hlinkClick>
              </a:rPr>
              <a:t>Agrovoc</a:t>
            </a:r>
            <a:br>
              <a:rPr lang="fr-FR">
                <a:hlinkClick r:id="rId3"/>
              </a:rPr>
            </a:br>
            <a:r>
              <a:rPr lang="fr-FR">
                <a:hlinkClick r:id="rId3"/>
              </a:rPr>
              <a:t>https://www.fao.org/agrovoc/fr/search</a:t>
            </a:r>
            <a:endParaRPr lang="fr-FR"/>
          </a:p>
          <a:p>
            <a:r>
              <a:rPr lang="fr-FR"/>
              <a:t>TAXREF</a:t>
            </a:r>
            <a:br>
              <a:rPr lang="fr-FR"/>
            </a:br>
            <a:r>
              <a:rPr lang="fr-FR">
                <a:hlinkClick r:id="rId4"/>
              </a:rPr>
              <a:t>https://inpn.mnhn.fr/programme/referentiel-taxonomique-taxref</a:t>
            </a:r>
            <a:endParaRPr lang="fr-FR"/>
          </a:p>
          <a:p>
            <a:r>
              <a:rPr lang="fr-FR"/>
              <a:t>…</a:t>
            </a:r>
          </a:p>
          <a:p>
            <a:r>
              <a:rPr lang="fr-FR" sz="2700">
                <a:hlinkClick r:id="rId5">
                  <a:extLst>
                    <a:ext uri="{A12FA001-AC4F-418D-AE19-62706E023703}">
                      <ahyp:hlinkClr xmlns:ahyp="http://schemas.microsoft.com/office/drawing/2018/hyperlinkcolor" val="tx"/>
                    </a:ext>
                  </a:extLst>
                </a:hlinkClick>
              </a:rPr>
              <a:t>LOTERRE</a:t>
            </a:r>
            <a:br>
              <a:rPr lang="fr-FR">
                <a:hlinkClick r:id="rId5"/>
              </a:rPr>
            </a:br>
            <a:r>
              <a:rPr lang="fr-FR">
                <a:hlinkClick r:id="rId5"/>
              </a:rPr>
              <a:t>https://www.loterre.fr/category/explorer-fr/</a:t>
            </a:r>
            <a:endParaRPr lang="fr-FR"/>
          </a:p>
        </p:txBody>
      </p:sp>
    </p:spTree>
    <p:extLst>
      <p:ext uri="{BB962C8B-B14F-4D97-AF65-F5344CB8AC3E}">
        <p14:creationId xmlns:p14="http://schemas.microsoft.com/office/powerpoint/2010/main" val="19530539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301282C-9B83-A81C-78AD-A38DA2A945D8}"/>
              </a:ext>
            </a:extLst>
          </p:cNvPr>
          <p:cNvSpPr>
            <a:spLocks noGrp="1"/>
          </p:cNvSpPr>
          <p:nvPr>
            <p:ph type="title"/>
          </p:nvPr>
        </p:nvSpPr>
        <p:spPr>
          <a:xfrm>
            <a:off x="457200" y="1240181"/>
            <a:ext cx="4111800" cy="1533900"/>
          </a:xfrm>
        </p:spPr>
        <p:txBody>
          <a:bodyPr wrap="square" anchor="ctr">
            <a:normAutofit/>
          </a:bodyPr>
          <a:lstStyle/>
          <a:p>
            <a:r>
              <a:rPr lang="fr-FR" sz="4000"/>
              <a:t>MÉTADONNÉES</a:t>
            </a:r>
          </a:p>
        </p:txBody>
      </p:sp>
      <p:sp>
        <p:nvSpPr>
          <p:cNvPr id="10" name="Slide Number Placeholder 2">
            <a:extLst>
              <a:ext uri="{FF2B5EF4-FFF2-40B4-BE49-F238E27FC236}">
                <a16:creationId xmlns:a16="http://schemas.microsoft.com/office/drawing/2014/main" id="{113F30E2-90C4-1055-35EC-DBBB9F8EF7FB}"/>
              </a:ext>
            </a:extLst>
          </p:cNvPr>
          <p:cNvSpPr>
            <a:spLocks noGrp="1"/>
          </p:cNvSpPr>
          <p:nvPr>
            <p:ph type="sldNum" idx="12"/>
          </p:nvPr>
        </p:nvSpPr>
        <p:spPr>
          <a:xfrm>
            <a:off x="6553200" y="4767263"/>
            <a:ext cx="2133600" cy="273900"/>
          </a:xfrm>
        </p:spPr>
        <p:txBody>
          <a:bodyPr/>
          <a:lstStyle/>
          <a:p>
            <a:pPr marL="0" lvl="0" indent="0" algn="r" rtl="0">
              <a:spcBef>
                <a:spcPts val="0"/>
              </a:spcBef>
              <a:spcAft>
                <a:spcPts val="600"/>
              </a:spcAft>
              <a:buNone/>
            </a:pPr>
            <a:fld id="{00000000-1234-1234-1234-123412341234}" type="slidenum">
              <a:rPr lang="en-GB"/>
              <a:pPr marL="0" lvl="0" indent="0" algn="r" rtl="0">
                <a:spcBef>
                  <a:spcPts val="0"/>
                </a:spcBef>
                <a:spcAft>
                  <a:spcPts val="600"/>
                </a:spcAft>
                <a:buNone/>
              </a:pPr>
              <a:t>19</a:t>
            </a:fld>
            <a:endParaRPr lang="en-GB"/>
          </a:p>
        </p:txBody>
      </p:sp>
      <p:sp>
        <p:nvSpPr>
          <p:cNvPr id="12" name="Text Placeholder 3">
            <a:extLst>
              <a:ext uri="{FF2B5EF4-FFF2-40B4-BE49-F238E27FC236}">
                <a16:creationId xmlns:a16="http://schemas.microsoft.com/office/drawing/2014/main" id="{DFE8857D-226B-E452-F6A0-E5BE7C0F97A8}"/>
              </a:ext>
            </a:extLst>
          </p:cNvPr>
          <p:cNvSpPr>
            <a:spLocks noGrp="1"/>
          </p:cNvSpPr>
          <p:nvPr>
            <p:ph type="body" idx="1"/>
          </p:nvPr>
        </p:nvSpPr>
        <p:spPr>
          <a:xfrm>
            <a:off x="4625606" y="939938"/>
            <a:ext cx="3892500" cy="3583500"/>
          </a:xfrm>
        </p:spPr>
        <p:txBody>
          <a:bodyPr/>
          <a:lstStyle/>
          <a:p>
            <a:r>
              <a:rPr lang="en-US"/>
              <a:t>Licence</a:t>
            </a:r>
          </a:p>
        </p:txBody>
      </p:sp>
      <p:sp>
        <p:nvSpPr>
          <p:cNvPr id="14" name="Subtitle 4">
            <a:extLst>
              <a:ext uri="{FF2B5EF4-FFF2-40B4-BE49-F238E27FC236}">
                <a16:creationId xmlns:a16="http://schemas.microsoft.com/office/drawing/2014/main" id="{9EB803E2-0794-FE98-BF67-4B85449DFA57}"/>
              </a:ext>
            </a:extLst>
          </p:cNvPr>
          <p:cNvSpPr>
            <a:spLocks noGrp="1"/>
          </p:cNvSpPr>
          <p:nvPr>
            <p:ph type="subTitle" idx="2"/>
          </p:nvPr>
        </p:nvSpPr>
        <p:spPr>
          <a:xfrm>
            <a:off x="457200" y="2836313"/>
            <a:ext cx="3987900" cy="1314600"/>
          </a:xfrm>
        </p:spPr>
        <p:txBody>
          <a:bodyPr/>
          <a:lstStyle/>
          <a:p>
            <a:r>
              <a:rPr lang="en-US" sz="1800"/>
              <a:t>DES DONNÉES SUR LES DONNÉES</a:t>
            </a:r>
          </a:p>
        </p:txBody>
      </p:sp>
    </p:spTree>
    <p:extLst>
      <p:ext uri="{BB962C8B-B14F-4D97-AF65-F5344CB8AC3E}">
        <p14:creationId xmlns:p14="http://schemas.microsoft.com/office/powerpoint/2010/main" val="2463419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C2AF2737-0F03-0519-1859-08D87C9A8CB2}"/>
              </a:ext>
            </a:extLst>
          </p:cNvPr>
          <p:cNvSpPr>
            <a:spLocks noGrp="1"/>
          </p:cNvSpPr>
          <p:nvPr>
            <p:ph type="title"/>
          </p:nvPr>
        </p:nvSpPr>
        <p:spPr/>
        <p:txBody>
          <a:bodyPr/>
          <a:lstStyle/>
          <a:p>
            <a:endParaRPr lang="fr-FR"/>
          </a:p>
        </p:txBody>
      </p:sp>
      <p:sp>
        <p:nvSpPr>
          <p:cNvPr id="5" name="Espace réservé du contenu 4">
            <a:extLst>
              <a:ext uri="{FF2B5EF4-FFF2-40B4-BE49-F238E27FC236}">
                <a16:creationId xmlns:a16="http://schemas.microsoft.com/office/drawing/2014/main" id="{05E872B3-74D3-C7F8-AB01-55F5D5D6BA32}"/>
              </a:ext>
            </a:extLst>
          </p:cNvPr>
          <p:cNvSpPr>
            <a:spLocks noGrp="1"/>
          </p:cNvSpPr>
          <p:nvPr>
            <p:ph idx="1"/>
          </p:nvPr>
        </p:nvSpPr>
        <p:spPr/>
        <p:txBody>
          <a:bodyPr>
            <a:normAutofit fontScale="70000" lnSpcReduction="20000"/>
          </a:bodyPr>
          <a:lstStyle/>
          <a:p>
            <a:r>
              <a:rPr lang="fr-FR">
                <a:hlinkClick r:id="rId2" action="ppaction://hlinksldjump"/>
              </a:rPr>
              <a:t>Et si on commençait ?</a:t>
            </a:r>
            <a:endParaRPr lang="fr-FR"/>
          </a:p>
          <a:p>
            <a:r>
              <a:rPr lang="fr-FR">
                <a:hlinkClick r:id="rId3" action="ppaction://hlinksldjump"/>
              </a:rPr>
              <a:t>Cycle de vie de la donnée</a:t>
            </a:r>
            <a:endParaRPr lang="fr-FR"/>
          </a:p>
          <a:p>
            <a:r>
              <a:rPr lang="fr-FR">
                <a:hlinkClick r:id="rId4" action="ppaction://hlinksldjump"/>
              </a:rPr>
              <a:t>FAIR &amp; CEBA</a:t>
            </a:r>
            <a:endParaRPr lang="fr-FR"/>
          </a:p>
          <a:p>
            <a:r>
              <a:rPr lang="fr-FR">
                <a:hlinkClick r:id="rId5" action="ppaction://hlinksldjump"/>
              </a:rPr>
              <a:t>Metadonnée</a:t>
            </a:r>
            <a:endParaRPr lang="fr-FR"/>
          </a:p>
          <a:p>
            <a:r>
              <a:rPr lang="fr-FR">
                <a:hlinkClick r:id="rId6" action="ppaction://hlinksldjump"/>
              </a:rPr>
              <a:t>Standard</a:t>
            </a:r>
            <a:endParaRPr lang="fr-FR"/>
          </a:p>
          <a:p>
            <a:r>
              <a:rPr lang="fr-FR">
                <a:hlinkClick r:id="rId7" action="ppaction://hlinksldjump"/>
              </a:rPr>
              <a:t>Vocabulaire</a:t>
            </a:r>
            <a:endParaRPr lang="fr-FR"/>
          </a:p>
          <a:p>
            <a:r>
              <a:rPr lang="fr-FR">
                <a:hlinkClick r:id="rId8" action="ppaction://hlinksldjump"/>
              </a:rPr>
              <a:t>Licence</a:t>
            </a:r>
            <a:endParaRPr lang="fr-FR"/>
          </a:p>
          <a:p>
            <a:r>
              <a:rPr lang="fr-FR">
                <a:hlinkClick r:id="rId9" action="ppaction://hlinksldjump"/>
              </a:rPr>
              <a:t>Metadonnées CEBA</a:t>
            </a:r>
            <a:endParaRPr lang="fr-FR"/>
          </a:p>
          <a:p>
            <a:r>
              <a:rPr lang="fr-FR">
                <a:hlinkClick r:id="rId10" action="ppaction://hlinksldjump"/>
              </a:rPr>
              <a:t>Fonctionnalités CEBA</a:t>
            </a:r>
            <a:endParaRPr lang="fr-FR"/>
          </a:p>
          <a:p>
            <a:r>
              <a:rPr lang="fr-FR">
                <a:hlinkClick r:id="rId11" action="ppaction://hlinksldjump"/>
              </a:rPr>
              <a:t>Déroulement</a:t>
            </a:r>
            <a:endParaRPr lang="fr-FR"/>
          </a:p>
          <a:p>
            <a:endParaRPr lang="fr-FR"/>
          </a:p>
        </p:txBody>
      </p:sp>
    </p:spTree>
    <p:extLst>
      <p:ext uri="{BB962C8B-B14F-4D97-AF65-F5344CB8AC3E}">
        <p14:creationId xmlns:p14="http://schemas.microsoft.com/office/powerpoint/2010/main" val="2605201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479AC3D-C80B-66B4-64B5-45E731FE0017}"/>
              </a:ext>
            </a:extLst>
          </p:cNvPr>
          <p:cNvSpPr>
            <a:spLocks noGrp="1"/>
          </p:cNvSpPr>
          <p:nvPr>
            <p:ph type="title"/>
          </p:nvPr>
        </p:nvSpPr>
        <p:spPr/>
        <p:txBody>
          <a:bodyPr/>
          <a:lstStyle/>
          <a:p>
            <a:r>
              <a:rPr lang="fr-FR"/>
              <a:t>Les licences</a:t>
            </a:r>
          </a:p>
        </p:txBody>
      </p:sp>
      <p:sp>
        <p:nvSpPr>
          <p:cNvPr id="3" name="Espace réservé du contenu 2">
            <a:extLst>
              <a:ext uri="{FF2B5EF4-FFF2-40B4-BE49-F238E27FC236}">
                <a16:creationId xmlns:a16="http://schemas.microsoft.com/office/drawing/2014/main" id="{4BE00083-9620-114F-194E-E1C5A9251C8F}"/>
              </a:ext>
            </a:extLst>
          </p:cNvPr>
          <p:cNvSpPr>
            <a:spLocks noGrp="1"/>
          </p:cNvSpPr>
          <p:nvPr>
            <p:ph sz="half" idx="1"/>
          </p:nvPr>
        </p:nvSpPr>
        <p:spPr>
          <a:xfrm>
            <a:off x="457200" y="1200151"/>
            <a:ext cx="4038600" cy="1857842"/>
          </a:xfrm>
        </p:spPr>
        <p:txBody>
          <a:bodyPr>
            <a:normAutofit fontScale="92500" lnSpcReduction="10000"/>
          </a:bodyPr>
          <a:lstStyle/>
          <a:p>
            <a:r>
              <a:rPr lang="fr-FR"/>
              <a:t>Informations moins faciles ?</a:t>
            </a:r>
          </a:p>
          <a:p>
            <a:pPr lvl="1"/>
            <a:r>
              <a:rPr lang="fr-FR"/>
              <a:t>Licence</a:t>
            </a:r>
          </a:p>
        </p:txBody>
      </p:sp>
      <p:sp>
        <p:nvSpPr>
          <p:cNvPr id="4" name="Espace réservé du contenu 3">
            <a:extLst>
              <a:ext uri="{FF2B5EF4-FFF2-40B4-BE49-F238E27FC236}">
                <a16:creationId xmlns:a16="http://schemas.microsoft.com/office/drawing/2014/main" id="{6517EFBF-778C-DF12-7595-91619D098770}"/>
              </a:ext>
            </a:extLst>
          </p:cNvPr>
          <p:cNvSpPr>
            <a:spLocks noGrp="1"/>
          </p:cNvSpPr>
          <p:nvPr>
            <p:ph sz="half" idx="2"/>
          </p:nvPr>
        </p:nvSpPr>
        <p:spPr/>
        <p:txBody>
          <a:bodyPr>
            <a:normAutofit fontScale="92500" lnSpcReduction="10000"/>
          </a:bodyPr>
          <a:lstStyle/>
          <a:p>
            <a:r>
              <a:rPr lang="fr-FR" sz="1600"/>
              <a:t>Creative commons (CC)</a:t>
            </a:r>
            <a:br>
              <a:rPr lang="fr-FR" sz="1600"/>
            </a:br>
            <a:r>
              <a:rPr lang="fr-FR" sz="1600">
                <a:hlinkClick r:id="rId2"/>
              </a:rPr>
              <a:t>https://creativecommons.org/choose/</a:t>
            </a:r>
            <a:br>
              <a:rPr lang="fr-FR" sz="1600"/>
            </a:br>
            <a:r>
              <a:rPr lang="fr-FR" sz="1600">
                <a:hlinkClick r:id="rId3"/>
              </a:rPr>
              <a:t>https://chooser-beta.creativecommons.org/</a:t>
            </a:r>
            <a:endParaRPr lang="fr-FR" sz="1600"/>
          </a:p>
          <a:p>
            <a:r>
              <a:rPr lang="fr-FR" sz="1600"/>
              <a:t>Etalab</a:t>
            </a:r>
            <a:br>
              <a:rPr lang="fr-FR" sz="1600"/>
            </a:br>
            <a:r>
              <a:rPr lang="fr-FR" sz="1600">
                <a:hlinkClick r:id="rId4"/>
              </a:rPr>
              <a:t>https://www.etalab.gouv.fr/licence-ouverte-open-licence/</a:t>
            </a:r>
            <a:endParaRPr lang="fr-FR" sz="1600"/>
          </a:p>
          <a:p>
            <a:r>
              <a:rPr lang="fr-FR" sz="1600"/>
              <a:t>Open Knowledge Fondation (OKF)</a:t>
            </a:r>
            <a:br>
              <a:rPr lang="fr-FR" sz="1600"/>
            </a:br>
            <a:r>
              <a:rPr lang="fr-FR" sz="1600">
                <a:hlinkClick r:id="rId5"/>
              </a:rPr>
              <a:t>https://opendatacommons.org/</a:t>
            </a:r>
            <a:endParaRPr lang="fr-FR" sz="1600"/>
          </a:p>
          <a:p>
            <a:r>
              <a:rPr lang="fr-FR" sz="1600"/>
              <a:t>Open Data Commons Open Database License v1.0</a:t>
            </a:r>
            <a:br>
              <a:rPr lang="fr-FR" sz="1600"/>
            </a:br>
            <a:r>
              <a:rPr lang="fr-FR" sz="1600">
                <a:hlinkClick r:id="rId6"/>
              </a:rPr>
              <a:t>https://spdx.org/licenses/ODbL-1.0.html#licenseText</a:t>
            </a:r>
            <a:endParaRPr lang="fr-FR" sz="1600"/>
          </a:p>
          <a:p>
            <a:r>
              <a:rPr lang="fr-FR" sz="1600"/>
              <a:t>…</a:t>
            </a:r>
          </a:p>
          <a:p>
            <a:endParaRPr lang="fr-FR" sz="1600"/>
          </a:p>
        </p:txBody>
      </p:sp>
      <p:sp>
        <p:nvSpPr>
          <p:cNvPr id="5" name="ZoneTexte 4">
            <a:extLst>
              <a:ext uri="{FF2B5EF4-FFF2-40B4-BE49-F238E27FC236}">
                <a16:creationId xmlns:a16="http://schemas.microsoft.com/office/drawing/2014/main" id="{5D697603-EA1F-2DD9-C668-0D99A71270ED}"/>
              </a:ext>
            </a:extLst>
          </p:cNvPr>
          <p:cNvSpPr txBox="1"/>
          <p:nvPr/>
        </p:nvSpPr>
        <p:spPr>
          <a:xfrm>
            <a:off x="-62410" y="4086791"/>
            <a:ext cx="4634410" cy="1015663"/>
          </a:xfrm>
          <a:prstGeom prst="rect">
            <a:avLst/>
          </a:prstGeom>
          <a:noFill/>
        </p:spPr>
        <p:txBody>
          <a:bodyPr wrap="none" rtlCol="0">
            <a:spAutoFit/>
          </a:bodyPr>
          <a:lstStyle/>
          <a:p>
            <a:pPr marL="457200" lvl="1" indent="0">
              <a:buNone/>
            </a:pPr>
            <a:r>
              <a:rPr lang="fr-FR" sz="2000">
                <a:hlinkClick r:id="rId7"/>
              </a:rPr>
              <a:t>https://www.data.gouv.fr</a:t>
            </a:r>
            <a:endParaRPr lang="fr-FR" sz="2000"/>
          </a:p>
          <a:p>
            <a:pPr marL="457200" lvl="1" indent="0">
              <a:buNone/>
            </a:pPr>
            <a:r>
              <a:rPr lang="fr-FR" sz="2000">
                <a:hlinkClick r:id="rId8"/>
              </a:rPr>
              <a:t>doranum - aspects juridiques ethiques</a:t>
            </a:r>
            <a:endParaRPr lang="fr-FR" sz="2000"/>
          </a:p>
          <a:p>
            <a:pPr marL="457200" lvl="1" indent="0">
              <a:buNone/>
            </a:pPr>
            <a:endParaRPr lang="fr-FR" sz="2000"/>
          </a:p>
        </p:txBody>
      </p:sp>
    </p:spTree>
    <p:extLst>
      <p:ext uri="{BB962C8B-B14F-4D97-AF65-F5344CB8AC3E}">
        <p14:creationId xmlns:p14="http://schemas.microsoft.com/office/powerpoint/2010/main" val="18948314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301282C-9B83-A81C-78AD-A38DA2A945D8}"/>
              </a:ext>
            </a:extLst>
          </p:cNvPr>
          <p:cNvSpPr>
            <a:spLocks noGrp="1"/>
          </p:cNvSpPr>
          <p:nvPr>
            <p:ph type="title"/>
          </p:nvPr>
        </p:nvSpPr>
        <p:spPr>
          <a:xfrm>
            <a:off x="457200" y="1240181"/>
            <a:ext cx="4111800" cy="1533900"/>
          </a:xfrm>
        </p:spPr>
        <p:txBody>
          <a:bodyPr wrap="square" anchor="ctr">
            <a:normAutofit/>
          </a:bodyPr>
          <a:lstStyle/>
          <a:p>
            <a:r>
              <a:rPr lang="fr-FR" sz="4000" dirty="0"/>
              <a:t>FAIR</a:t>
            </a:r>
            <a:endParaRPr lang="fr-FR" dirty="0"/>
          </a:p>
        </p:txBody>
      </p:sp>
      <p:sp>
        <p:nvSpPr>
          <p:cNvPr id="10" name="Slide Number Placeholder 2">
            <a:extLst>
              <a:ext uri="{FF2B5EF4-FFF2-40B4-BE49-F238E27FC236}">
                <a16:creationId xmlns:a16="http://schemas.microsoft.com/office/drawing/2014/main" id="{113F30E2-90C4-1055-35EC-DBBB9F8EF7FB}"/>
              </a:ext>
            </a:extLst>
          </p:cNvPr>
          <p:cNvSpPr>
            <a:spLocks noGrp="1"/>
          </p:cNvSpPr>
          <p:nvPr>
            <p:ph type="sldNum" idx="12"/>
          </p:nvPr>
        </p:nvSpPr>
        <p:spPr>
          <a:xfrm>
            <a:off x="6553200" y="4767263"/>
            <a:ext cx="2133600" cy="273900"/>
          </a:xfrm>
        </p:spPr>
        <p:txBody>
          <a:bodyPr/>
          <a:lstStyle/>
          <a:p>
            <a:pPr marL="0" lvl="0" indent="0" algn="r" rtl="0">
              <a:spcBef>
                <a:spcPts val="0"/>
              </a:spcBef>
              <a:spcAft>
                <a:spcPts val="600"/>
              </a:spcAft>
              <a:buNone/>
            </a:pPr>
            <a:fld id="{00000000-1234-1234-1234-123412341234}" type="slidenum">
              <a:rPr lang="en-GB"/>
              <a:pPr marL="0" lvl="0" indent="0" algn="r" rtl="0">
                <a:spcBef>
                  <a:spcPts val="0"/>
                </a:spcBef>
                <a:spcAft>
                  <a:spcPts val="600"/>
                </a:spcAft>
                <a:buNone/>
              </a:pPr>
              <a:t>21</a:t>
            </a:fld>
            <a:endParaRPr lang="en-GB"/>
          </a:p>
        </p:txBody>
      </p:sp>
      <p:sp>
        <p:nvSpPr>
          <p:cNvPr id="12" name="Text Placeholder 3">
            <a:extLst>
              <a:ext uri="{FF2B5EF4-FFF2-40B4-BE49-F238E27FC236}">
                <a16:creationId xmlns:a16="http://schemas.microsoft.com/office/drawing/2014/main" id="{DFE8857D-226B-E452-F6A0-E5BE7C0F97A8}"/>
              </a:ext>
            </a:extLst>
          </p:cNvPr>
          <p:cNvSpPr>
            <a:spLocks noGrp="1"/>
          </p:cNvSpPr>
          <p:nvPr>
            <p:ph type="body" idx="1"/>
          </p:nvPr>
        </p:nvSpPr>
        <p:spPr>
          <a:xfrm>
            <a:off x="4625606" y="939938"/>
            <a:ext cx="3892500" cy="3583500"/>
          </a:xfrm>
        </p:spPr>
        <p:txBody>
          <a:bodyPr/>
          <a:lstStyle/>
          <a:p>
            <a:endParaRPr lang="en-US"/>
          </a:p>
        </p:txBody>
      </p:sp>
      <p:sp>
        <p:nvSpPr>
          <p:cNvPr id="14" name="Subtitle 4">
            <a:extLst>
              <a:ext uri="{FF2B5EF4-FFF2-40B4-BE49-F238E27FC236}">
                <a16:creationId xmlns:a16="http://schemas.microsoft.com/office/drawing/2014/main" id="{9EB803E2-0794-FE98-BF67-4B85449DFA57}"/>
              </a:ext>
            </a:extLst>
          </p:cNvPr>
          <p:cNvSpPr>
            <a:spLocks noGrp="1"/>
          </p:cNvSpPr>
          <p:nvPr>
            <p:ph type="subTitle" idx="2"/>
          </p:nvPr>
        </p:nvSpPr>
        <p:spPr>
          <a:xfrm>
            <a:off x="457200" y="2836313"/>
            <a:ext cx="3987900" cy="1314600"/>
          </a:xfrm>
        </p:spPr>
        <p:txBody>
          <a:bodyPr/>
          <a:lstStyle/>
          <a:p>
            <a:r>
              <a:rPr lang="en-US"/>
              <a:t>Web CEBA</a:t>
            </a:r>
          </a:p>
        </p:txBody>
      </p:sp>
    </p:spTree>
    <p:extLst>
      <p:ext uri="{BB962C8B-B14F-4D97-AF65-F5344CB8AC3E}">
        <p14:creationId xmlns:p14="http://schemas.microsoft.com/office/powerpoint/2010/main" val="22429149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F66A88B-D871-47E9-AFB1-58BD44AB333E}"/>
              </a:ext>
            </a:extLst>
          </p:cNvPr>
          <p:cNvSpPr>
            <a:spLocks noGrp="1"/>
          </p:cNvSpPr>
          <p:nvPr>
            <p:ph type="title"/>
          </p:nvPr>
        </p:nvSpPr>
        <p:spPr/>
        <p:txBody>
          <a:bodyPr/>
          <a:lstStyle/>
          <a:p>
            <a:r>
              <a:rPr lang="fr-FR" dirty="0" err="1"/>
              <a:t>Findable</a:t>
            </a:r>
            <a:endParaRPr lang="fr-FR" dirty="0"/>
          </a:p>
        </p:txBody>
      </p:sp>
      <p:sp>
        <p:nvSpPr>
          <p:cNvPr id="3" name="Espace réservé du contenu 2">
            <a:extLst>
              <a:ext uri="{FF2B5EF4-FFF2-40B4-BE49-F238E27FC236}">
                <a16:creationId xmlns:a16="http://schemas.microsoft.com/office/drawing/2014/main" id="{AA30BB65-4F7F-47F4-B466-596ABAD5DEBF}"/>
              </a:ext>
            </a:extLst>
          </p:cNvPr>
          <p:cNvSpPr>
            <a:spLocks noGrp="1"/>
          </p:cNvSpPr>
          <p:nvPr>
            <p:ph sz="half" idx="1"/>
          </p:nvPr>
        </p:nvSpPr>
        <p:spPr>
          <a:xfrm>
            <a:off x="457200" y="1200151"/>
            <a:ext cx="8502650" cy="3394472"/>
          </a:xfrm>
        </p:spPr>
        <p:txBody>
          <a:bodyPr>
            <a:normAutofit fontScale="92500" lnSpcReduction="10000"/>
          </a:bodyPr>
          <a:lstStyle/>
          <a:p>
            <a:pPr marL="0" indent="0">
              <a:buNone/>
            </a:pPr>
            <a:r>
              <a:rPr lang="fr-FR" dirty="0" err="1"/>
              <a:t>Définition</a:t>
            </a:r>
            <a:r>
              <a:rPr lang="fr-FR" dirty="0"/>
              <a:t> : </a:t>
            </a:r>
            <a:r>
              <a:rPr lang="fr-FR" b="0" dirty="0"/>
              <a:t>Les données scientifiques doivent être identifiées de manière unique et facilement localisables à l'aide de métadonnées détaillées et des identificateurs uniques de façon pérenne.</a:t>
            </a:r>
          </a:p>
          <a:p>
            <a:pPr marL="0" indent="0">
              <a:buNone/>
            </a:pPr>
            <a:r>
              <a:rPr lang="fr-FR" b="0" dirty="0"/>
              <a:t>Les données sont partagées sur la plateforme CEBA. Elles sont identifiés de manière unique par un ressource ID. De plus, la mise en place d’attribution de DOI sur le CEBA permet l’unicité d’une ressource sur le web.</a:t>
            </a:r>
          </a:p>
          <a:p>
            <a:pPr marL="0" indent="0">
              <a:buNone/>
            </a:pPr>
            <a:endParaRPr lang="fr-FR" dirty="0"/>
          </a:p>
          <a:p>
            <a:endParaRPr lang="fr-FR" dirty="0"/>
          </a:p>
        </p:txBody>
      </p:sp>
      <p:sp>
        <p:nvSpPr>
          <p:cNvPr id="5" name="Rectangle : coins arrondis 4">
            <a:extLst>
              <a:ext uri="{FF2B5EF4-FFF2-40B4-BE49-F238E27FC236}">
                <a16:creationId xmlns:a16="http://schemas.microsoft.com/office/drawing/2014/main" id="{FDFFE92D-AE9F-7200-8CB8-543D664430B3}"/>
              </a:ext>
            </a:extLst>
          </p:cNvPr>
          <p:cNvSpPr/>
          <p:nvPr/>
        </p:nvSpPr>
        <p:spPr>
          <a:xfrm>
            <a:off x="351054" y="2698596"/>
            <a:ext cx="8623664" cy="1851423"/>
          </a:xfrm>
          <a:prstGeom prst="roundRect">
            <a:avLst>
              <a:gd name="adj" fmla="val 8235"/>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 coins arrondis 3">
            <a:extLst>
              <a:ext uri="{FF2B5EF4-FFF2-40B4-BE49-F238E27FC236}">
                <a16:creationId xmlns:a16="http://schemas.microsoft.com/office/drawing/2014/main" id="{62AC2ED9-687E-9B16-261F-E039DF772171}"/>
              </a:ext>
            </a:extLst>
          </p:cNvPr>
          <p:cNvSpPr/>
          <p:nvPr/>
        </p:nvSpPr>
        <p:spPr>
          <a:xfrm rot="2363037">
            <a:off x="8421268" y="2597449"/>
            <a:ext cx="743355" cy="336605"/>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solidFill>
                  <a:srgbClr val="FF0000"/>
                </a:solidFill>
              </a:rPr>
              <a:t>CEBA</a:t>
            </a:r>
          </a:p>
        </p:txBody>
      </p:sp>
    </p:spTree>
    <p:extLst>
      <p:ext uri="{BB962C8B-B14F-4D97-AF65-F5344CB8AC3E}">
        <p14:creationId xmlns:p14="http://schemas.microsoft.com/office/powerpoint/2010/main" val="31465576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F604978-A676-4B83-B8F1-967C10F0B51B}"/>
              </a:ext>
            </a:extLst>
          </p:cNvPr>
          <p:cNvSpPr>
            <a:spLocks noGrp="1"/>
          </p:cNvSpPr>
          <p:nvPr>
            <p:ph type="title"/>
          </p:nvPr>
        </p:nvSpPr>
        <p:spPr/>
        <p:txBody>
          <a:bodyPr/>
          <a:lstStyle/>
          <a:p>
            <a:r>
              <a:rPr lang="fr-FR" dirty="0"/>
              <a:t>Accessible</a:t>
            </a:r>
          </a:p>
        </p:txBody>
      </p:sp>
      <p:sp>
        <p:nvSpPr>
          <p:cNvPr id="3" name="Espace réservé du contenu 2">
            <a:extLst>
              <a:ext uri="{FF2B5EF4-FFF2-40B4-BE49-F238E27FC236}">
                <a16:creationId xmlns:a16="http://schemas.microsoft.com/office/drawing/2014/main" id="{F31FC99C-1C42-4322-9719-B5238EAA5E6B}"/>
              </a:ext>
            </a:extLst>
          </p:cNvPr>
          <p:cNvSpPr>
            <a:spLocks noGrp="1"/>
          </p:cNvSpPr>
          <p:nvPr>
            <p:ph sz="half" idx="1"/>
          </p:nvPr>
        </p:nvSpPr>
        <p:spPr>
          <a:xfrm>
            <a:off x="457199" y="1200151"/>
            <a:ext cx="8434039" cy="3394472"/>
          </a:xfrm>
        </p:spPr>
        <p:txBody>
          <a:bodyPr>
            <a:normAutofit lnSpcReduction="10000"/>
          </a:bodyPr>
          <a:lstStyle/>
          <a:p>
            <a:pPr marL="0" indent="0">
              <a:buNone/>
            </a:pPr>
            <a:r>
              <a:rPr lang="fr-FR" dirty="0"/>
              <a:t>Définition : </a:t>
            </a:r>
            <a:r>
              <a:rPr lang="fr-FR" b="0" dirty="0"/>
              <a:t>Les données scientifiques doivent être accessibles aux chercheurs, aux développeurs et aux citoyens sans restriction technique ou juridique.</a:t>
            </a:r>
          </a:p>
          <a:p>
            <a:pPr marL="0" indent="0">
              <a:buNone/>
            </a:pPr>
            <a:r>
              <a:rPr lang="fr-FR" b="0" dirty="0"/>
              <a:t>Nous mettons à disposition du propriétaire de la donnée un mode « public ». Il permet à toute personne, connectée ou non, d’accéder à la donnée et à sa fiche de métadonnée.</a:t>
            </a:r>
          </a:p>
          <a:p>
            <a:endParaRPr lang="fr-FR" dirty="0"/>
          </a:p>
        </p:txBody>
      </p:sp>
      <p:sp>
        <p:nvSpPr>
          <p:cNvPr id="5" name="Rectangle : coins arrondis 4">
            <a:extLst>
              <a:ext uri="{FF2B5EF4-FFF2-40B4-BE49-F238E27FC236}">
                <a16:creationId xmlns:a16="http://schemas.microsoft.com/office/drawing/2014/main" id="{E3B6AB5F-6332-9F5B-39CF-1D391D8F467E}"/>
              </a:ext>
            </a:extLst>
          </p:cNvPr>
          <p:cNvSpPr/>
          <p:nvPr/>
        </p:nvSpPr>
        <p:spPr>
          <a:xfrm>
            <a:off x="351054" y="2810106"/>
            <a:ext cx="8623664" cy="1851423"/>
          </a:xfrm>
          <a:prstGeom prst="roundRect">
            <a:avLst>
              <a:gd name="adj" fmla="val 8235"/>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 coins arrondis 5">
            <a:extLst>
              <a:ext uri="{FF2B5EF4-FFF2-40B4-BE49-F238E27FC236}">
                <a16:creationId xmlns:a16="http://schemas.microsoft.com/office/drawing/2014/main" id="{E6ECC809-C711-F236-0713-FEDF00123A50}"/>
              </a:ext>
            </a:extLst>
          </p:cNvPr>
          <p:cNvSpPr/>
          <p:nvPr/>
        </p:nvSpPr>
        <p:spPr>
          <a:xfrm rot="2363037">
            <a:off x="8421268" y="2708959"/>
            <a:ext cx="743355" cy="336605"/>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solidFill>
                  <a:srgbClr val="FF0000"/>
                </a:solidFill>
              </a:rPr>
              <a:t>CEBA</a:t>
            </a:r>
          </a:p>
        </p:txBody>
      </p:sp>
    </p:spTree>
    <p:extLst>
      <p:ext uri="{BB962C8B-B14F-4D97-AF65-F5344CB8AC3E}">
        <p14:creationId xmlns:p14="http://schemas.microsoft.com/office/powerpoint/2010/main" val="6788234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9C7E4FF-74E8-4ABF-816D-A8FE226B5737}"/>
              </a:ext>
            </a:extLst>
          </p:cNvPr>
          <p:cNvSpPr>
            <a:spLocks noGrp="1"/>
          </p:cNvSpPr>
          <p:nvPr>
            <p:ph type="title"/>
          </p:nvPr>
        </p:nvSpPr>
        <p:spPr/>
        <p:txBody>
          <a:bodyPr/>
          <a:lstStyle/>
          <a:p>
            <a:r>
              <a:rPr lang="fr-FR" dirty="0" err="1"/>
              <a:t>Interoperable</a:t>
            </a:r>
            <a:endParaRPr lang="fr-FR" dirty="0"/>
          </a:p>
        </p:txBody>
      </p:sp>
      <p:sp>
        <p:nvSpPr>
          <p:cNvPr id="3" name="Espace réservé du contenu 2">
            <a:extLst>
              <a:ext uri="{FF2B5EF4-FFF2-40B4-BE49-F238E27FC236}">
                <a16:creationId xmlns:a16="http://schemas.microsoft.com/office/drawing/2014/main" id="{264F49D9-91D3-4E32-85A3-F1B2ED88DFD9}"/>
              </a:ext>
            </a:extLst>
          </p:cNvPr>
          <p:cNvSpPr>
            <a:spLocks noGrp="1"/>
          </p:cNvSpPr>
          <p:nvPr>
            <p:ph sz="half" idx="1"/>
          </p:nvPr>
        </p:nvSpPr>
        <p:spPr>
          <a:xfrm>
            <a:off x="457200" y="1200151"/>
            <a:ext cx="8286750" cy="3394472"/>
          </a:xfrm>
        </p:spPr>
        <p:txBody>
          <a:bodyPr>
            <a:normAutofit fontScale="92500" lnSpcReduction="10000"/>
          </a:bodyPr>
          <a:lstStyle/>
          <a:p>
            <a:pPr marL="0" indent="0">
              <a:buNone/>
            </a:pPr>
            <a:r>
              <a:rPr lang="fr-FR" dirty="0"/>
              <a:t>Définition : </a:t>
            </a:r>
            <a:r>
              <a:rPr lang="fr-FR" b="0" dirty="0"/>
              <a:t>Les données scientifiques doivent être compatibles avec d'autres données (format) et pouvoir être fusionnées pour des analyses croisées.</a:t>
            </a:r>
          </a:p>
          <a:p>
            <a:pPr marL="0" indent="0">
              <a:buNone/>
            </a:pPr>
            <a:r>
              <a:rPr lang="fr-FR" b="0" dirty="0"/>
              <a:t>Pour la partie réseau de capteurs du CEBA, nous utilisons des formats de fichiers interopérable comme csv, </a:t>
            </a:r>
            <a:r>
              <a:rPr lang="fr-FR" b="0" dirty="0" err="1"/>
              <a:t>json</a:t>
            </a:r>
            <a:r>
              <a:rPr lang="fr-FR" b="0" dirty="0"/>
              <a:t>.</a:t>
            </a:r>
          </a:p>
          <a:p>
            <a:pPr marL="0" indent="0">
              <a:buNone/>
            </a:pPr>
            <a:r>
              <a:rPr lang="fr-FR" b="0" dirty="0"/>
              <a:t>Pour la partie dépôt de données, utilisation de standard de métadonnées normalisés (INSPIRE).</a:t>
            </a:r>
            <a:endParaRPr lang="fr-FR" dirty="0"/>
          </a:p>
        </p:txBody>
      </p:sp>
      <p:sp>
        <p:nvSpPr>
          <p:cNvPr id="4" name="Rectangle : coins arrondis 3">
            <a:extLst>
              <a:ext uri="{FF2B5EF4-FFF2-40B4-BE49-F238E27FC236}">
                <a16:creationId xmlns:a16="http://schemas.microsoft.com/office/drawing/2014/main" id="{508E873C-EE21-2240-963B-47A52BC984D3}"/>
              </a:ext>
            </a:extLst>
          </p:cNvPr>
          <p:cNvSpPr/>
          <p:nvPr/>
        </p:nvSpPr>
        <p:spPr>
          <a:xfrm>
            <a:off x="351054" y="2289718"/>
            <a:ext cx="8623664" cy="2260302"/>
          </a:xfrm>
          <a:prstGeom prst="roundRect">
            <a:avLst>
              <a:gd name="adj" fmla="val 8235"/>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 coins arrondis 4">
            <a:extLst>
              <a:ext uri="{FF2B5EF4-FFF2-40B4-BE49-F238E27FC236}">
                <a16:creationId xmlns:a16="http://schemas.microsoft.com/office/drawing/2014/main" id="{39CED461-240D-1407-D552-F8F8CCEA5486}"/>
              </a:ext>
            </a:extLst>
          </p:cNvPr>
          <p:cNvSpPr/>
          <p:nvPr/>
        </p:nvSpPr>
        <p:spPr>
          <a:xfrm rot="2363037">
            <a:off x="8421269" y="2084247"/>
            <a:ext cx="743355" cy="410943"/>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solidFill>
                  <a:srgbClr val="FF0000"/>
                </a:solidFill>
              </a:rPr>
              <a:t>CEBA</a:t>
            </a:r>
          </a:p>
        </p:txBody>
      </p:sp>
    </p:spTree>
    <p:extLst>
      <p:ext uri="{BB962C8B-B14F-4D97-AF65-F5344CB8AC3E}">
        <p14:creationId xmlns:p14="http://schemas.microsoft.com/office/powerpoint/2010/main" val="11499127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475B1A3-6978-4BD4-BC59-2F80927CF7E1}"/>
              </a:ext>
            </a:extLst>
          </p:cNvPr>
          <p:cNvSpPr>
            <a:spLocks noGrp="1"/>
          </p:cNvSpPr>
          <p:nvPr>
            <p:ph type="title"/>
          </p:nvPr>
        </p:nvSpPr>
        <p:spPr/>
        <p:txBody>
          <a:bodyPr/>
          <a:lstStyle/>
          <a:p>
            <a:r>
              <a:rPr lang="fr-FR" dirty="0" err="1"/>
              <a:t>Reusable</a:t>
            </a:r>
            <a:endParaRPr lang="fr-FR" dirty="0"/>
          </a:p>
        </p:txBody>
      </p:sp>
      <p:sp>
        <p:nvSpPr>
          <p:cNvPr id="3" name="Espace réservé du contenu 2">
            <a:extLst>
              <a:ext uri="{FF2B5EF4-FFF2-40B4-BE49-F238E27FC236}">
                <a16:creationId xmlns:a16="http://schemas.microsoft.com/office/drawing/2014/main" id="{A78AE1DE-A7BF-4080-9BE4-DF0F334BE5E9}"/>
              </a:ext>
            </a:extLst>
          </p:cNvPr>
          <p:cNvSpPr>
            <a:spLocks noGrp="1"/>
          </p:cNvSpPr>
          <p:nvPr>
            <p:ph sz="half" idx="1"/>
          </p:nvPr>
        </p:nvSpPr>
        <p:spPr>
          <a:xfrm>
            <a:off x="457200" y="1200151"/>
            <a:ext cx="8229600" cy="3394472"/>
          </a:xfrm>
        </p:spPr>
        <p:txBody>
          <a:bodyPr>
            <a:normAutofit lnSpcReduction="10000"/>
          </a:bodyPr>
          <a:lstStyle/>
          <a:p>
            <a:pPr marL="0" indent="0">
              <a:buNone/>
            </a:pPr>
            <a:r>
              <a:rPr lang="fr-FR" dirty="0"/>
              <a:t>Définition : </a:t>
            </a:r>
            <a:r>
              <a:rPr lang="fr-FR" b="0" dirty="0"/>
              <a:t>Les données scientifiques doivent être réutilisable facilement, y compris la réanalyse, la réinterprétation et la réutilisation.</a:t>
            </a:r>
          </a:p>
          <a:p>
            <a:pPr marL="0" indent="0">
              <a:buNone/>
            </a:pPr>
            <a:endParaRPr lang="fr-FR" b="0" dirty="0"/>
          </a:p>
          <a:p>
            <a:pPr marL="0" indent="0">
              <a:buNone/>
            </a:pPr>
            <a:r>
              <a:rPr lang="fr-FR" b="0" dirty="0"/>
              <a:t>Possibilité/nécessité d’ajouter aux données de la documentation afin de permettre à d'autres de les comprendre et de les réutiliser de manière efficace.</a:t>
            </a:r>
          </a:p>
        </p:txBody>
      </p:sp>
      <p:sp>
        <p:nvSpPr>
          <p:cNvPr id="4" name="Rectangle : coins arrondis 3">
            <a:extLst>
              <a:ext uri="{FF2B5EF4-FFF2-40B4-BE49-F238E27FC236}">
                <a16:creationId xmlns:a16="http://schemas.microsoft.com/office/drawing/2014/main" id="{B995F522-D638-BDC6-B250-12AA2AF61423}"/>
              </a:ext>
            </a:extLst>
          </p:cNvPr>
          <p:cNvSpPr/>
          <p:nvPr/>
        </p:nvSpPr>
        <p:spPr>
          <a:xfrm>
            <a:off x="260168" y="2743200"/>
            <a:ext cx="8623664" cy="1851423"/>
          </a:xfrm>
          <a:prstGeom prst="roundRect">
            <a:avLst>
              <a:gd name="adj" fmla="val 8235"/>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 coins arrondis 4">
            <a:extLst>
              <a:ext uri="{FF2B5EF4-FFF2-40B4-BE49-F238E27FC236}">
                <a16:creationId xmlns:a16="http://schemas.microsoft.com/office/drawing/2014/main" id="{2A4D7B5E-7EAA-CBDF-C6C6-9D3CFB9724D9}"/>
              </a:ext>
            </a:extLst>
          </p:cNvPr>
          <p:cNvSpPr/>
          <p:nvPr/>
        </p:nvSpPr>
        <p:spPr>
          <a:xfrm rot="2363037">
            <a:off x="8330382" y="2642053"/>
            <a:ext cx="743355" cy="336605"/>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solidFill>
                  <a:srgbClr val="FF0000"/>
                </a:solidFill>
              </a:rPr>
              <a:t>CEBA</a:t>
            </a:r>
          </a:p>
        </p:txBody>
      </p:sp>
    </p:spTree>
    <p:extLst>
      <p:ext uri="{BB962C8B-B14F-4D97-AF65-F5344CB8AC3E}">
        <p14:creationId xmlns:p14="http://schemas.microsoft.com/office/powerpoint/2010/main" val="37056392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301282C-9B83-A81C-78AD-A38DA2A945D8}"/>
              </a:ext>
            </a:extLst>
          </p:cNvPr>
          <p:cNvSpPr>
            <a:spLocks noGrp="1"/>
          </p:cNvSpPr>
          <p:nvPr>
            <p:ph type="title"/>
          </p:nvPr>
        </p:nvSpPr>
        <p:spPr>
          <a:xfrm>
            <a:off x="457200" y="1240181"/>
            <a:ext cx="4111800" cy="1533900"/>
          </a:xfrm>
        </p:spPr>
        <p:txBody>
          <a:bodyPr wrap="square" anchor="ctr">
            <a:normAutofit/>
          </a:bodyPr>
          <a:lstStyle/>
          <a:p>
            <a:r>
              <a:rPr lang="fr-FR" sz="4000"/>
              <a:t>MÉTADONNÉES</a:t>
            </a:r>
            <a:br>
              <a:rPr lang="fr-FR" sz="4000"/>
            </a:br>
            <a:r>
              <a:rPr lang="fr-FR" sz="4000"/>
              <a:t>CEBA</a:t>
            </a:r>
          </a:p>
        </p:txBody>
      </p:sp>
      <p:sp>
        <p:nvSpPr>
          <p:cNvPr id="10" name="Slide Number Placeholder 2">
            <a:extLst>
              <a:ext uri="{FF2B5EF4-FFF2-40B4-BE49-F238E27FC236}">
                <a16:creationId xmlns:a16="http://schemas.microsoft.com/office/drawing/2014/main" id="{113F30E2-90C4-1055-35EC-DBBB9F8EF7FB}"/>
              </a:ext>
            </a:extLst>
          </p:cNvPr>
          <p:cNvSpPr>
            <a:spLocks noGrp="1"/>
          </p:cNvSpPr>
          <p:nvPr>
            <p:ph type="sldNum" idx="12"/>
          </p:nvPr>
        </p:nvSpPr>
        <p:spPr>
          <a:xfrm>
            <a:off x="6553200" y="4767263"/>
            <a:ext cx="2133600" cy="273900"/>
          </a:xfrm>
        </p:spPr>
        <p:txBody>
          <a:bodyPr/>
          <a:lstStyle/>
          <a:p>
            <a:pPr marL="0" lvl="0" indent="0" algn="r" rtl="0">
              <a:spcBef>
                <a:spcPts val="0"/>
              </a:spcBef>
              <a:spcAft>
                <a:spcPts val="600"/>
              </a:spcAft>
              <a:buNone/>
            </a:pPr>
            <a:fld id="{00000000-1234-1234-1234-123412341234}" type="slidenum">
              <a:rPr lang="en-GB"/>
              <a:pPr marL="0" lvl="0" indent="0" algn="r" rtl="0">
                <a:spcBef>
                  <a:spcPts val="0"/>
                </a:spcBef>
                <a:spcAft>
                  <a:spcPts val="600"/>
                </a:spcAft>
                <a:buNone/>
              </a:pPr>
              <a:t>26</a:t>
            </a:fld>
            <a:endParaRPr lang="en-GB"/>
          </a:p>
        </p:txBody>
      </p:sp>
      <p:sp>
        <p:nvSpPr>
          <p:cNvPr id="12" name="Text Placeholder 3">
            <a:extLst>
              <a:ext uri="{FF2B5EF4-FFF2-40B4-BE49-F238E27FC236}">
                <a16:creationId xmlns:a16="http://schemas.microsoft.com/office/drawing/2014/main" id="{DFE8857D-226B-E452-F6A0-E5BE7C0F97A8}"/>
              </a:ext>
            </a:extLst>
          </p:cNvPr>
          <p:cNvSpPr>
            <a:spLocks noGrp="1"/>
          </p:cNvSpPr>
          <p:nvPr>
            <p:ph type="body" idx="1"/>
          </p:nvPr>
        </p:nvSpPr>
        <p:spPr>
          <a:xfrm>
            <a:off x="4625606" y="939938"/>
            <a:ext cx="3892500" cy="3583500"/>
          </a:xfrm>
        </p:spPr>
        <p:txBody>
          <a:bodyPr/>
          <a:lstStyle/>
          <a:p>
            <a:endParaRPr lang="en-US"/>
          </a:p>
        </p:txBody>
      </p:sp>
      <p:sp>
        <p:nvSpPr>
          <p:cNvPr id="14" name="Subtitle 4">
            <a:extLst>
              <a:ext uri="{FF2B5EF4-FFF2-40B4-BE49-F238E27FC236}">
                <a16:creationId xmlns:a16="http://schemas.microsoft.com/office/drawing/2014/main" id="{9EB803E2-0794-FE98-BF67-4B85449DFA57}"/>
              </a:ext>
            </a:extLst>
          </p:cNvPr>
          <p:cNvSpPr>
            <a:spLocks noGrp="1"/>
          </p:cNvSpPr>
          <p:nvPr>
            <p:ph type="subTitle" idx="2"/>
          </p:nvPr>
        </p:nvSpPr>
        <p:spPr>
          <a:xfrm>
            <a:off x="457200" y="2836313"/>
            <a:ext cx="3987900" cy="1314600"/>
          </a:xfrm>
        </p:spPr>
        <p:txBody>
          <a:bodyPr/>
          <a:lstStyle/>
          <a:p>
            <a:r>
              <a:rPr lang="en-US" sz="1800"/>
              <a:t>DES DONNÉES SUR LES DONNÉES</a:t>
            </a:r>
          </a:p>
        </p:txBody>
      </p:sp>
    </p:spTree>
    <p:extLst>
      <p:ext uri="{BB962C8B-B14F-4D97-AF65-F5344CB8AC3E}">
        <p14:creationId xmlns:p14="http://schemas.microsoft.com/office/powerpoint/2010/main" val="2984965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31C9B824-71EF-17DC-3313-95FB98CE6FF0}"/>
              </a:ext>
            </a:extLst>
          </p:cNvPr>
          <p:cNvSpPr>
            <a:spLocks noGrp="1"/>
          </p:cNvSpPr>
          <p:nvPr>
            <p:ph type="title"/>
          </p:nvPr>
        </p:nvSpPr>
        <p:spPr/>
        <p:txBody>
          <a:bodyPr/>
          <a:lstStyle/>
          <a:p>
            <a:r>
              <a:rPr lang="fr-FR"/>
              <a:t>Et dans le CEBA</a:t>
            </a:r>
          </a:p>
        </p:txBody>
      </p:sp>
      <p:sp>
        <p:nvSpPr>
          <p:cNvPr id="7" name="Espace réservé du contenu 6">
            <a:extLst>
              <a:ext uri="{FF2B5EF4-FFF2-40B4-BE49-F238E27FC236}">
                <a16:creationId xmlns:a16="http://schemas.microsoft.com/office/drawing/2014/main" id="{72BBC0E8-9425-9C34-55B9-8A11D6B743CB}"/>
              </a:ext>
            </a:extLst>
          </p:cNvPr>
          <p:cNvSpPr>
            <a:spLocks noGrp="1"/>
          </p:cNvSpPr>
          <p:nvPr>
            <p:ph idx="1"/>
          </p:nvPr>
        </p:nvSpPr>
        <p:spPr/>
        <p:txBody>
          <a:bodyPr>
            <a:normAutofit fontScale="77500" lnSpcReduction="20000"/>
          </a:bodyPr>
          <a:lstStyle/>
          <a:p>
            <a:r>
              <a:rPr lang="fr-FR"/>
              <a:t>Titre</a:t>
            </a:r>
          </a:p>
          <a:p>
            <a:r>
              <a:rPr lang="fr-FR"/>
              <a:t>Couverture temporelle</a:t>
            </a:r>
          </a:p>
          <a:p>
            <a:r>
              <a:rPr lang="fr-FR"/>
              <a:t>Emprise spatiale, où</a:t>
            </a:r>
          </a:p>
          <a:p>
            <a:r>
              <a:rPr lang="fr-FR"/>
              <a:t>Qui</a:t>
            </a:r>
          </a:p>
          <a:p>
            <a:pPr lvl="1"/>
            <a:r>
              <a:rPr lang="fr-FR"/>
              <a:t>Est le point de contact</a:t>
            </a:r>
          </a:p>
          <a:p>
            <a:pPr lvl="1"/>
            <a:r>
              <a:rPr lang="fr-FR"/>
              <a:t>A produit la donnée</a:t>
            </a:r>
          </a:p>
          <a:p>
            <a:pPr lvl="1"/>
            <a:r>
              <a:rPr lang="fr-FR"/>
              <a:t>Gère les données, la fiche de metadonnée</a:t>
            </a:r>
          </a:p>
          <a:p>
            <a:pPr lvl="1"/>
            <a:r>
              <a:rPr lang="fr-FR"/>
              <a:t>…</a:t>
            </a:r>
          </a:p>
          <a:p>
            <a:r>
              <a:rPr lang="fr-FR"/>
              <a:t>Licence</a:t>
            </a:r>
          </a:p>
        </p:txBody>
      </p:sp>
      <p:sp>
        <p:nvSpPr>
          <p:cNvPr id="3" name="Espace réservé du numéro de diapositive 2">
            <a:extLst>
              <a:ext uri="{FF2B5EF4-FFF2-40B4-BE49-F238E27FC236}">
                <a16:creationId xmlns:a16="http://schemas.microsoft.com/office/drawing/2014/main" id="{255C961E-1886-ABD1-6E24-8A8E90E9EC2F}"/>
              </a:ext>
            </a:extLst>
          </p:cNvPr>
          <p:cNvSpPr>
            <a:spLocks noGrp="1"/>
          </p:cNvSpPr>
          <p:nvPr>
            <p:ph type="sldNum" idx="4294967295"/>
          </p:nvPr>
        </p:nvSpPr>
        <p:spPr>
          <a:xfrm>
            <a:off x="7010400" y="4767263"/>
            <a:ext cx="2133600" cy="274637"/>
          </a:xfrm>
          <a:prstGeom prst="rect">
            <a:avLst/>
          </a:prstGeom>
        </p:spPr>
        <p:txBody>
          <a:bodyPr/>
          <a:lstStyle/>
          <a:p>
            <a:pPr marL="0" lvl="0" indent="0" algn="r" rtl="0">
              <a:spcBef>
                <a:spcPts val="0"/>
              </a:spcBef>
              <a:spcAft>
                <a:spcPts val="0"/>
              </a:spcAft>
              <a:buNone/>
            </a:pPr>
            <a:fld id="{00000000-1234-1234-1234-123412341234}" type="slidenum">
              <a:rPr lang="en-GB"/>
              <a:t>27</a:t>
            </a:fld>
            <a:endParaRPr lang="en-GB"/>
          </a:p>
        </p:txBody>
      </p:sp>
    </p:spTree>
    <p:extLst>
      <p:ext uri="{BB962C8B-B14F-4D97-AF65-F5344CB8AC3E}">
        <p14:creationId xmlns:p14="http://schemas.microsoft.com/office/powerpoint/2010/main" val="24369229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31C9B824-71EF-17DC-3313-95FB98CE6FF0}"/>
              </a:ext>
            </a:extLst>
          </p:cNvPr>
          <p:cNvSpPr>
            <a:spLocks noGrp="1"/>
          </p:cNvSpPr>
          <p:nvPr>
            <p:ph type="title"/>
          </p:nvPr>
        </p:nvSpPr>
        <p:spPr/>
        <p:txBody>
          <a:bodyPr/>
          <a:lstStyle/>
          <a:p>
            <a:r>
              <a:rPr lang="fr-FR"/>
              <a:t>Et dans le CEBA</a:t>
            </a:r>
          </a:p>
        </p:txBody>
      </p:sp>
      <p:sp>
        <p:nvSpPr>
          <p:cNvPr id="7" name="Espace réservé du contenu 6">
            <a:extLst>
              <a:ext uri="{FF2B5EF4-FFF2-40B4-BE49-F238E27FC236}">
                <a16:creationId xmlns:a16="http://schemas.microsoft.com/office/drawing/2014/main" id="{72BBC0E8-9425-9C34-55B9-8A11D6B743CB}"/>
              </a:ext>
            </a:extLst>
          </p:cNvPr>
          <p:cNvSpPr>
            <a:spLocks noGrp="1"/>
          </p:cNvSpPr>
          <p:nvPr>
            <p:ph idx="1"/>
          </p:nvPr>
        </p:nvSpPr>
        <p:spPr/>
        <p:txBody>
          <a:bodyPr/>
          <a:lstStyle/>
          <a:p>
            <a:r>
              <a:rPr lang="fr-FR"/>
              <a:t>Schema INSPIRE, ISO 19115</a:t>
            </a:r>
          </a:p>
          <a:p>
            <a:pPr lvl="1"/>
            <a:r>
              <a:rPr lang="fr-FR"/>
              <a:t>Topic categories</a:t>
            </a:r>
          </a:p>
          <a:p>
            <a:pPr lvl="1"/>
            <a:r>
              <a:rPr lang="fr-FR"/>
              <a:t>Themes</a:t>
            </a:r>
          </a:p>
          <a:p>
            <a:r>
              <a:rPr lang="fr-FR"/>
              <a:t>Vocabulaires </a:t>
            </a:r>
          </a:p>
          <a:p>
            <a:pPr lvl="1"/>
            <a:r>
              <a:rPr lang="fr-FR"/>
              <a:t>GEMET</a:t>
            </a:r>
          </a:p>
          <a:p>
            <a:pPr lvl="1"/>
            <a:r>
              <a:rPr lang="fr-FR"/>
              <a:t>Autres</a:t>
            </a:r>
          </a:p>
        </p:txBody>
      </p:sp>
      <p:sp>
        <p:nvSpPr>
          <p:cNvPr id="3" name="Espace réservé du numéro de diapositive 2">
            <a:extLst>
              <a:ext uri="{FF2B5EF4-FFF2-40B4-BE49-F238E27FC236}">
                <a16:creationId xmlns:a16="http://schemas.microsoft.com/office/drawing/2014/main" id="{255C961E-1886-ABD1-6E24-8A8E90E9EC2F}"/>
              </a:ext>
            </a:extLst>
          </p:cNvPr>
          <p:cNvSpPr>
            <a:spLocks noGrp="1"/>
          </p:cNvSpPr>
          <p:nvPr>
            <p:ph type="sldNum" idx="4294967295"/>
          </p:nvPr>
        </p:nvSpPr>
        <p:spPr>
          <a:xfrm>
            <a:off x="7010400" y="4767263"/>
            <a:ext cx="2133600" cy="274637"/>
          </a:xfrm>
          <a:prstGeom prst="rect">
            <a:avLst/>
          </a:prstGeom>
        </p:spPr>
        <p:txBody>
          <a:bodyPr/>
          <a:lstStyle/>
          <a:p>
            <a:pPr marL="0" lvl="0" indent="0" algn="r" rtl="0">
              <a:spcBef>
                <a:spcPts val="0"/>
              </a:spcBef>
              <a:spcAft>
                <a:spcPts val="0"/>
              </a:spcAft>
              <a:buNone/>
            </a:pPr>
            <a:fld id="{00000000-1234-1234-1234-123412341234}" type="slidenum">
              <a:rPr lang="en-GB"/>
              <a:t>28</a:t>
            </a:fld>
            <a:endParaRPr lang="en-GB"/>
          </a:p>
        </p:txBody>
      </p:sp>
    </p:spTree>
    <p:extLst>
      <p:ext uri="{BB962C8B-B14F-4D97-AF65-F5344CB8AC3E}">
        <p14:creationId xmlns:p14="http://schemas.microsoft.com/office/powerpoint/2010/main" val="30964660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301282C-9B83-A81C-78AD-A38DA2A945D8}"/>
              </a:ext>
            </a:extLst>
          </p:cNvPr>
          <p:cNvSpPr>
            <a:spLocks noGrp="1"/>
          </p:cNvSpPr>
          <p:nvPr>
            <p:ph type="title"/>
          </p:nvPr>
        </p:nvSpPr>
        <p:spPr>
          <a:xfrm>
            <a:off x="457200" y="1240181"/>
            <a:ext cx="4111800" cy="1533900"/>
          </a:xfrm>
        </p:spPr>
        <p:txBody>
          <a:bodyPr wrap="square" anchor="ctr">
            <a:normAutofit/>
          </a:bodyPr>
          <a:lstStyle/>
          <a:p>
            <a:r>
              <a:rPr lang="fr-FR" sz="4000"/>
              <a:t>Fonctionnalités</a:t>
            </a:r>
            <a:endParaRPr lang="fr-FR"/>
          </a:p>
        </p:txBody>
      </p:sp>
      <p:sp>
        <p:nvSpPr>
          <p:cNvPr id="10" name="Slide Number Placeholder 2">
            <a:extLst>
              <a:ext uri="{FF2B5EF4-FFF2-40B4-BE49-F238E27FC236}">
                <a16:creationId xmlns:a16="http://schemas.microsoft.com/office/drawing/2014/main" id="{113F30E2-90C4-1055-35EC-DBBB9F8EF7FB}"/>
              </a:ext>
            </a:extLst>
          </p:cNvPr>
          <p:cNvSpPr>
            <a:spLocks noGrp="1"/>
          </p:cNvSpPr>
          <p:nvPr>
            <p:ph type="sldNum" idx="12"/>
          </p:nvPr>
        </p:nvSpPr>
        <p:spPr>
          <a:xfrm>
            <a:off x="6553200" y="4767263"/>
            <a:ext cx="2133600" cy="273900"/>
          </a:xfrm>
        </p:spPr>
        <p:txBody>
          <a:bodyPr/>
          <a:lstStyle/>
          <a:p>
            <a:pPr marL="0" lvl="0" indent="0" algn="r" rtl="0">
              <a:spcBef>
                <a:spcPts val="0"/>
              </a:spcBef>
              <a:spcAft>
                <a:spcPts val="600"/>
              </a:spcAft>
              <a:buNone/>
            </a:pPr>
            <a:fld id="{00000000-1234-1234-1234-123412341234}" type="slidenum">
              <a:rPr lang="en-GB"/>
              <a:pPr marL="0" lvl="0" indent="0" algn="r" rtl="0">
                <a:spcBef>
                  <a:spcPts val="0"/>
                </a:spcBef>
                <a:spcAft>
                  <a:spcPts val="600"/>
                </a:spcAft>
                <a:buNone/>
              </a:pPr>
              <a:t>29</a:t>
            </a:fld>
            <a:endParaRPr lang="en-GB"/>
          </a:p>
        </p:txBody>
      </p:sp>
      <p:sp>
        <p:nvSpPr>
          <p:cNvPr id="12" name="Text Placeholder 3">
            <a:extLst>
              <a:ext uri="{FF2B5EF4-FFF2-40B4-BE49-F238E27FC236}">
                <a16:creationId xmlns:a16="http://schemas.microsoft.com/office/drawing/2014/main" id="{DFE8857D-226B-E452-F6A0-E5BE7C0F97A8}"/>
              </a:ext>
            </a:extLst>
          </p:cNvPr>
          <p:cNvSpPr>
            <a:spLocks noGrp="1"/>
          </p:cNvSpPr>
          <p:nvPr>
            <p:ph type="body" idx="1"/>
          </p:nvPr>
        </p:nvSpPr>
        <p:spPr>
          <a:xfrm>
            <a:off x="4625606" y="939938"/>
            <a:ext cx="3892500" cy="3583500"/>
          </a:xfrm>
        </p:spPr>
        <p:txBody>
          <a:bodyPr/>
          <a:lstStyle/>
          <a:p>
            <a:endParaRPr lang="en-US"/>
          </a:p>
        </p:txBody>
      </p:sp>
      <p:sp>
        <p:nvSpPr>
          <p:cNvPr id="14" name="Subtitle 4">
            <a:extLst>
              <a:ext uri="{FF2B5EF4-FFF2-40B4-BE49-F238E27FC236}">
                <a16:creationId xmlns:a16="http://schemas.microsoft.com/office/drawing/2014/main" id="{9EB803E2-0794-FE98-BF67-4B85449DFA57}"/>
              </a:ext>
            </a:extLst>
          </p:cNvPr>
          <p:cNvSpPr>
            <a:spLocks noGrp="1"/>
          </p:cNvSpPr>
          <p:nvPr>
            <p:ph type="subTitle" idx="2"/>
          </p:nvPr>
        </p:nvSpPr>
        <p:spPr>
          <a:xfrm>
            <a:off x="457200" y="2836313"/>
            <a:ext cx="3987900" cy="1314600"/>
          </a:xfrm>
        </p:spPr>
        <p:txBody>
          <a:bodyPr/>
          <a:lstStyle/>
          <a:p>
            <a:r>
              <a:rPr lang="en-US"/>
              <a:t>Web CEBA</a:t>
            </a:r>
          </a:p>
        </p:txBody>
      </p:sp>
    </p:spTree>
    <p:extLst>
      <p:ext uri="{BB962C8B-B14F-4D97-AF65-F5344CB8AC3E}">
        <p14:creationId xmlns:p14="http://schemas.microsoft.com/office/powerpoint/2010/main" val="17004454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301282C-9B83-A81C-78AD-A38DA2A945D8}"/>
              </a:ext>
            </a:extLst>
          </p:cNvPr>
          <p:cNvSpPr>
            <a:spLocks noGrp="1"/>
          </p:cNvSpPr>
          <p:nvPr>
            <p:ph type="title"/>
          </p:nvPr>
        </p:nvSpPr>
        <p:spPr>
          <a:xfrm>
            <a:off x="457200" y="1240181"/>
            <a:ext cx="4111800" cy="1533900"/>
          </a:xfrm>
        </p:spPr>
        <p:txBody>
          <a:bodyPr wrap="square" anchor="ctr">
            <a:normAutofit/>
          </a:bodyPr>
          <a:lstStyle/>
          <a:p>
            <a:r>
              <a:rPr lang="fr-FR"/>
              <a:t>Avant de commencer …</a:t>
            </a:r>
          </a:p>
        </p:txBody>
      </p:sp>
      <p:sp>
        <p:nvSpPr>
          <p:cNvPr id="10" name="Slide Number Placeholder 2">
            <a:extLst>
              <a:ext uri="{FF2B5EF4-FFF2-40B4-BE49-F238E27FC236}">
                <a16:creationId xmlns:a16="http://schemas.microsoft.com/office/drawing/2014/main" id="{113F30E2-90C4-1055-35EC-DBBB9F8EF7FB}"/>
              </a:ext>
            </a:extLst>
          </p:cNvPr>
          <p:cNvSpPr>
            <a:spLocks noGrp="1"/>
          </p:cNvSpPr>
          <p:nvPr>
            <p:ph type="sldNum" idx="12"/>
          </p:nvPr>
        </p:nvSpPr>
        <p:spPr>
          <a:xfrm>
            <a:off x="6553200" y="4767263"/>
            <a:ext cx="2133600" cy="273900"/>
          </a:xfrm>
        </p:spPr>
        <p:txBody>
          <a:bodyPr/>
          <a:lstStyle/>
          <a:p>
            <a:pPr marL="0" lvl="0" indent="0" algn="r" rtl="0">
              <a:spcBef>
                <a:spcPts val="0"/>
              </a:spcBef>
              <a:spcAft>
                <a:spcPts val="600"/>
              </a:spcAft>
              <a:buNone/>
            </a:pPr>
            <a:fld id="{00000000-1234-1234-1234-123412341234}" type="slidenum">
              <a:rPr lang="en-GB"/>
              <a:pPr marL="0" lvl="0" indent="0" algn="r" rtl="0">
                <a:spcBef>
                  <a:spcPts val="0"/>
                </a:spcBef>
                <a:spcAft>
                  <a:spcPts val="600"/>
                </a:spcAft>
                <a:buNone/>
              </a:pPr>
              <a:t>3</a:t>
            </a:fld>
            <a:endParaRPr lang="en-GB"/>
          </a:p>
        </p:txBody>
      </p:sp>
      <p:sp>
        <p:nvSpPr>
          <p:cNvPr id="12" name="Text Placeholder 3">
            <a:extLst>
              <a:ext uri="{FF2B5EF4-FFF2-40B4-BE49-F238E27FC236}">
                <a16:creationId xmlns:a16="http://schemas.microsoft.com/office/drawing/2014/main" id="{DFE8857D-226B-E452-F6A0-E5BE7C0F97A8}"/>
              </a:ext>
            </a:extLst>
          </p:cNvPr>
          <p:cNvSpPr>
            <a:spLocks noGrp="1"/>
          </p:cNvSpPr>
          <p:nvPr>
            <p:ph type="body" idx="1"/>
          </p:nvPr>
        </p:nvSpPr>
        <p:spPr>
          <a:xfrm>
            <a:off x="4625606" y="939938"/>
            <a:ext cx="3892500" cy="3583500"/>
          </a:xfrm>
        </p:spPr>
        <p:txBody>
          <a:bodyPr/>
          <a:lstStyle/>
          <a:p>
            <a:endParaRPr lang="en-US"/>
          </a:p>
        </p:txBody>
      </p:sp>
      <p:sp>
        <p:nvSpPr>
          <p:cNvPr id="14" name="Subtitle 4">
            <a:extLst>
              <a:ext uri="{FF2B5EF4-FFF2-40B4-BE49-F238E27FC236}">
                <a16:creationId xmlns:a16="http://schemas.microsoft.com/office/drawing/2014/main" id="{9EB803E2-0794-FE98-BF67-4B85449DFA57}"/>
              </a:ext>
            </a:extLst>
          </p:cNvPr>
          <p:cNvSpPr>
            <a:spLocks noGrp="1"/>
          </p:cNvSpPr>
          <p:nvPr>
            <p:ph type="subTitle" idx="2"/>
          </p:nvPr>
        </p:nvSpPr>
        <p:spPr>
          <a:xfrm>
            <a:off x="457200" y="2836313"/>
            <a:ext cx="3987900" cy="1314600"/>
          </a:xfrm>
        </p:spPr>
        <p:txBody>
          <a:bodyPr/>
          <a:lstStyle/>
          <a:p>
            <a:r>
              <a:rPr lang="en-US"/>
              <a:t>Dans la vraie vie…</a:t>
            </a:r>
          </a:p>
        </p:txBody>
      </p:sp>
    </p:spTree>
    <p:extLst>
      <p:ext uri="{BB962C8B-B14F-4D97-AF65-F5344CB8AC3E}">
        <p14:creationId xmlns:p14="http://schemas.microsoft.com/office/powerpoint/2010/main" val="39496781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E3582EB-A3B9-FB4F-B69D-B8E61512F8ED}"/>
              </a:ext>
            </a:extLst>
          </p:cNvPr>
          <p:cNvSpPr>
            <a:spLocks noGrp="1"/>
          </p:cNvSpPr>
          <p:nvPr>
            <p:ph type="title"/>
          </p:nvPr>
        </p:nvSpPr>
        <p:spPr/>
        <p:txBody>
          <a:bodyPr>
            <a:normAutofit/>
          </a:bodyPr>
          <a:lstStyle/>
          <a:p>
            <a:r>
              <a:rPr lang="fr-FR" sz="2800" dirty="0"/>
              <a:t>Les éléments principaux</a:t>
            </a:r>
          </a:p>
        </p:txBody>
      </p:sp>
      <p:sp>
        <p:nvSpPr>
          <p:cNvPr id="3" name="Espace réservé du contenu 2">
            <a:extLst>
              <a:ext uri="{FF2B5EF4-FFF2-40B4-BE49-F238E27FC236}">
                <a16:creationId xmlns:a16="http://schemas.microsoft.com/office/drawing/2014/main" id="{BDAAF2F6-68EB-4F4A-965D-D91631E087C7}"/>
              </a:ext>
            </a:extLst>
          </p:cNvPr>
          <p:cNvSpPr>
            <a:spLocks noGrp="1"/>
          </p:cNvSpPr>
          <p:nvPr>
            <p:ph idx="1"/>
          </p:nvPr>
        </p:nvSpPr>
        <p:spPr/>
        <p:txBody>
          <a:bodyPr>
            <a:normAutofit lnSpcReduction="10000"/>
          </a:bodyPr>
          <a:lstStyle/>
          <a:p>
            <a:r>
              <a:rPr lang="fr-FR" dirty="0"/>
              <a:t>Projet structurant</a:t>
            </a:r>
          </a:p>
          <a:p>
            <a:r>
              <a:rPr lang="fr-FR" dirty="0"/>
              <a:t>Projet</a:t>
            </a:r>
          </a:p>
          <a:p>
            <a:r>
              <a:rPr lang="fr-FR" dirty="0">
                <a:solidFill>
                  <a:schemeClr val="bg1">
                    <a:lumMod val="75000"/>
                  </a:schemeClr>
                </a:solidFill>
              </a:rPr>
              <a:t>Expérience</a:t>
            </a:r>
          </a:p>
          <a:p>
            <a:r>
              <a:rPr lang="fr-FR" dirty="0"/>
              <a:t>Jeux de données</a:t>
            </a:r>
          </a:p>
          <a:p>
            <a:r>
              <a:rPr lang="fr-FR" dirty="0"/>
              <a:t>Réseau de capteurs</a:t>
            </a:r>
          </a:p>
          <a:p>
            <a:r>
              <a:rPr lang="fr-FR" dirty="0"/>
              <a:t>Site (géographique)</a:t>
            </a:r>
          </a:p>
        </p:txBody>
      </p:sp>
      <p:pic>
        <p:nvPicPr>
          <p:cNvPr id="4" name="Image 3">
            <a:extLst>
              <a:ext uri="{FF2B5EF4-FFF2-40B4-BE49-F238E27FC236}">
                <a16:creationId xmlns:a16="http://schemas.microsoft.com/office/drawing/2014/main" id="{0768633D-E1AA-8F43-B07D-7BDDA6AD38AA}"/>
              </a:ext>
            </a:extLst>
          </p:cNvPr>
          <p:cNvPicPr>
            <a:picLocks noChangeAspect="1"/>
          </p:cNvPicPr>
          <p:nvPr/>
        </p:nvPicPr>
        <p:blipFill>
          <a:blip r:embed="rId2"/>
          <a:stretch>
            <a:fillRect/>
          </a:stretch>
        </p:blipFill>
        <p:spPr>
          <a:xfrm>
            <a:off x="6261221" y="1077620"/>
            <a:ext cx="2695795" cy="25704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softEdge rad="0"/>
          </a:effectLst>
        </p:spPr>
      </p:pic>
      <p:pic>
        <p:nvPicPr>
          <p:cNvPr id="5" name="Image 4">
            <a:extLst>
              <a:ext uri="{FF2B5EF4-FFF2-40B4-BE49-F238E27FC236}">
                <a16:creationId xmlns:a16="http://schemas.microsoft.com/office/drawing/2014/main" id="{C649C70E-CC18-674C-9526-F968EE454DD7}"/>
              </a:ext>
            </a:extLst>
          </p:cNvPr>
          <p:cNvPicPr>
            <a:picLocks noChangeAspect="1"/>
          </p:cNvPicPr>
          <p:nvPr/>
        </p:nvPicPr>
        <p:blipFill>
          <a:blip r:embed="rId3"/>
          <a:stretch>
            <a:fillRect/>
          </a:stretch>
        </p:blipFill>
        <p:spPr>
          <a:xfrm>
            <a:off x="6261222" y="2499742"/>
            <a:ext cx="2695795" cy="2035014"/>
          </a:xfrm>
          <a:prstGeom prst="rect">
            <a:avLst/>
          </a:prstGeom>
        </p:spPr>
      </p:pic>
      <p:pic>
        <p:nvPicPr>
          <p:cNvPr id="7" name="Picture 24" descr="Résultat de recherche d'images pour &quot;website logo&quot;">
            <a:hlinkClick r:id="rId4"/>
            <a:extLst>
              <a:ext uri="{FF2B5EF4-FFF2-40B4-BE49-F238E27FC236}">
                <a16:creationId xmlns:a16="http://schemas.microsoft.com/office/drawing/2014/main" id="{1EB9BD70-EE02-2B48-958A-340231BC7779}"/>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8330522" y="338899"/>
            <a:ext cx="591409" cy="591409"/>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 7">
            <a:extLst>
              <a:ext uri="{FF2B5EF4-FFF2-40B4-BE49-F238E27FC236}">
                <a16:creationId xmlns:a16="http://schemas.microsoft.com/office/drawing/2014/main" id="{636A2B00-C035-E449-8958-4F4A01AA4BFD}"/>
              </a:ext>
            </a:extLst>
          </p:cNvPr>
          <p:cNvPicPr>
            <a:picLocks noChangeAspect="1"/>
          </p:cNvPicPr>
          <p:nvPr/>
        </p:nvPicPr>
        <p:blipFill rotWithShape="1">
          <a:blip r:embed="rId6"/>
          <a:srcRect t="10552" b="14845"/>
          <a:stretch/>
        </p:blipFill>
        <p:spPr>
          <a:xfrm>
            <a:off x="107504" y="90739"/>
            <a:ext cx="3024336" cy="230480"/>
          </a:xfrm>
          <a:prstGeom prst="rect">
            <a:avLst/>
          </a:prstGeom>
        </p:spPr>
      </p:pic>
    </p:spTree>
    <p:extLst>
      <p:ext uri="{BB962C8B-B14F-4D97-AF65-F5344CB8AC3E}">
        <p14:creationId xmlns:p14="http://schemas.microsoft.com/office/powerpoint/2010/main" val="20998789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14000"/>
            <a:lum/>
          </a:blip>
          <a:srcRect/>
          <a:stretch>
            <a:fillRect/>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3252153-4B45-8F4C-B6E3-75E99B03E083}"/>
              </a:ext>
            </a:extLst>
          </p:cNvPr>
          <p:cNvSpPr>
            <a:spLocks noGrp="1"/>
          </p:cNvSpPr>
          <p:nvPr>
            <p:ph type="title"/>
          </p:nvPr>
        </p:nvSpPr>
        <p:spPr/>
        <p:txBody>
          <a:bodyPr>
            <a:normAutofit/>
          </a:bodyPr>
          <a:lstStyle/>
          <a:p>
            <a:r>
              <a:rPr lang="fr-FR" sz="2800" dirty="0"/>
              <a:t>Jeux de données</a:t>
            </a:r>
          </a:p>
        </p:txBody>
      </p:sp>
      <p:sp>
        <p:nvSpPr>
          <p:cNvPr id="3" name="Espace réservé du contenu 2">
            <a:extLst>
              <a:ext uri="{FF2B5EF4-FFF2-40B4-BE49-F238E27FC236}">
                <a16:creationId xmlns:a16="http://schemas.microsoft.com/office/drawing/2014/main" id="{63D25D72-01D0-8446-A87A-58676E1C9EEE}"/>
              </a:ext>
            </a:extLst>
          </p:cNvPr>
          <p:cNvSpPr>
            <a:spLocks noGrp="1"/>
          </p:cNvSpPr>
          <p:nvPr>
            <p:ph idx="1"/>
          </p:nvPr>
        </p:nvSpPr>
        <p:spPr/>
        <p:txBody>
          <a:bodyPr>
            <a:normAutofit/>
          </a:bodyPr>
          <a:lstStyle/>
          <a:p>
            <a:r>
              <a:rPr lang="fr-FR" sz="2400" dirty="0"/>
              <a:t>Déclarer des jeux de données</a:t>
            </a:r>
          </a:p>
          <a:p>
            <a:pPr lvl="1"/>
            <a:r>
              <a:rPr lang="fr-FR" sz="2000" dirty="0"/>
              <a:t>Par fichier </a:t>
            </a:r>
            <a:r>
              <a:rPr lang="fr-FR" sz="2000" dirty="0" err="1"/>
              <a:t>excel</a:t>
            </a:r>
            <a:r>
              <a:rPr lang="fr-FR" sz="2000" dirty="0"/>
              <a:t> (plusieurs)</a:t>
            </a:r>
          </a:p>
          <a:p>
            <a:pPr lvl="1"/>
            <a:r>
              <a:rPr lang="fr-FR" sz="2000" dirty="0"/>
              <a:t>Par formulaire (un par un)</a:t>
            </a:r>
          </a:p>
          <a:p>
            <a:pPr lvl="1"/>
            <a:r>
              <a:rPr lang="fr-FR" sz="2000" dirty="0"/>
              <a:t>Norme ISO 19115, INSPIRE</a:t>
            </a:r>
          </a:p>
          <a:p>
            <a:pPr lvl="1"/>
            <a:r>
              <a:rPr lang="fr-FR" sz="2000" dirty="0"/>
              <a:t>« Thésaurus » : INSPIRE, GEMET, </a:t>
            </a:r>
            <a:r>
              <a:rPr lang="fr-FR" sz="2000" dirty="0" err="1"/>
              <a:t>EnvThes</a:t>
            </a:r>
            <a:r>
              <a:rPr lang="fr-FR" sz="2000" dirty="0"/>
              <a:t>, autres</a:t>
            </a:r>
          </a:p>
          <a:p>
            <a:pPr lvl="1"/>
            <a:r>
              <a:rPr lang="fr-FR" sz="2000" dirty="0"/>
              <a:t>Export XML</a:t>
            </a:r>
          </a:p>
        </p:txBody>
      </p:sp>
      <p:pic>
        <p:nvPicPr>
          <p:cNvPr id="5" name="Image 4">
            <a:extLst>
              <a:ext uri="{FF2B5EF4-FFF2-40B4-BE49-F238E27FC236}">
                <a16:creationId xmlns:a16="http://schemas.microsoft.com/office/drawing/2014/main" id="{E458518E-1FB7-FD4C-8115-6090B2DFD9F7}"/>
              </a:ext>
            </a:extLst>
          </p:cNvPr>
          <p:cNvPicPr>
            <a:picLocks noChangeAspect="1"/>
          </p:cNvPicPr>
          <p:nvPr/>
        </p:nvPicPr>
        <p:blipFill rotWithShape="1">
          <a:blip r:embed="rId3" cstate="print"/>
          <a:srcRect t="10552" b="14845"/>
          <a:stretch/>
        </p:blipFill>
        <p:spPr>
          <a:xfrm>
            <a:off x="107504" y="90739"/>
            <a:ext cx="3024336" cy="230480"/>
          </a:xfrm>
          <a:prstGeom prst="rect">
            <a:avLst/>
          </a:prstGeom>
        </p:spPr>
      </p:pic>
      <p:pic>
        <p:nvPicPr>
          <p:cNvPr id="7" name="Image 6">
            <a:extLst>
              <a:ext uri="{FF2B5EF4-FFF2-40B4-BE49-F238E27FC236}">
                <a16:creationId xmlns:a16="http://schemas.microsoft.com/office/drawing/2014/main" id="{0D528529-D3B8-E645-B210-4F022B144391}"/>
              </a:ext>
            </a:extLst>
          </p:cNvPr>
          <p:cNvPicPr>
            <a:picLocks noChangeAspect="1"/>
          </p:cNvPicPr>
          <p:nvPr/>
        </p:nvPicPr>
        <p:blipFill>
          <a:blip r:embed="rId4" cstate="print"/>
          <a:stretch>
            <a:fillRect/>
          </a:stretch>
        </p:blipFill>
        <p:spPr>
          <a:xfrm>
            <a:off x="7139777" y="-40778"/>
            <a:ext cx="2012134" cy="4382222"/>
          </a:xfrm>
          <a:prstGeom prst="rect">
            <a:avLst/>
          </a:prstGeom>
        </p:spPr>
      </p:pic>
      <p:pic>
        <p:nvPicPr>
          <p:cNvPr id="8" name="Picture 24" descr="Résultat de recherche d'images pour &quot;website logo&quot;">
            <a:hlinkClick r:id="rId5"/>
            <a:extLst>
              <a:ext uri="{FF2B5EF4-FFF2-40B4-BE49-F238E27FC236}">
                <a16:creationId xmlns:a16="http://schemas.microsoft.com/office/drawing/2014/main" id="{2CFB4514-E962-F54D-A992-76325EB557EA}"/>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6351097" y="1178469"/>
            <a:ext cx="591409" cy="591409"/>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8">
            <a:extLst>
              <a:ext uri="{FF2B5EF4-FFF2-40B4-BE49-F238E27FC236}">
                <a16:creationId xmlns:a16="http://schemas.microsoft.com/office/drawing/2014/main" id="{15A84920-8990-1443-AC58-7951B2AAA87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789" y="1856353"/>
            <a:ext cx="691963" cy="691963"/>
          </a:xfrm>
          <a:prstGeom prst="rect">
            <a:avLst/>
          </a:prstGeom>
        </p:spPr>
      </p:pic>
      <p:sp>
        <p:nvSpPr>
          <p:cNvPr id="15" name="ZoneTexte 14">
            <a:extLst>
              <a:ext uri="{FF2B5EF4-FFF2-40B4-BE49-F238E27FC236}">
                <a16:creationId xmlns:a16="http://schemas.microsoft.com/office/drawing/2014/main" id="{4277521F-4933-B724-6856-AA6660746794}"/>
              </a:ext>
            </a:extLst>
          </p:cNvPr>
          <p:cNvSpPr txBox="1"/>
          <p:nvPr/>
        </p:nvSpPr>
        <p:spPr>
          <a:xfrm>
            <a:off x="8759024" y="4838724"/>
            <a:ext cx="365760" cy="276999"/>
          </a:xfrm>
          <a:prstGeom prst="rect">
            <a:avLst/>
          </a:prstGeom>
          <a:noFill/>
        </p:spPr>
        <p:txBody>
          <a:bodyPr wrap="square" rtlCol="0">
            <a:spAutoFit/>
          </a:bodyPr>
          <a:lstStyle/>
          <a:p>
            <a:r>
              <a:rPr lang="fr-FR" sz="1200"/>
              <a:t>11</a:t>
            </a:r>
          </a:p>
        </p:txBody>
      </p:sp>
      <p:pic>
        <p:nvPicPr>
          <p:cNvPr id="21" name="Image 20">
            <a:extLst>
              <a:ext uri="{FF2B5EF4-FFF2-40B4-BE49-F238E27FC236}">
                <a16:creationId xmlns:a16="http://schemas.microsoft.com/office/drawing/2014/main" id="{4917A92B-1D31-4973-3BCA-3698934326B7}"/>
              </a:ext>
            </a:extLst>
          </p:cNvPr>
          <p:cNvPicPr>
            <a:picLocks noChangeAspect="1"/>
          </p:cNvPicPr>
          <p:nvPr/>
        </p:nvPicPr>
        <p:blipFill>
          <a:blip r:embed="rId8"/>
          <a:stretch>
            <a:fillRect/>
          </a:stretch>
        </p:blipFill>
        <p:spPr>
          <a:xfrm>
            <a:off x="793989" y="3578533"/>
            <a:ext cx="5345669" cy="2196690"/>
          </a:xfrm>
          <a:prstGeom prst="rect">
            <a:avLst/>
          </a:prstGeom>
        </p:spPr>
      </p:pic>
      <p:cxnSp>
        <p:nvCxnSpPr>
          <p:cNvPr id="23" name="Connecteur en angle 22">
            <a:extLst>
              <a:ext uri="{FF2B5EF4-FFF2-40B4-BE49-F238E27FC236}">
                <a16:creationId xmlns:a16="http://schemas.microsoft.com/office/drawing/2014/main" id="{68A98902-1CB5-C150-FBC3-0C1036F99BDB}"/>
              </a:ext>
            </a:extLst>
          </p:cNvPr>
          <p:cNvCxnSpPr>
            <a:cxnSpLocks/>
          </p:cNvCxnSpPr>
          <p:nvPr/>
        </p:nvCxnSpPr>
        <p:spPr>
          <a:xfrm flipV="1">
            <a:off x="2850524" y="2927797"/>
            <a:ext cx="4499020" cy="386366"/>
          </a:xfrm>
          <a:prstGeom prst="bentConnector3">
            <a:avLst>
              <a:gd name="adj1" fmla="val 99905"/>
            </a:avLst>
          </a:prstGeom>
          <a:ln w="381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19271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14000"/>
            <a:lum/>
          </a:blip>
          <a:srcRect/>
          <a:stretch>
            <a:fillRect/>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3252153-4B45-8F4C-B6E3-75E99B03E083}"/>
              </a:ext>
            </a:extLst>
          </p:cNvPr>
          <p:cNvSpPr>
            <a:spLocks noGrp="1"/>
          </p:cNvSpPr>
          <p:nvPr>
            <p:ph type="title"/>
          </p:nvPr>
        </p:nvSpPr>
        <p:spPr/>
        <p:txBody>
          <a:bodyPr>
            <a:normAutofit/>
          </a:bodyPr>
          <a:lstStyle/>
          <a:p>
            <a:r>
              <a:rPr lang="fr-FR" sz="2800" dirty="0"/>
              <a:t>Jeux de données</a:t>
            </a:r>
          </a:p>
        </p:txBody>
      </p:sp>
      <p:sp>
        <p:nvSpPr>
          <p:cNvPr id="3" name="Espace réservé du contenu 2">
            <a:extLst>
              <a:ext uri="{FF2B5EF4-FFF2-40B4-BE49-F238E27FC236}">
                <a16:creationId xmlns:a16="http://schemas.microsoft.com/office/drawing/2014/main" id="{63D25D72-01D0-8446-A87A-58676E1C9EEE}"/>
              </a:ext>
            </a:extLst>
          </p:cNvPr>
          <p:cNvSpPr>
            <a:spLocks noGrp="1"/>
          </p:cNvSpPr>
          <p:nvPr>
            <p:ph idx="1"/>
          </p:nvPr>
        </p:nvSpPr>
        <p:spPr/>
        <p:txBody>
          <a:bodyPr>
            <a:normAutofit/>
          </a:bodyPr>
          <a:lstStyle/>
          <a:p>
            <a:r>
              <a:rPr lang="fr-FR" sz="2400" dirty="0"/>
              <a:t>Un jeu de données peut être</a:t>
            </a:r>
          </a:p>
          <a:p>
            <a:pPr lvl="1"/>
            <a:r>
              <a:rPr lang="fr-FR" sz="2000" dirty="0"/>
              <a:t>Privé (visible, non consultable)</a:t>
            </a:r>
          </a:p>
          <a:p>
            <a:pPr lvl="1"/>
            <a:r>
              <a:rPr lang="fr-FR" sz="2000" dirty="0"/>
              <a:t>Sous embargo (open data après la période)</a:t>
            </a:r>
          </a:p>
          <a:p>
            <a:pPr lvl="1"/>
            <a:r>
              <a:rPr lang="fr-FR" sz="2000" dirty="0"/>
              <a:t>Public (open data)</a:t>
            </a:r>
          </a:p>
          <a:p>
            <a:r>
              <a:rPr lang="fr-FR" sz="2400" dirty="0"/>
              <a:t>Dépôt de fichiers de données associés</a:t>
            </a:r>
          </a:p>
        </p:txBody>
      </p:sp>
      <p:pic>
        <p:nvPicPr>
          <p:cNvPr id="5" name="Image 4">
            <a:extLst>
              <a:ext uri="{FF2B5EF4-FFF2-40B4-BE49-F238E27FC236}">
                <a16:creationId xmlns:a16="http://schemas.microsoft.com/office/drawing/2014/main" id="{E458518E-1FB7-FD4C-8115-6090B2DFD9F7}"/>
              </a:ext>
            </a:extLst>
          </p:cNvPr>
          <p:cNvPicPr>
            <a:picLocks noChangeAspect="1"/>
          </p:cNvPicPr>
          <p:nvPr/>
        </p:nvPicPr>
        <p:blipFill rotWithShape="1">
          <a:blip r:embed="rId3" cstate="print"/>
          <a:srcRect t="10552" b="14845"/>
          <a:stretch/>
        </p:blipFill>
        <p:spPr>
          <a:xfrm>
            <a:off x="107504" y="90739"/>
            <a:ext cx="3024336" cy="230480"/>
          </a:xfrm>
          <a:prstGeom prst="rect">
            <a:avLst/>
          </a:prstGeom>
        </p:spPr>
      </p:pic>
      <p:pic>
        <p:nvPicPr>
          <p:cNvPr id="6" name="Image 5">
            <a:extLst>
              <a:ext uri="{FF2B5EF4-FFF2-40B4-BE49-F238E27FC236}">
                <a16:creationId xmlns:a16="http://schemas.microsoft.com/office/drawing/2014/main" id="{60BA9A89-A4B6-284C-9462-3FF023840AB0}"/>
              </a:ext>
            </a:extLst>
          </p:cNvPr>
          <p:cNvPicPr>
            <a:picLocks noChangeAspect="1"/>
          </p:cNvPicPr>
          <p:nvPr/>
        </p:nvPicPr>
        <p:blipFill rotWithShape="1">
          <a:blip r:embed="rId4" cstate="print"/>
          <a:srcRect l="4084" b="6218"/>
          <a:stretch/>
        </p:blipFill>
        <p:spPr>
          <a:xfrm>
            <a:off x="2180447" y="3316229"/>
            <a:ext cx="1440160" cy="673695"/>
          </a:xfrm>
          <a:prstGeom prst="rect">
            <a:avLst/>
          </a:prstGeom>
        </p:spPr>
      </p:pic>
      <p:pic>
        <p:nvPicPr>
          <p:cNvPr id="7" name="Image 6">
            <a:extLst>
              <a:ext uri="{FF2B5EF4-FFF2-40B4-BE49-F238E27FC236}">
                <a16:creationId xmlns:a16="http://schemas.microsoft.com/office/drawing/2014/main" id="{0D528529-D3B8-E645-B210-4F022B144391}"/>
              </a:ext>
            </a:extLst>
          </p:cNvPr>
          <p:cNvPicPr>
            <a:picLocks noChangeAspect="1"/>
          </p:cNvPicPr>
          <p:nvPr/>
        </p:nvPicPr>
        <p:blipFill>
          <a:blip r:embed="rId5" cstate="print"/>
          <a:stretch>
            <a:fillRect/>
          </a:stretch>
        </p:blipFill>
        <p:spPr>
          <a:xfrm>
            <a:off x="7139777" y="-40778"/>
            <a:ext cx="2012134" cy="4382222"/>
          </a:xfrm>
          <a:prstGeom prst="rect">
            <a:avLst/>
          </a:prstGeom>
        </p:spPr>
      </p:pic>
      <p:pic>
        <p:nvPicPr>
          <p:cNvPr id="8" name="Picture 24" descr="Résultat de recherche d'images pour &quot;website logo&quot;">
            <a:hlinkClick r:id="rId6"/>
            <a:extLst>
              <a:ext uri="{FF2B5EF4-FFF2-40B4-BE49-F238E27FC236}">
                <a16:creationId xmlns:a16="http://schemas.microsoft.com/office/drawing/2014/main" id="{2CFB4514-E962-F54D-A992-76325EB557EA}"/>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6132156" y="1178469"/>
            <a:ext cx="591409" cy="591409"/>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8">
            <a:extLst>
              <a:ext uri="{FF2B5EF4-FFF2-40B4-BE49-F238E27FC236}">
                <a16:creationId xmlns:a16="http://schemas.microsoft.com/office/drawing/2014/main" id="{15A84920-8990-1443-AC58-7951B2AAA87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0789" y="1856353"/>
            <a:ext cx="691963" cy="691963"/>
          </a:xfrm>
          <a:prstGeom prst="rect">
            <a:avLst/>
          </a:prstGeom>
        </p:spPr>
      </p:pic>
      <p:sp>
        <p:nvSpPr>
          <p:cNvPr id="15" name="ZoneTexte 14">
            <a:extLst>
              <a:ext uri="{FF2B5EF4-FFF2-40B4-BE49-F238E27FC236}">
                <a16:creationId xmlns:a16="http://schemas.microsoft.com/office/drawing/2014/main" id="{4277521F-4933-B724-6856-AA6660746794}"/>
              </a:ext>
            </a:extLst>
          </p:cNvPr>
          <p:cNvSpPr txBox="1"/>
          <p:nvPr/>
        </p:nvSpPr>
        <p:spPr>
          <a:xfrm>
            <a:off x="8759024" y="4838724"/>
            <a:ext cx="365760" cy="276999"/>
          </a:xfrm>
          <a:prstGeom prst="rect">
            <a:avLst/>
          </a:prstGeom>
          <a:noFill/>
        </p:spPr>
        <p:txBody>
          <a:bodyPr wrap="square" rtlCol="0">
            <a:spAutoFit/>
          </a:bodyPr>
          <a:lstStyle/>
          <a:p>
            <a:r>
              <a:rPr lang="fr-FR" sz="1200"/>
              <a:t>11</a:t>
            </a:r>
          </a:p>
        </p:txBody>
      </p:sp>
      <p:pic>
        <p:nvPicPr>
          <p:cNvPr id="16" name="Image 15">
            <a:extLst>
              <a:ext uri="{FF2B5EF4-FFF2-40B4-BE49-F238E27FC236}">
                <a16:creationId xmlns:a16="http://schemas.microsoft.com/office/drawing/2014/main" id="{4F78047F-AF87-802B-8A31-0E827928141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3482297" y="2431969"/>
            <a:ext cx="276620" cy="279562"/>
          </a:xfrm>
          <a:prstGeom prst="rect">
            <a:avLst/>
          </a:prstGeom>
        </p:spPr>
      </p:pic>
      <p:cxnSp>
        <p:nvCxnSpPr>
          <p:cNvPr id="14" name="Connecteur en angle 13">
            <a:extLst>
              <a:ext uri="{FF2B5EF4-FFF2-40B4-BE49-F238E27FC236}">
                <a16:creationId xmlns:a16="http://schemas.microsoft.com/office/drawing/2014/main" id="{9A402A9F-AB6A-DC85-5DB6-4FC8629280A2}"/>
              </a:ext>
            </a:extLst>
          </p:cNvPr>
          <p:cNvCxnSpPr>
            <a:cxnSpLocks/>
          </p:cNvCxnSpPr>
          <p:nvPr/>
        </p:nvCxnSpPr>
        <p:spPr>
          <a:xfrm flipV="1">
            <a:off x="3758917" y="548877"/>
            <a:ext cx="3320170" cy="3220340"/>
          </a:xfrm>
          <a:prstGeom prst="bentConnector3">
            <a:avLst>
              <a:gd name="adj1" fmla="val 94608"/>
            </a:avLst>
          </a:prstGeom>
          <a:ln w="381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55839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9FD6C1A-3DFD-1C49-A8E9-E7BB2F07A771}"/>
              </a:ext>
            </a:extLst>
          </p:cNvPr>
          <p:cNvSpPr>
            <a:spLocks noGrp="1"/>
          </p:cNvSpPr>
          <p:nvPr>
            <p:ph type="title"/>
          </p:nvPr>
        </p:nvSpPr>
        <p:spPr/>
        <p:txBody>
          <a:bodyPr>
            <a:normAutofit fontScale="90000"/>
          </a:bodyPr>
          <a:lstStyle/>
          <a:p>
            <a:r>
              <a:rPr lang="fr-FR" dirty="0"/>
              <a:t>Découverte</a:t>
            </a:r>
            <a:br>
              <a:rPr lang="fr-FR" dirty="0"/>
            </a:br>
            <a:r>
              <a:rPr lang="fr-FR" sz="2200" dirty="0"/>
              <a:t>Metadonnées</a:t>
            </a:r>
            <a:endParaRPr lang="fr-FR" dirty="0"/>
          </a:p>
        </p:txBody>
      </p:sp>
      <p:sp>
        <p:nvSpPr>
          <p:cNvPr id="3" name="Espace réservé du contenu 2">
            <a:extLst>
              <a:ext uri="{FF2B5EF4-FFF2-40B4-BE49-F238E27FC236}">
                <a16:creationId xmlns:a16="http://schemas.microsoft.com/office/drawing/2014/main" id="{05349E04-1CAC-364A-8A59-DF3A6F846F67}"/>
              </a:ext>
            </a:extLst>
          </p:cNvPr>
          <p:cNvSpPr>
            <a:spLocks noGrp="1"/>
          </p:cNvSpPr>
          <p:nvPr>
            <p:ph idx="1"/>
          </p:nvPr>
        </p:nvSpPr>
        <p:spPr>
          <a:xfrm>
            <a:off x="42201" y="1200151"/>
            <a:ext cx="8229600" cy="3394472"/>
          </a:xfrm>
        </p:spPr>
        <p:txBody>
          <a:bodyPr/>
          <a:lstStyle/>
          <a:p>
            <a:r>
              <a:rPr lang="fr-FR" dirty="0"/>
              <a:t>Simple</a:t>
            </a:r>
          </a:p>
          <a:p>
            <a:pPr lvl="1"/>
            <a:r>
              <a:rPr lang="fr-FR" dirty="0"/>
              <a:t>Dans les projets</a:t>
            </a:r>
          </a:p>
          <a:p>
            <a:endParaRPr lang="fr-FR" dirty="0"/>
          </a:p>
          <a:p>
            <a:pPr lvl="1"/>
            <a:r>
              <a:rPr lang="fr-FR" dirty="0"/>
              <a:t>Dans les jeux de données</a:t>
            </a:r>
          </a:p>
        </p:txBody>
      </p:sp>
      <p:pic>
        <p:nvPicPr>
          <p:cNvPr id="4" name="Image 3">
            <a:extLst>
              <a:ext uri="{FF2B5EF4-FFF2-40B4-BE49-F238E27FC236}">
                <a16:creationId xmlns:a16="http://schemas.microsoft.com/office/drawing/2014/main" id="{096FF7F4-37FA-7A45-B073-8B75313155CB}"/>
              </a:ext>
            </a:extLst>
          </p:cNvPr>
          <p:cNvPicPr>
            <a:picLocks noChangeAspect="1"/>
          </p:cNvPicPr>
          <p:nvPr/>
        </p:nvPicPr>
        <p:blipFill>
          <a:blip r:embed="rId2" cstate="print"/>
          <a:stretch>
            <a:fillRect/>
          </a:stretch>
        </p:blipFill>
        <p:spPr>
          <a:xfrm>
            <a:off x="455909" y="3417127"/>
            <a:ext cx="3413060" cy="792088"/>
          </a:xfrm>
          <a:prstGeom prst="rect">
            <a:avLst/>
          </a:prstGeom>
        </p:spPr>
      </p:pic>
      <p:sp>
        <p:nvSpPr>
          <p:cNvPr id="5" name="ZoneTexte 4">
            <a:extLst>
              <a:ext uri="{FF2B5EF4-FFF2-40B4-BE49-F238E27FC236}">
                <a16:creationId xmlns:a16="http://schemas.microsoft.com/office/drawing/2014/main" id="{1C8C4E94-243F-134A-A0F3-3B6228C210EA}"/>
              </a:ext>
            </a:extLst>
          </p:cNvPr>
          <p:cNvSpPr txBox="1"/>
          <p:nvPr/>
        </p:nvSpPr>
        <p:spPr>
          <a:xfrm>
            <a:off x="1138516" y="3491177"/>
            <a:ext cx="59386" cy="76944"/>
          </a:xfrm>
          <a:prstGeom prst="rect">
            <a:avLst/>
          </a:prstGeom>
          <a:solidFill>
            <a:schemeClr val="bg1"/>
          </a:solidFill>
        </p:spPr>
        <p:txBody>
          <a:bodyPr wrap="square" lIns="0" tIns="0" rIns="0" bIns="0" rtlCol="0">
            <a:spAutoFit/>
          </a:bodyPr>
          <a:lstStyle/>
          <a:p>
            <a:r>
              <a:rPr lang="fr-FR" sz="500" dirty="0"/>
              <a:t>xx</a:t>
            </a:r>
          </a:p>
        </p:txBody>
      </p:sp>
      <p:pic>
        <p:nvPicPr>
          <p:cNvPr id="6" name="Image 5">
            <a:extLst>
              <a:ext uri="{FF2B5EF4-FFF2-40B4-BE49-F238E27FC236}">
                <a16:creationId xmlns:a16="http://schemas.microsoft.com/office/drawing/2014/main" id="{716DEFE0-3A01-8F4C-B322-8BC72845F872}"/>
              </a:ext>
            </a:extLst>
          </p:cNvPr>
          <p:cNvPicPr>
            <a:picLocks noChangeAspect="1"/>
          </p:cNvPicPr>
          <p:nvPr/>
        </p:nvPicPr>
        <p:blipFill rotWithShape="1">
          <a:blip r:embed="rId3" cstate="print"/>
          <a:srcRect l="2614"/>
          <a:stretch/>
        </p:blipFill>
        <p:spPr>
          <a:xfrm>
            <a:off x="556601" y="2260551"/>
            <a:ext cx="3312368" cy="500569"/>
          </a:xfrm>
          <a:prstGeom prst="rect">
            <a:avLst/>
          </a:prstGeom>
        </p:spPr>
      </p:pic>
      <p:pic>
        <p:nvPicPr>
          <p:cNvPr id="8" name="Image 7">
            <a:extLst>
              <a:ext uri="{FF2B5EF4-FFF2-40B4-BE49-F238E27FC236}">
                <a16:creationId xmlns:a16="http://schemas.microsoft.com/office/drawing/2014/main" id="{1531B04D-0D1E-866C-997D-67C04D146048}"/>
              </a:ext>
            </a:extLst>
          </p:cNvPr>
          <p:cNvPicPr>
            <a:picLocks noChangeAspect="1"/>
          </p:cNvPicPr>
          <p:nvPr/>
        </p:nvPicPr>
        <p:blipFill>
          <a:blip r:embed="rId4" cstate="print"/>
          <a:stretch>
            <a:fillRect/>
          </a:stretch>
        </p:blipFill>
        <p:spPr>
          <a:xfrm>
            <a:off x="5665227" y="1891536"/>
            <a:ext cx="3478773" cy="3199282"/>
          </a:xfrm>
          <a:prstGeom prst="rect">
            <a:avLst/>
          </a:prstGeom>
        </p:spPr>
      </p:pic>
      <p:sp>
        <p:nvSpPr>
          <p:cNvPr id="9" name="Espace réservé du contenu 2">
            <a:extLst>
              <a:ext uri="{FF2B5EF4-FFF2-40B4-BE49-F238E27FC236}">
                <a16:creationId xmlns:a16="http://schemas.microsoft.com/office/drawing/2014/main" id="{24095AAE-5401-CE08-36AB-6A07118924F0}"/>
              </a:ext>
            </a:extLst>
          </p:cNvPr>
          <p:cNvSpPr txBox="1">
            <a:spLocks/>
          </p:cNvSpPr>
          <p:nvPr/>
        </p:nvSpPr>
        <p:spPr>
          <a:xfrm>
            <a:off x="5540324" y="1276351"/>
            <a:ext cx="2654107" cy="538985"/>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b="1" kern="1200">
                <a:solidFill>
                  <a:srgbClr val="5E5C5C"/>
                </a:solidFill>
                <a:latin typeface="Open Sans" panose="020B0606030504020204" pitchFamily="34" charset="0"/>
                <a:ea typeface="Open Sans" panose="020B0606030504020204" pitchFamily="34" charset="0"/>
                <a:cs typeface="Open Sans" panose="020B0606030504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rgbClr val="5E5C5C"/>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rgbClr val="5E5C5C"/>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rgbClr val="5E5C5C"/>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rgbClr val="5E5C5C"/>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fr-FR" dirty="0"/>
              <a:t>Complexe</a:t>
            </a:r>
          </a:p>
        </p:txBody>
      </p:sp>
      <p:sp>
        <p:nvSpPr>
          <p:cNvPr id="11" name="ZoneTexte 10">
            <a:extLst>
              <a:ext uri="{FF2B5EF4-FFF2-40B4-BE49-F238E27FC236}">
                <a16:creationId xmlns:a16="http://schemas.microsoft.com/office/drawing/2014/main" id="{570DE9A1-06C5-94B1-9BF1-15A0A9C0FF30}"/>
              </a:ext>
            </a:extLst>
          </p:cNvPr>
          <p:cNvSpPr txBox="1"/>
          <p:nvPr/>
        </p:nvSpPr>
        <p:spPr>
          <a:xfrm>
            <a:off x="8759024" y="4838724"/>
            <a:ext cx="365760" cy="276999"/>
          </a:xfrm>
          <a:prstGeom prst="rect">
            <a:avLst/>
          </a:prstGeom>
          <a:noFill/>
        </p:spPr>
        <p:txBody>
          <a:bodyPr wrap="square" rtlCol="0">
            <a:spAutoFit/>
          </a:bodyPr>
          <a:lstStyle/>
          <a:p>
            <a:r>
              <a:rPr lang="fr-FR" sz="1200"/>
              <a:t>12</a:t>
            </a:r>
          </a:p>
        </p:txBody>
      </p:sp>
      <p:pic>
        <p:nvPicPr>
          <p:cNvPr id="12" name="Picture 24" descr="Résultat de recherche d'images pour &quot;website logo&quot;">
            <a:hlinkClick r:id="rId5"/>
            <a:extLst>
              <a:ext uri="{FF2B5EF4-FFF2-40B4-BE49-F238E27FC236}">
                <a16:creationId xmlns:a16="http://schemas.microsoft.com/office/drawing/2014/main" id="{F605C730-9F45-2820-B049-D411ECDA248E}"/>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8330522" y="338899"/>
            <a:ext cx="591409" cy="5914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19961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 18">
            <a:extLst>
              <a:ext uri="{FF2B5EF4-FFF2-40B4-BE49-F238E27FC236}">
                <a16:creationId xmlns:a16="http://schemas.microsoft.com/office/drawing/2014/main" id="{293B0CC0-9525-0E47-92F7-A4D88234593C}"/>
              </a:ext>
            </a:extLst>
          </p:cNvPr>
          <p:cNvPicPr>
            <a:picLocks noChangeAspect="1"/>
          </p:cNvPicPr>
          <p:nvPr/>
        </p:nvPicPr>
        <p:blipFill rotWithShape="1">
          <a:blip r:embed="rId3"/>
          <a:srcRect t="-1" r="17316" b="30514"/>
          <a:stretch/>
        </p:blipFill>
        <p:spPr>
          <a:xfrm>
            <a:off x="4923307" y="1414383"/>
            <a:ext cx="4086006" cy="3245599"/>
          </a:xfrm>
          <a:prstGeom prst="rect">
            <a:avLst/>
          </a:prstGeom>
        </p:spPr>
      </p:pic>
      <p:sp>
        <p:nvSpPr>
          <p:cNvPr id="2" name="Titre 1">
            <a:extLst>
              <a:ext uri="{FF2B5EF4-FFF2-40B4-BE49-F238E27FC236}">
                <a16:creationId xmlns:a16="http://schemas.microsoft.com/office/drawing/2014/main" id="{A62D65A0-F5CC-EB4F-AFE2-FC26E5965599}"/>
              </a:ext>
            </a:extLst>
          </p:cNvPr>
          <p:cNvSpPr>
            <a:spLocks noGrp="1"/>
          </p:cNvSpPr>
          <p:nvPr>
            <p:ph type="title"/>
          </p:nvPr>
        </p:nvSpPr>
        <p:spPr>
          <a:xfrm>
            <a:off x="457200" y="154563"/>
            <a:ext cx="8229600" cy="857250"/>
          </a:xfrm>
        </p:spPr>
        <p:txBody>
          <a:bodyPr>
            <a:normAutofit/>
          </a:bodyPr>
          <a:lstStyle/>
          <a:p>
            <a:r>
              <a:rPr lang="fr-FR" sz="2800" dirty="0" err="1"/>
              <a:t>Metadonnées</a:t>
            </a:r>
            <a:r>
              <a:rPr lang="fr-FR" sz="2800" dirty="0"/>
              <a:t> vs Données</a:t>
            </a:r>
          </a:p>
        </p:txBody>
      </p:sp>
      <p:sp>
        <p:nvSpPr>
          <p:cNvPr id="3" name="Espace réservé du contenu 2">
            <a:extLst>
              <a:ext uri="{FF2B5EF4-FFF2-40B4-BE49-F238E27FC236}">
                <a16:creationId xmlns:a16="http://schemas.microsoft.com/office/drawing/2014/main" id="{ED973033-56EF-A446-B17C-2DC3621AC2A2}"/>
              </a:ext>
            </a:extLst>
          </p:cNvPr>
          <p:cNvSpPr>
            <a:spLocks noGrp="1"/>
          </p:cNvSpPr>
          <p:nvPr>
            <p:ph sz="half" idx="1"/>
          </p:nvPr>
        </p:nvSpPr>
        <p:spPr>
          <a:xfrm>
            <a:off x="457199" y="1049157"/>
            <a:ext cx="4508639" cy="3939779"/>
          </a:xfrm>
        </p:spPr>
        <p:txBody>
          <a:bodyPr>
            <a:noAutofit/>
          </a:bodyPr>
          <a:lstStyle/>
          <a:p>
            <a:pPr marL="139700" indent="-139700"/>
            <a:r>
              <a:rPr lang="fr-FR" sz="1800" dirty="0"/>
              <a:t>Déclaration : Fiche de métadonnées</a:t>
            </a:r>
          </a:p>
          <a:p>
            <a:pPr marL="625475" lvl="1" indent="-168275"/>
            <a:r>
              <a:rPr lang="fr-FR" sz="1400" dirty="0"/>
              <a:t>Norme ISO 19115, 19139, INSPIRE</a:t>
            </a:r>
          </a:p>
          <a:p>
            <a:pPr marL="625475" lvl="1" indent="-168275"/>
            <a:r>
              <a:rPr lang="fr-FR" sz="1400" dirty="0"/>
              <a:t>Par fichier Excel (plusieurs)</a:t>
            </a:r>
          </a:p>
          <a:p>
            <a:pPr lvl="1"/>
            <a:endParaRPr lang="fr-FR" sz="900" dirty="0"/>
          </a:p>
          <a:p>
            <a:pPr lvl="1"/>
            <a:endParaRPr lang="fr-FR" sz="900" dirty="0"/>
          </a:p>
          <a:p>
            <a:pPr lvl="1"/>
            <a:endParaRPr lang="fr-FR" sz="900" dirty="0"/>
          </a:p>
          <a:p>
            <a:pPr lvl="1"/>
            <a:endParaRPr lang="fr-FR" sz="1400" dirty="0"/>
          </a:p>
          <a:p>
            <a:pPr marL="625475" lvl="1" indent="-168275"/>
            <a:r>
              <a:rPr lang="fr-FR" sz="1400" dirty="0"/>
              <a:t>Par formulaire (1 par 1)</a:t>
            </a:r>
          </a:p>
          <a:p>
            <a:pPr marL="0" indent="0">
              <a:buNone/>
            </a:pPr>
            <a:endParaRPr lang="fr-FR" sz="2000" dirty="0"/>
          </a:p>
          <a:p>
            <a:pPr marL="0" indent="0">
              <a:buNone/>
            </a:pPr>
            <a:endParaRPr lang="fr-FR" sz="2000" dirty="0"/>
          </a:p>
          <a:p>
            <a:pPr marL="0" indent="0">
              <a:buNone/>
            </a:pPr>
            <a:endParaRPr lang="fr-FR" sz="1800" dirty="0"/>
          </a:p>
          <a:p>
            <a:pPr marL="139700" indent="-139700"/>
            <a:r>
              <a:rPr lang="fr-FR" sz="1800" dirty="0"/>
              <a:t>Un jeu de données peut être</a:t>
            </a:r>
          </a:p>
          <a:p>
            <a:pPr marL="625475" lvl="1" indent="-168275"/>
            <a:r>
              <a:rPr lang="fr-FR" sz="1400" dirty="0"/>
              <a:t>Privé (visible, non consultable)</a:t>
            </a:r>
          </a:p>
          <a:p>
            <a:pPr marL="625475" lvl="1" indent="-168275"/>
            <a:r>
              <a:rPr lang="fr-FR" sz="1400" dirty="0"/>
              <a:t>Sous embargo (open data après la période)</a:t>
            </a:r>
          </a:p>
          <a:p>
            <a:pPr marL="625475" lvl="1" indent="-168275"/>
            <a:r>
              <a:rPr lang="fr-FR" sz="1400" dirty="0"/>
              <a:t>Public (open data)</a:t>
            </a:r>
          </a:p>
          <a:p>
            <a:pPr marL="0" indent="0">
              <a:buNone/>
            </a:pPr>
            <a:endParaRPr lang="fr-FR" sz="1800" dirty="0"/>
          </a:p>
        </p:txBody>
      </p:sp>
      <p:sp>
        <p:nvSpPr>
          <p:cNvPr id="4" name="Espace réservé du contenu 3">
            <a:extLst>
              <a:ext uri="{FF2B5EF4-FFF2-40B4-BE49-F238E27FC236}">
                <a16:creationId xmlns:a16="http://schemas.microsoft.com/office/drawing/2014/main" id="{82135CDD-E4BA-A34F-A5E2-A45CF6E9AB89}"/>
              </a:ext>
            </a:extLst>
          </p:cNvPr>
          <p:cNvSpPr>
            <a:spLocks noGrp="1"/>
          </p:cNvSpPr>
          <p:nvPr>
            <p:ph sz="half" idx="2"/>
          </p:nvPr>
        </p:nvSpPr>
        <p:spPr>
          <a:xfrm>
            <a:off x="4762569" y="1044566"/>
            <a:ext cx="4038600" cy="3394800"/>
          </a:xfrm>
        </p:spPr>
        <p:txBody>
          <a:bodyPr>
            <a:noAutofit/>
          </a:bodyPr>
          <a:lstStyle/>
          <a:p>
            <a:pPr marL="134938" indent="-134938"/>
            <a:r>
              <a:rPr lang="fr-FR" sz="1800" dirty="0"/>
              <a:t>Dépôt de Fichiers de données</a:t>
            </a:r>
          </a:p>
          <a:p>
            <a:endParaRPr lang="fr-FR" sz="1800" dirty="0"/>
          </a:p>
          <a:p>
            <a:endParaRPr lang="fr-FR" sz="1800" dirty="0"/>
          </a:p>
          <a:p>
            <a:endParaRPr lang="fr-FR" sz="1800" dirty="0"/>
          </a:p>
          <a:p>
            <a:endParaRPr lang="fr-FR" sz="1800" dirty="0"/>
          </a:p>
          <a:p>
            <a:endParaRPr lang="fr-FR" sz="1800" dirty="0"/>
          </a:p>
          <a:p>
            <a:endParaRPr lang="fr-FR" sz="1800" dirty="0"/>
          </a:p>
          <a:p>
            <a:endParaRPr lang="fr-FR" sz="1800" dirty="0"/>
          </a:p>
          <a:p>
            <a:pPr marL="0" indent="0">
              <a:buNone/>
            </a:pPr>
            <a:endParaRPr lang="fr-FR" sz="1800" dirty="0"/>
          </a:p>
          <a:p>
            <a:endParaRPr lang="fr-FR" sz="1800" dirty="0"/>
          </a:p>
        </p:txBody>
      </p:sp>
      <p:pic>
        <p:nvPicPr>
          <p:cNvPr id="10" name="Image 9">
            <a:extLst>
              <a:ext uri="{FF2B5EF4-FFF2-40B4-BE49-F238E27FC236}">
                <a16:creationId xmlns:a16="http://schemas.microsoft.com/office/drawing/2014/main" id="{AE87CA3C-A1E6-2548-8221-BDAC771EEB54}"/>
              </a:ext>
            </a:extLst>
          </p:cNvPr>
          <p:cNvPicPr>
            <a:picLocks noChangeAspect="1"/>
          </p:cNvPicPr>
          <p:nvPr/>
        </p:nvPicPr>
        <p:blipFill>
          <a:blip r:embed="rId4"/>
          <a:stretch>
            <a:fillRect/>
          </a:stretch>
        </p:blipFill>
        <p:spPr>
          <a:xfrm>
            <a:off x="767997" y="1911779"/>
            <a:ext cx="3595037" cy="731979"/>
          </a:xfrm>
          <a:prstGeom prst="rect">
            <a:avLst/>
          </a:prstGeom>
        </p:spPr>
      </p:pic>
      <p:pic>
        <p:nvPicPr>
          <p:cNvPr id="1026" name="Picture 2" descr="icône Excel en PNG, ICO ou ICNS | Icônes vectorielles gratuites">
            <a:extLst>
              <a:ext uri="{FF2B5EF4-FFF2-40B4-BE49-F238E27FC236}">
                <a16:creationId xmlns:a16="http://schemas.microsoft.com/office/drawing/2014/main" id="{EC1C15A8-12B8-3B4C-A412-971257985A8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41452" y="1719314"/>
            <a:ext cx="548549" cy="548549"/>
          </a:xfrm>
          <a:prstGeom prst="rect">
            <a:avLst/>
          </a:prstGeom>
          <a:noFill/>
          <a:extLst>
            <a:ext uri="{909E8E84-426E-40DD-AFC4-6F175D3DCCD1}">
              <a14:hiddenFill xmlns:a14="http://schemas.microsoft.com/office/drawing/2010/main">
                <a:solidFill>
                  <a:srgbClr val="FFFFFF"/>
                </a:solidFill>
              </a14:hiddenFill>
            </a:ext>
          </a:extLst>
        </p:spPr>
      </p:pic>
      <p:sp>
        <p:nvSpPr>
          <p:cNvPr id="11" name="Flèche en arc 10">
            <a:extLst>
              <a:ext uri="{FF2B5EF4-FFF2-40B4-BE49-F238E27FC236}">
                <a16:creationId xmlns:a16="http://schemas.microsoft.com/office/drawing/2014/main" id="{D02FC37B-DFA8-C94D-93AD-1AAF6D1AA392}"/>
              </a:ext>
            </a:extLst>
          </p:cNvPr>
          <p:cNvSpPr/>
          <p:nvPr/>
        </p:nvSpPr>
        <p:spPr>
          <a:xfrm flipH="1">
            <a:off x="3645177" y="1979950"/>
            <a:ext cx="487750" cy="575825"/>
          </a:xfrm>
          <a:prstGeom prst="circularArrow">
            <a:avLst>
              <a:gd name="adj1" fmla="val 12500"/>
              <a:gd name="adj2" fmla="val 1142319"/>
              <a:gd name="adj3" fmla="val 20457681"/>
              <a:gd name="adj4" fmla="val 14268572"/>
              <a:gd name="adj5" fmla="val 12500"/>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a:solidFill>
                <a:schemeClr val="tx1"/>
              </a:solidFill>
            </a:endParaRPr>
          </a:p>
        </p:txBody>
      </p:sp>
      <p:pic>
        <p:nvPicPr>
          <p:cNvPr id="13" name="Image 12">
            <a:extLst>
              <a:ext uri="{FF2B5EF4-FFF2-40B4-BE49-F238E27FC236}">
                <a16:creationId xmlns:a16="http://schemas.microsoft.com/office/drawing/2014/main" id="{A8DC4FCE-322A-4E41-B27C-09B15561C844}"/>
              </a:ext>
            </a:extLst>
          </p:cNvPr>
          <p:cNvPicPr>
            <a:picLocks noChangeAspect="1"/>
          </p:cNvPicPr>
          <p:nvPr/>
        </p:nvPicPr>
        <p:blipFill>
          <a:blip r:embed="rId6"/>
          <a:stretch>
            <a:fillRect/>
          </a:stretch>
        </p:blipFill>
        <p:spPr>
          <a:xfrm>
            <a:off x="767997" y="2910357"/>
            <a:ext cx="3136692" cy="1101553"/>
          </a:xfrm>
          <a:prstGeom prst="rect">
            <a:avLst/>
          </a:prstGeom>
        </p:spPr>
      </p:pic>
      <p:sp>
        <p:nvSpPr>
          <p:cNvPr id="17" name="Flèche en arc 16">
            <a:extLst>
              <a:ext uri="{FF2B5EF4-FFF2-40B4-BE49-F238E27FC236}">
                <a16:creationId xmlns:a16="http://schemas.microsoft.com/office/drawing/2014/main" id="{1CFF1AF7-8D69-7248-AF8E-42CAAACAB9EC}"/>
              </a:ext>
            </a:extLst>
          </p:cNvPr>
          <p:cNvSpPr/>
          <p:nvPr/>
        </p:nvSpPr>
        <p:spPr>
          <a:xfrm rot="10008599" flipH="1">
            <a:off x="8292248" y="3035358"/>
            <a:ext cx="487750" cy="575825"/>
          </a:xfrm>
          <a:prstGeom prst="circularArrow">
            <a:avLst>
              <a:gd name="adj1" fmla="val 12500"/>
              <a:gd name="adj2" fmla="val 1142319"/>
              <a:gd name="adj3" fmla="val 20457681"/>
              <a:gd name="adj4" fmla="val 14268572"/>
              <a:gd name="adj5" fmla="val 12500"/>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a:solidFill>
                <a:schemeClr val="tx1"/>
              </a:solidFill>
            </a:endParaRPr>
          </a:p>
        </p:txBody>
      </p:sp>
      <p:sp>
        <p:nvSpPr>
          <p:cNvPr id="18" name="Rectangle 17">
            <a:extLst>
              <a:ext uri="{FF2B5EF4-FFF2-40B4-BE49-F238E27FC236}">
                <a16:creationId xmlns:a16="http://schemas.microsoft.com/office/drawing/2014/main" id="{CB1CF4CA-B9B3-3A4A-97C3-EDE8052A31C3}"/>
              </a:ext>
            </a:extLst>
          </p:cNvPr>
          <p:cNvSpPr/>
          <p:nvPr/>
        </p:nvSpPr>
        <p:spPr>
          <a:xfrm>
            <a:off x="4932039" y="1633711"/>
            <a:ext cx="1066008" cy="286798"/>
          </a:xfrm>
          <a:prstGeom prst="rect">
            <a:avLst/>
          </a:prstGeom>
          <a:solidFill>
            <a:schemeClr val="bg1">
              <a:lumMod val="95000"/>
              <a:alpha val="9625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dirty="0">
                <a:solidFill>
                  <a:schemeClr val="tx1"/>
                </a:solidFill>
              </a:rPr>
              <a:t>Titre</a:t>
            </a:r>
          </a:p>
        </p:txBody>
      </p:sp>
      <p:sp>
        <p:nvSpPr>
          <p:cNvPr id="20" name="Rectangle 19">
            <a:extLst>
              <a:ext uri="{FF2B5EF4-FFF2-40B4-BE49-F238E27FC236}">
                <a16:creationId xmlns:a16="http://schemas.microsoft.com/office/drawing/2014/main" id="{4C312F8E-1BC3-A04B-A5F2-234A94D0D507}"/>
              </a:ext>
            </a:extLst>
          </p:cNvPr>
          <p:cNvSpPr/>
          <p:nvPr/>
        </p:nvSpPr>
        <p:spPr>
          <a:xfrm>
            <a:off x="4932039" y="1951223"/>
            <a:ext cx="4077273" cy="484195"/>
          </a:xfrm>
          <a:prstGeom prst="rect">
            <a:avLst/>
          </a:prstGeom>
          <a:solidFill>
            <a:schemeClr val="bg1">
              <a:lumMod val="95000"/>
              <a:alpha val="9625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800" dirty="0">
                <a:solidFill>
                  <a:schemeClr val="tx1"/>
                </a:solidFill>
              </a:rPr>
              <a:t>Description du jeu de données</a:t>
            </a:r>
          </a:p>
        </p:txBody>
      </p:sp>
      <p:sp>
        <p:nvSpPr>
          <p:cNvPr id="21" name="ZoneTexte 20">
            <a:extLst>
              <a:ext uri="{FF2B5EF4-FFF2-40B4-BE49-F238E27FC236}">
                <a16:creationId xmlns:a16="http://schemas.microsoft.com/office/drawing/2014/main" id="{2308C21B-C3D3-784E-8786-23EFD593BE4C}"/>
              </a:ext>
            </a:extLst>
          </p:cNvPr>
          <p:cNvSpPr txBox="1"/>
          <p:nvPr/>
        </p:nvSpPr>
        <p:spPr>
          <a:xfrm>
            <a:off x="6432489" y="1662068"/>
            <a:ext cx="1019831" cy="261610"/>
          </a:xfrm>
          <a:prstGeom prst="rect">
            <a:avLst/>
          </a:prstGeom>
          <a:noFill/>
        </p:spPr>
        <p:txBody>
          <a:bodyPr wrap="none" rtlCol="0">
            <a:spAutoFit/>
          </a:bodyPr>
          <a:lstStyle/>
          <a:p>
            <a:r>
              <a:rPr lang="fr-FR" sz="1100" dirty="0"/>
              <a:t>Export en XML</a:t>
            </a:r>
          </a:p>
        </p:txBody>
      </p:sp>
      <p:sp>
        <p:nvSpPr>
          <p:cNvPr id="26" name="Flèche en arc 25">
            <a:extLst>
              <a:ext uri="{FF2B5EF4-FFF2-40B4-BE49-F238E27FC236}">
                <a16:creationId xmlns:a16="http://schemas.microsoft.com/office/drawing/2014/main" id="{7DD8FDF2-524D-8141-A25C-0F819CA7EA40}"/>
              </a:ext>
            </a:extLst>
          </p:cNvPr>
          <p:cNvSpPr/>
          <p:nvPr/>
        </p:nvSpPr>
        <p:spPr>
          <a:xfrm flipV="1">
            <a:off x="6121171" y="1540055"/>
            <a:ext cx="351241" cy="362590"/>
          </a:xfrm>
          <a:prstGeom prst="circularArrow">
            <a:avLst>
              <a:gd name="adj1" fmla="val 12500"/>
              <a:gd name="adj2" fmla="val 1142319"/>
              <a:gd name="adj3" fmla="val 20457681"/>
              <a:gd name="adj4" fmla="val 8659326"/>
              <a:gd name="adj5" fmla="val 12500"/>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solidFill>
                <a:schemeClr val="tx1"/>
              </a:solidFill>
            </a:endParaRPr>
          </a:p>
        </p:txBody>
      </p:sp>
      <p:pic>
        <p:nvPicPr>
          <p:cNvPr id="27" name="Picture 2" descr="icône Excel en PNG, ICO ou ICNS | Icônes vectorielles gratuites">
            <a:extLst>
              <a:ext uri="{FF2B5EF4-FFF2-40B4-BE49-F238E27FC236}">
                <a16:creationId xmlns:a16="http://schemas.microsoft.com/office/drawing/2014/main" id="{CB430DF1-44E9-FB4B-9B9B-C9F23106E7C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101623" y="1009422"/>
            <a:ext cx="45719" cy="4571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DF LOGO - Centre de Gestion">
            <a:extLst>
              <a:ext uri="{FF2B5EF4-FFF2-40B4-BE49-F238E27FC236}">
                <a16:creationId xmlns:a16="http://schemas.microsoft.com/office/drawing/2014/main" id="{5253D2A5-0F05-8544-9931-144AF3337FB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02552" y="3562075"/>
            <a:ext cx="246619" cy="271281"/>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icône Excel en PNG, ICO ou ICNS | Icônes vectorielles gratuites">
            <a:extLst>
              <a:ext uri="{FF2B5EF4-FFF2-40B4-BE49-F238E27FC236}">
                <a16:creationId xmlns:a16="http://schemas.microsoft.com/office/drawing/2014/main" id="{295423DF-A3FE-EC4D-9E5F-4DD5BBA33E6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88561" y="3304414"/>
            <a:ext cx="260610" cy="260610"/>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extension de format de fichier csv  Icône gratuit">
            <a:extLst>
              <a:ext uri="{FF2B5EF4-FFF2-40B4-BE49-F238E27FC236}">
                <a16:creationId xmlns:a16="http://schemas.microsoft.com/office/drawing/2014/main" id="{EB53DB83-94AB-3A4C-9688-536E787858A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83716" y="3844144"/>
            <a:ext cx="257448" cy="257448"/>
          </a:xfrm>
          <a:prstGeom prst="rect">
            <a:avLst/>
          </a:prstGeom>
          <a:noFill/>
          <a:extLst>
            <a:ext uri="{909E8E84-426E-40DD-AFC4-6F175D3DCCD1}">
              <a14:hiddenFill xmlns:a14="http://schemas.microsoft.com/office/drawing/2010/main">
                <a:solidFill>
                  <a:srgbClr val="FFFFFF"/>
                </a:solidFill>
              </a14:hiddenFill>
            </a:ext>
          </a:extLst>
        </p:spPr>
      </p:pic>
      <p:sp>
        <p:nvSpPr>
          <p:cNvPr id="25" name="ZoneTexte 24">
            <a:extLst>
              <a:ext uri="{FF2B5EF4-FFF2-40B4-BE49-F238E27FC236}">
                <a16:creationId xmlns:a16="http://schemas.microsoft.com/office/drawing/2014/main" id="{1D04B830-3EEF-3043-8BB2-A77125AF64CC}"/>
              </a:ext>
            </a:extLst>
          </p:cNvPr>
          <p:cNvSpPr txBox="1"/>
          <p:nvPr/>
        </p:nvSpPr>
        <p:spPr>
          <a:xfrm>
            <a:off x="7740352" y="3743090"/>
            <a:ext cx="343364" cy="369332"/>
          </a:xfrm>
          <a:prstGeom prst="rect">
            <a:avLst/>
          </a:prstGeom>
          <a:noFill/>
        </p:spPr>
        <p:txBody>
          <a:bodyPr wrap="none" rtlCol="0">
            <a:spAutoFit/>
          </a:bodyPr>
          <a:lstStyle/>
          <a:p>
            <a:r>
              <a:rPr lang="fr-FR" dirty="0"/>
              <a:t>…</a:t>
            </a:r>
          </a:p>
        </p:txBody>
      </p:sp>
    </p:spTree>
    <p:extLst>
      <p:ext uri="{BB962C8B-B14F-4D97-AF65-F5344CB8AC3E}">
        <p14:creationId xmlns:p14="http://schemas.microsoft.com/office/powerpoint/2010/main" val="39607928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E7470C8F-A463-3A67-735A-3BAAA317B883}"/>
              </a:ext>
            </a:extLst>
          </p:cNvPr>
          <p:cNvSpPr>
            <a:spLocks noGrp="1"/>
          </p:cNvSpPr>
          <p:nvPr>
            <p:ph type="title"/>
          </p:nvPr>
        </p:nvSpPr>
        <p:spPr/>
        <p:txBody>
          <a:bodyPr/>
          <a:lstStyle/>
          <a:p>
            <a:r>
              <a:rPr lang="fr-FR"/>
              <a:t>Déroulement</a:t>
            </a:r>
          </a:p>
        </p:txBody>
      </p:sp>
      <p:sp>
        <p:nvSpPr>
          <p:cNvPr id="8" name="Espace réservé du texte 7">
            <a:extLst>
              <a:ext uri="{FF2B5EF4-FFF2-40B4-BE49-F238E27FC236}">
                <a16:creationId xmlns:a16="http://schemas.microsoft.com/office/drawing/2014/main" id="{FC346B95-B5F2-C13D-84F5-5DAB4C7AC375}"/>
              </a:ext>
            </a:extLst>
          </p:cNvPr>
          <p:cNvSpPr>
            <a:spLocks noGrp="1"/>
          </p:cNvSpPr>
          <p:nvPr>
            <p:ph type="body" idx="1"/>
          </p:nvPr>
        </p:nvSpPr>
        <p:spPr/>
        <p:txBody>
          <a:bodyPr/>
          <a:lstStyle/>
          <a:p>
            <a:endParaRPr lang="fr-FR"/>
          </a:p>
        </p:txBody>
      </p:sp>
      <p:sp>
        <p:nvSpPr>
          <p:cNvPr id="9" name="Sous-titre 8">
            <a:extLst>
              <a:ext uri="{FF2B5EF4-FFF2-40B4-BE49-F238E27FC236}">
                <a16:creationId xmlns:a16="http://schemas.microsoft.com/office/drawing/2014/main" id="{54199805-2F47-BBE2-CE70-ED97FB2B9EAD}"/>
              </a:ext>
            </a:extLst>
          </p:cNvPr>
          <p:cNvSpPr>
            <a:spLocks noGrp="1"/>
          </p:cNvSpPr>
          <p:nvPr>
            <p:ph type="subTitle" idx="2"/>
          </p:nvPr>
        </p:nvSpPr>
        <p:spPr/>
        <p:txBody>
          <a:bodyPr/>
          <a:lstStyle/>
          <a:p>
            <a:endParaRPr lang="fr-FR"/>
          </a:p>
        </p:txBody>
      </p:sp>
      <p:pic>
        <p:nvPicPr>
          <p:cNvPr id="10" name="Picture 2" descr="Schtroumpf avec ordinateur portable - Cdiscount Jeux - Jouets">
            <a:extLst>
              <a:ext uri="{FF2B5EF4-FFF2-40B4-BE49-F238E27FC236}">
                <a16:creationId xmlns:a16="http://schemas.microsoft.com/office/drawing/2014/main" id="{6CE73558-6202-36F9-9043-B394EEEFEB39}"/>
              </a:ext>
            </a:extLst>
          </p:cNvPr>
          <p:cNvPicPr>
            <a:picLocks noChangeAspect="1" noChangeArrowheads="1"/>
          </p:cNvPicPr>
          <p:nvPr/>
        </p:nvPicPr>
        <p:blipFill>
          <a:blip r:embed="rId2">
            <a:alphaModFix amt="73000"/>
            <a:extLst>
              <a:ext uri="{28A0092B-C50C-407E-A947-70E740481C1C}">
                <a14:useLocalDpi xmlns:a14="http://schemas.microsoft.com/office/drawing/2010/main" val="0"/>
              </a:ext>
            </a:extLst>
          </a:blip>
          <a:stretch>
            <a:fillRect/>
          </a:stretch>
        </p:blipFill>
        <p:spPr bwMode="auto">
          <a:xfrm>
            <a:off x="4682212" y="711859"/>
            <a:ext cx="3892500" cy="3892500"/>
          </a:xfrm>
          <a:prstGeom prst="rect">
            <a:avLst/>
          </a:prstGeom>
          <a:solidFill>
            <a:srgbClr val="FFFFFF"/>
          </a:solidFill>
        </p:spPr>
      </p:pic>
    </p:spTree>
    <p:extLst>
      <p:ext uri="{BB962C8B-B14F-4D97-AF65-F5344CB8AC3E}">
        <p14:creationId xmlns:p14="http://schemas.microsoft.com/office/powerpoint/2010/main" val="4908483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 coins arrondis 4">
            <a:extLst>
              <a:ext uri="{FF2B5EF4-FFF2-40B4-BE49-F238E27FC236}">
                <a16:creationId xmlns:a16="http://schemas.microsoft.com/office/drawing/2014/main" id="{D7DBE40F-B35E-4479-ACAE-642F800F6EB1}"/>
              </a:ext>
            </a:extLst>
          </p:cNvPr>
          <p:cNvSpPr/>
          <p:nvPr/>
        </p:nvSpPr>
        <p:spPr>
          <a:xfrm>
            <a:off x="477051" y="704007"/>
            <a:ext cx="1813085" cy="1205507"/>
          </a:xfrm>
          <a:prstGeom prst="roundRect">
            <a:avLst/>
          </a:prstGeom>
          <a:solidFill>
            <a:schemeClr val="bg1"/>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accent1">
                    <a:lumMod val="75000"/>
                  </a:schemeClr>
                </a:solidFill>
              </a:rPr>
              <a:t>Vérifications des métadonnées « simples »</a:t>
            </a:r>
          </a:p>
        </p:txBody>
      </p:sp>
      <p:sp>
        <p:nvSpPr>
          <p:cNvPr id="7" name="Rectangle : coins arrondis 6">
            <a:extLst>
              <a:ext uri="{FF2B5EF4-FFF2-40B4-BE49-F238E27FC236}">
                <a16:creationId xmlns:a16="http://schemas.microsoft.com/office/drawing/2014/main" id="{8C04582A-1B8C-4A59-93BD-DA6C646BB621}"/>
              </a:ext>
            </a:extLst>
          </p:cNvPr>
          <p:cNvSpPr/>
          <p:nvPr/>
        </p:nvSpPr>
        <p:spPr>
          <a:xfrm>
            <a:off x="3454200" y="704006"/>
            <a:ext cx="1820084" cy="1205508"/>
          </a:xfrm>
          <a:prstGeom prst="roundRect">
            <a:avLst/>
          </a:prstGeom>
          <a:solidFill>
            <a:schemeClr val="bg1"/>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accent1">
                    <a:lumMod val="75000"/>
                  </a:schemeClr>
                </a:solidFill>
              </a:rPr>
              <a:t>Vérification de la structuration des données</a:t>
            </a:r>
          </a:p>
        </p:txBody>
      </p:sp>
      <p:sp>
        <p:nvSpPr>
          <p:cNvPr id="8" name="Rectangle : coins arrondis 7">
            <a:extLst>
              <a:ext uri="{FF2B5EF4-FFF2-40B4-BE49-F238E27FC236}">
                <a16:creationId xmlns:a16="http://schemas.microsoft.com/office/drawing/2014/main" id="{F87AB621-374C-4AD7-B67B-7E11A4B22B92}"/>
              </a:ext>
            </a:extLst>
          </p:cNvPr>
          <p:cNvSpPr/>
          <p:nvPr/>
        </p:nvSpPr>
        <p:spPr>
          <a:xfrm>
            <a:off x="6519268" y="704006"/>
            <a:ext cx="1807838" cy="1205508"/>
          </a:xfrm>
          <a:prstGeom prst="roundRect">
            <a:avLst/>
          </a:prstGeom>
          <a:solidFill>
            <a:schemeClr val="accent6">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accent1">
                    <a:lumMod val="75000"/>
                  </a:schemeClr>
                </a:solidFill>
              </a:rPr>
              <a:t>Remplissage du formulaire sans les contacts &amp; thésaurus </a:t>
            </a:r>
          </a:p>
        </p:txBody>
      </p:sp>
      <p:sp>
        <p:nvSpPr>
          <p:cNvPr id="9" name="Rectangle : coins arrondis 8">
            <a:extLst>
              <a:ext uri="{FF2B5EF4-FFF2-40B4-BE49-F238E27FC236}">
                <a16:creationId xmlns:a16="http://schemas.microsoft.com/office/drawing/2014/main" id="{96B0AB75-97C3-478B-B69A-DFF2FF836772}"/>
              </a:ext>
            </a:extLst>
          </p:cNvPr>
          <p:cNvSpPr/>
          <p:nvPr/>
        </p:nvSpPr>
        <p:spPr>
          <a:xfrm>
            <a:off x="6519269" y="2615498"/>
            <a:ext cx="1807837" cy="734786"/>
          </a:xfrm>
          <a:prstGeom prst="roundRect">
            <a:avLst/>
          </a:prstGeom>
          <a:solidFill>
            <a:schemeClr val="accent6">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accent1">
                    <a:lumMod val="75000"/>
                  </a:schemeClr>
                </a:solidFill>
              </a:rPr>
              <a:t>Rajout des contacts &amp; thésaurus</a:t>
            </a:r>
          </a:p>
        </p:txBody>
      </p:sp>
      <p:sp>
        <p:nvSpPr>
          <p:cNvPr id="10" name="Rectangle : coins arrondis 9">
            <a:extLst>
              <a:ext uri="{FF2B5EF4-FFF2-40B4-BE49-F238E27FC236}">
                <a16:creationId xmlns:a16="http://schemas.microsoft.com/office/drawing/2014/main" id="{3FA04E3C-4D77-4F7B-B81F-A64BAE195A20}"/>
              </a:ext>
            </a:extLst>
          </p:cNvPr>
          <p:cNvSpPr/>
          <p:nvPr/>
        </p:nvSpPr>
        <p:spPr>
          <a:xfrm>
            <a:off x="3494660" y="2622932"/>
            <a:ext cx="1820084" cy="734786"/>
          </a:xfrm>
          <a:prstGeom prst="roundRect">
            <a:avLst/>
          </a:prstGeom>
          <a:solidFill>
            <a:schemeClr val="accent6">
              <a:lumMod val="40000"/>
              <a:lumOff val="6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accent1">
                    <a:lumMod val="75000"/>
                  </a:schemeClr>
                </a:solidFill>
              </a:rPr>
              <a:t>Dépôt d’une fiche sur le CEBA</a:t>
            </a:r>
          </a:p>
        </p:txBody>
      </p:sp>
      <p:sp>
        <p:nvSpPr>
          <p:cNvPr id="11" name="Rectangle : coins arrondis 10">
            <a:extLst>
              <a:ext uri="{FF2B5EF4-FFF2-40B4-BE49-F238E27FC236}">
                <a16:creationId xmlns:a16="http://schemas.microsoft.com/office/drawing/2014/main" id="{7C6D7955-A46B-4E6B-B536-7F354480B423}"/>
              </a:ext>
            </a:extLst>
          </p:cNvPr>
          <p:cNvSpPr/>
          <p:nvPr/>
        </p:nvSpPr>
        <p:spPr>
          <a:xfrm>
            <a:off x="477053" y="2622932"/>
            <a:ext cx="1813084" cy="734786"/>
          </a:xfrm>
          <a:prstGeom prst="roundRect">
            <a:avLst/>
          </a:prstGeom>
          <a:solidFill>
            <a:schemeClr val="bg1"/>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accent1">
                    <a:lumMod val="75000"/>
                  </a:schemeClr>
                </a:solidFill>
              </a:rPr>
              <a:t>Recherche </a:t>
            </a:r>
            <a:br>
              <a:rPr lang="fr-FR" sz="1600" dirty="0">
                <a:solidFill>
                  <a:schemeClr val="accent1">
                    <a:lumMod val="75000"/>
                  </a:schemeClr>
                </a:solidFill>
              </a:rPr>
            </a:br>
            <a:r>
              <a:rPr lang="fr-FR" sz="1600" dirty="0">
                <a:solidFill>
                  <a:schemeClr val="accent1">
                    <a:lumMod val="75000"/>
                  </a:schemeClr>
                </a:solidFill>
              </a:rPr>
              <a:t>sur le CEBA</a:t>
            </a:r>
          </a:p>
        </p:txBody>
      </p:sp>
      <p:sp>
        <p:nvSpPr>
          <p:cNvPr id="12" name="Rectangle : coins arrondis 11">
            <a:extLst>
              <a:ext uri="{FF2B5EF4-FFF2-40B4-BE49-F238E27FC236}">
                <a16:creationId xmlns:a16="http://schemas.microsoft.com/office/drawing/2014/main" id="{02B6E9AF-7DD5-4339-816E-579373C93205}"/>
              </a:ext>
            </a:extLst>
          </p:cNvPr>
          <p:cNvSpPr/>
          <p:nvPr/>
        </p:nvSpPr>
        <p:spPr>
          <a:xfrm>
            <a:off x="477052" y="4071137"/>
            <a:ext cx="1813084" cy="970200"/>
          </a:xfrm>
          <a:prstGeom prst="roundRect">
            <a:avLst/>
          </a:prstGeom>
          <a:solidFill>
            <a:schemeClr val="accent6">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accent1">
                    <a:lumMod val="75000"/>
                  </a:schemeClr>
                </a:solidFill>
              </a:rPr>
              <a:t>Dépôt d’un ou plusieurs fichiers de données sur une fiche</a:t>
            </a:r>
          </a:p>
        </p:txBody>
      </p:sp>
      <p:sp>
        <p:nvSpPr>
          <p:cNvPr id="13" name="Rectangle : coins arrondis 12">
            <a:extLst>
              <a:ext uri="{FF2B5EF4-FFF2-40B4-BE49-F238E27FC236}">
                <a16:creationId xmlns:a16="http://schemas.microsoft.com/office/drawing/2014/main" id="{57E4E7C0-8ED9-473A-AF26-255A0B97DE39}"/>
              </a:ext>
            </a:extLst>
          </p:cNvPr>
          <p:cNvSpPr/>
          <p:nvPr/>
        </p:nvSpPr>
        <p:spPr>
          <a:xfrm>
            <a:off x="3494660" y="4071137"/>
            <a:ext cx="1820084" cy="970200"/>
          </a:xfrm>
          <a:prstGeom prst="roundRect">
            <a:avLst/>
          </a:prstGeom>
          <a:solidFill>
            <a:schemeClr val="accent6">
              <a:lumMod val="40000"/>
              <a:lumOff val="6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accent1">
                    <a:lumMod val="75000"/>
                  </a:schemeClr>
                </a:solidFill>
              </a:rPr>
              <a:t>Extraction de la fiche au format XLSX</a:t>
            </a:r>
          </a:p>
        </p:txBody>
      </p:sp>
      <p:cxnSp>
        <p:nvCxnSpPr>
          <p:cNvPr id="15" name="Connecteur droit avec flèche 14">
            <a:extLst>
              <a:ext uri="{FF2B5EF4-FFF2-40B4-BE49-F238E27FC236}">
                <a16:creationId xmlns:a16="http://schemas.microsoft.com/office/drawing/2014/main" id="{91BF62DA-AE69-419C-AEC1-A8058C5A9042}"/>
              </a:ext>
            </a:extLst>
          </p:cNvPr>
          <p:cNvCxnSpPr>
            <a:cxnSpLocks/>
            <a:stCxn id="5" idx="3"/>
            <a:endCxn id="7" idx="1"/>
          </p:cNvCxnSpPr>
          <p:nvPr/>
        </p:nvCxnSpPr>
        <p:spPr>
          <a:xfrm flipV="1">
            <a:off x="2290136" y="1306760"/>
            <a:ext cx="1164064"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Connecteur droit avec flèche 18">
            <a:extLst>
              <a:ext uri="{FF2B5EF4-FFF2-40B4-BE49-F238E27FC236}">
                <a16:creationId xmlns:a16="http://schemas.microsoft.com/office/drawing/2014/main" id="{21179678-4F3B-4C72-AE76-F9A02DFE4798}"/>
              </a:ext>
            </a:extLst>
          </p:cNvPr>
          <p:cNvCxnSpPr>
            <a:cxnSpLocks/>
            <a:stCxn id="8" idx="2"/>
            <a:endCxn id="9" idx="0"/>
          </p:cNvCxnSpPr>
          <p:nvPr/>
        </p:nvCxnSpPr>
        <p:spPr>
          <a:xfrm>
            <a:off x="7423187" y="1909514"/>
            <a:ext cx="1" cy="7059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Forme libre : forme 23">
            <a:extLst>
              <a:ext uri="{FF2B5EF4-FFF2-40B4-BE49-F238E27FC236}">
                <a16:creationId xmlns:a16="http://schemas.microsoft.com/office/drawing/2014/main" id="{06280C05-B1F6-406C-90DA-0F1F4613B4A1}"/>
              </a:ext>
            </a:extLst>
          </p:cNvPr>
          <p:cNvSpPr/>
          <p:nvPr/>
        </p:nvSpPr>
        <p:spPr>
          <a:xfrm>
            <a:off x="5288723" y="935538"/>
            <a:ext cx="1231640" cy="307910"/>
          </a:xfrm>
          <a:custGeom>
            <a:avLst/>
            <a:gdLst>
              <a:gd name="connsiteX0" fmla="*/ 0 w 1642187"/>
              <a:gd name="connsiteY0" fmla="*/ 382555 h 382555"/>
              <a:gd name="connsiteX1" fmla="*/ 587828 w 1642187"/>
              <a:gd name="connsiteY1" fmla="*/ 0 h 382555"/>
              <a:gd name="connsiteX2" fmla="*/ 1642187 w 1642187"/>
              <a:gd name="connsiteY2" fmla="*/ 382555 h 382555"/>
              <a:gd name="connsiteX0" fmla="*/ 0 w 1642187"/>
              <a:gd name="connsiteY0" fmla="*/ 410547 h 410547"/>
              <a:gd name="connsiteX1" fmla="*/ 811763 w 1642187"/>
              <a:gd name="connsiteY1" fmla="*/ 0 h 410547"/>
              <a:gd name="connsiteX2" fmla="*/ 1642187 w 1642187"/>
              <a:gd name="connsiteY2" fmla="*/ 410547 h 410547"/>
            </a:gdLst>
            <a:ahLst/>
            <a:cxnLst>
              <a:cxn ang="0">
                <a:pos x="connsiteX0" y="connsiteY0"/>
              </a:cxn>
              <a:cxn ang="0">
                <a:pos x="connsiteX1" y="connsiteY1"/>
              </a:cxn>
              <a:cxn ang="0">
                <a:pos x="connsiteX2" y="connsiteY2"/>
              </a:cxn>
            </a:cxnLst>
            <a:rect l="l" t="t" r="r" b="b"/>
            <a:pathLst>
              <a:path w="1642187" h="410547">
                <a:moveTo>
                  <a:pt x="0" y="410547"/>
                </a:moveTo>
                <a:cubicBezTo>
                  <a:pt x="157065" y="219269"/>
                  <a:pt x="538065" y="0"/>
                  <a:pt x="811763" y="0"/>
                </a:cubicBezTo>
                <a:cubicBezTo>
                  <a:pt x="1085461" y="0"/>
                  <a:pt x="1527109" y="281473"/>
                  <a:pt x="1642187" y="410547"/>
                </a:cubicBezTo>
              </a:path>
            </a:pathLst>
          </a:custGeom>
          <a:noFill/>
          <a:ln>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25" name="Forme libre : forme 24">
            <a:extLst>
              <a:ext uri="{FF2B5EF4-FFF2-40B4-BE49-F238E27FC236}">
                <a16:creationId xmlns:a16="http://schemas.microsoft.com/office/drawing/2014/main" id="{35ADDC0A-F5D1-42EB-B1F9-BD5AB39D659E}"/>
              </a:ext>
            </a:extLst>
          </p:cNvPr>
          <p:cNvSpPr/>
          <p:nvPr/>
        </p:nvSpPr>
        <p:spPr>
          <a:xfrm rot="10800000">
            <a:off x="5283474" y="1313429"/>
            <a:ext cx="1231640" cy="307910"/>
          </a:xfrm>
          <a:custGeom>
            <a:avLst/>
            <a:gdLst>
              <a:gd name="connsiteX0" fmla="*/ 0 w 1642187"/>
              <a:gd name="connsiteY0" fmla="*/ 382555 h 382555"/>
              <a:gd name="connsiteX1" fmla="*/ 587828 w 1642187"/>
              <a:gd name="connsiteY1" fmla="*/ 0 h 382555"/>
              <a:gd name="connsiteX2" fmla="*/ 1642187 w 1642187"/>
              <a:gd name="connsiteY2" fmla="*/ 382555 h 382555"/>
              <a:gd name="connsiteX0" fmla="*/ 0 w 1642187"/>
              <a:gd name="connsiteY0" fmla="*/ 410547 h 410547"/>
              <a:gd name="connsiteX1" fmla="*/ 811763 w 1642187"/>
              <a:gd name="connsiteY1" fmla="*/ 0 h 410547"/>
              <a:gd name="connsiteX2" fmla="*/ 1642187 w 1642187"/>
              <a:gd name="connsiteY2" fmla="*/ 410547 h 410547"/>
            </a:gdLst>
            <a:ahLst/>
            <a:cxnLst>
              <a:cxn ang="0">
                <a:pos x="connsiteX0" y="connsiteY0"/>
              </a:cxn>
              <a:cxn ang="0">
                <a:pos x="connsiteX1" y="connsiteY1"/>
              </a:cxn>
              <a:cxn ang="0">
                <a:pos x="connsiteX2" y="connsiteY2"/>
              </a:cxn>
            </a:cxnLst>
            <a:rect l="l" t="t" r="r" b="b"/>
            <a:pathLst>
              <a:path w="1642187" h="410547">
                <a:moveTo>
                  <a:pt x="0" y="410547"/>
                </a:moveTo>
                <a:cubicBezTo>
                  <a:pt x="157065" y="219269"/>
                  <a:pt x="538065" y="0"/>
                  <a:pt x="811763" y="0"/>
                </a:cubicBezTo>
                <a:cubicBezTo>
                  <a:pt x="1085461" y="0"/>
                  <a:pt x="1527109" y="281473"/>
                  <a:pt x="1642187" y="410547"/>
                </a:cubicBezTo>
              </a:path>
            </a:pathLst>
          </a:custGeom>
          <a:noFill/>
          <a:ln>
            <a:prstDash val="dash"/>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cxnSp>
        <p:nvCxnSpPr>
          <p:cNvPr id="26" name="Connecteur droit avec flèche 25">
            <a:extLst>
              <a:ext uri="{FF2B5EF4-FFF2-40B4-BE49-F238E27FC236}">
                <a16:creationId xmlns:a16="http://schemas.microsoft.com/office/drawing/2014/main" id="{46B9D4F2-2314-4266-9F04-7631A15AC03A}"/>
              </a:ext>
            </a:extLst>
          </p:cNvPr>
          <p:cNvCxnSpPr>
            <a:cxnSpLocks/>
            <a:stCxn id="9" idx="1"/>
            <a:endCxn id="10" idx="3"/>
          </p:cNvCxnSpPr>
          <p:nvPr/>
        </p:nvCxnSpPr>
        <p:spPr>
          <a:xfrm flipH="1">
            <a:off x="5314744" y="2982891"/>
            <a:ext cx="1204525" cy="74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Connecteur droit avec flèche 28">
            <a:extLst>
              <a:ext uri="{FF2B5EF4-FFF2-40B4-BE49-F238E27FC236}">
                <a16:creationId xmlns:a16="http://schemas.microsoft.com/office/drawing/2014/main" id="{8D49E12E-3066-4D01-87C0-CD1DBEB04A24}"/>
              </a:ext>
            </a:extLst>
          </p:cNvPr>
          <p:cNvCxnSpPr>
            <a:cxnSpLocks/>
            <a:stCxn id="10" idx="1"/>
            <a:endCxn id="11" idx="3"/>
          </p:cNvCxnSpPr>
          <p:nvPr/>
        </p:nvCxnSpPr>
        <p:spPr>
          <a:xfrm flipH="1">
            <a:off x="2290137" y="2990325"/>
            <a:ext cx="120452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Connecteur droit avec flèche 31">
            <a:extLst>
              <a:ext uri="{FF2B5EF4-FFF2-40B4-BE49-F238E27FC236}">
                <a16:creationId xmlns:a16="http://schemas.microsoft.com/office/drawing/2014/main" id="{D7A1BA73-FD16-444C-93FB-E75A4B45E697}"/>
              </a:ext>
            </a:extLst>
          </p:cNvPr>
          <p:cNvCxnSpPr>
            <a:cxnSpLocks/>
            <a:stCxn id="11" idx="2"/>
            <a:endCxn id="12" idx="0"/>
          </p:cNvCxnSpPr>
          <p:nvPr/>
        </p:nvCxnSpPr>
        <p:spPr>
          <a:xfrm flipH="1">
            <a:off x="1383594" y="3357718"/>
            <a:ext cx="1" cy="7134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Connecteur droit avec flèche 34">
            <a:extLst>
              <a:ext uri="{FF2B5EF4-FFF2-40B4-BE49-F238E27FC236}">
                <a16:creationId xmlns:a16="http://schemas.microsoft.com/office/drawing/2014/main" id="{2F676850-03DD-41C4-9204-DFC3EE76A10A}"/>
              </a:ext>
            </a:extLst>
          </p:cNvPr>
          <p:cNvCxnSpPr>
            <a:cxnSpLocks/>
            <a:stCxn id="12" idx="3"/>
            <a:endCxn id="13" idx="1"/>
          </p:cNvCxnSpPr>
          <p:nvPr/>
        </p:nvCxnSpPr>
        <p:spPr>
          <a:xfrm>
            <a:off x="2290136" y="4556237"/>
            <a:ext cx="120452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0" name="Titre 79">
            <a:extLst>
              <a:ext uri="{FF2B5EF4-FFF2-40B4-BE49-F238E27FC236}">
                <a16:creationId xmlns:a16="http://schemas.microsoft.com/office/drawing/2014/main" id="{CA2A8BA3-6D12-AE35-1842-DC511277CF2C}"/>
              </a:ext>
            </a:extLst>
          </p:cNvPr>
          <p:cNvSpPr>
            <a:spLocks noGrp="1"/>
          </p:cNvSpPr>
          <p:nvPr>
            <p:ph type="title"/>
          </p:nvPr>
        </p:nvSpPr>
        <p:spPr>
          <a:xfrm>
            <a:off x="457200" y="205979"/>
            <a:ext cx="8229600" cy="441382"/>
          </a:xfrm>
        </p:spPr>
        <p:txBody>
          <a:bodyPr>
            <a:normAutofit fontScale="90000"/>
          </a:bodyPr>
          <a:lstStyle/>
          <a:p>
            <a:r>
              <a:rPr lang="fr-FR"/>
              <a:t>Déroulement</a:t>
            </a:r>
          </a:p>
        </p:txBody>
      </p:sp>
      <p:sp>
        <p:nvSpPr>
          <p:cNvPr id="2" name="Ellipse 1">
            <a:extLst>
              <a:ext uri="{FF2B5EF4-FFF2-40B4-BE49-F238E27FC236}">
                <a16:creationId xmlns:a16="http://schemas.microsoft.com/office/drawing/2014/main" id="{CBACE552-45A5-5BE5-2D17-A25DD1DE2A6E}"/>
              </a:ext>
            </a:extLst>
          </p:cNvPr>
          <p:cNvSpPr/>
          <p:nvPr/>
        </p:nvSpPr>
        <p:spPr>
          <a:xfrm>
            <a:off x="8208159" y="624181"/>
            <a:ext cx="237893"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1</a:t>
            </a:r>
          </a:p>
        </p:txBody>
      </p:sp>
      <p:sp>
        <p:nvSpPr>
          <p:cNvPr id="3" name="Ellipse 2">
            <a:extLst>
              <a:ext uri="{FF2B5EF4-FFF2-40B4-BE49-F238E27FC236}">
                <a16:creationId xmlns:a16="http://schemas.microsoft.com/office/drawing/2014/main" id="{EC2B9DBB-B442-6737-3B27-7006ACC43E33}"/>
              </a:ext>
            </a:extLst>
          </p:cNvPr>
          <p:cNvSpPr/>
          <p:nvPr/>
        </p:nvSpPr>
        <p:spPr>
          <a:xfrm>
            <a:off x="8208159" y="2549775"/>
            <a:ext cx="237893"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1</a:t>
            </a:r>
          </a:p>
        </p:txBody>
      </p:sp>
      <p:sp>
        <p:nvSpPr>
          <p:cNvPr id="4" name="Ellipse 3">
            <a:extLst>
              <a:ext uri="{FF2B5EF4-FFF2-40B4-BE49-F238E27FC236}">
                <a16:creationId xmlns:a16="http://schemas.microsoft.com/office/drawing/2014/main" id="{633EB32D-2E91-11FB-9AC9-E19BEB27A3A5}"/>
              </a:ext>
            </a:extLst>
          </p:cNvPr>
          <p:cNvSpPr/>
          <p:nvPr/>
        </p:nvSpPr>
        <p:spPr>
          <a:xfrm>
            <a:off x="5164527" y="2533908"/>
            <a:ext cx="237893"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2</a:t>
            </a:r>
          </a:p>
        </p:txBody>
      </p:sp>
      <p:sp>
        <p:nvSpPr>
          <p:cNvPr id="6" name="Ellipse 5">
            <a:extLst>
              <a:ext uri="{FF2B5EF4-FFF2-40B4-BE49-F238E27FC236}">
                <a16:creationId xmlns:a16="http://schemas.microsoft.com/office/drawing/2014/main" id="{B5AA4718-5633-366D-9E34-05AAC6CF08BF}"/>
              </a:ext>
            </a:extLst>
          </p:cNvPr>
          <p:cNvSpPr/>
          <p:nvPr/>
        </p:nvSpPr>
        <p:spPr>
          <a:xfrm>
            <a:off x="2171189" y="4018010"/>
            <a:ext cx="237893"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3</a:t>
            </a:r>
          </a:p>
        </p:txBody>
      </p:sp>
      <p:sp>
        <p:nvSpPr>
          <p:cNvPr id="14" name="Ellipse 13">
            <a:extLst>
              <a:ext uri="{FF2B5EF4-FFF2-40B4-BE49-F238E27FC236}">
                <a16:creationId xmlns:a16="http://schemas.microsoft.com/office/drawing/2014/main" id="{265CA63E-09EB-4450-B097-D8AAAEBF0069}"/>
              </a:ext>
            </a:extLst>
          </p:cNvPr>
          <p:cNvSpPr/>
          <p:nvPr/>
        </p:nvSpPr>
        <p:spPr>
          <a:xfrm>
            <a:off x="5155337" y="4018009"/>
            <a:ext cx="237893"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2</a:t>
            </a:r>
          </a:p>
        </p:txBody>
      </p:sp>
    </p:spTree>
    <p:extLst>
      <p:ext uri="{BB962C8B-B14F-4D97-AF65-F5344CB8AC3E}">
        <p14:creationId xmlns:p14="http://schemas.microsoft.com/office/powerpoint/2010/main" val="18101500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838C361-ADC7-42BD-AF78-0E93D4109727}"/>
              </a:ext>
            </a:extLst>
          </p:cNvPr>
          <p:cNvSpPr>
            <a:spLocks noGrp="1"/>
          </p:cNvSpPr>
          <p:nvPr>
            <p:ph type="title"/>
          </p:nvPr>
        </p:nvSpPr>
        <p:spPr/>
        <p:txBody>
          <a:bodyPr>
            <a:normAutofit fontScale="90000"/>
          </a:bodyPr>
          <a:lstStyle/>
          <a:p>
            <a:r>
              <a:rPr lang="fr-FR" sz="4000" dirty="0"/>
              <a:t>Création des metadonnées</a:t>
            </a:r>
            <a:br>
              <a:rPr lang="fr-FR" sz="4000" dirty="0"/>
            </a:br>
            <a:r>
              <a:rPr lang="fr-FR" sz="2200" dirty="0"/>
              <a:t>Pour un jeu de données</a:t>
            </a:r>
            <a:endParaRPr lang="fr-FR" sz="4000" dirty="0"/>
          </a:p>
        </p:txBody>
      </p:sp>
      <p:sp>
        <p:nvSpPr>
          <p:cNvPr id="3" name="Espace réservé du contenu 2">
            <a:extLst>
              <a:ext uri="{FF2B5EF4-FFF2-40B4-BE49-F238E27FC236}">
                <a16:creationId xmlns:a16="http://schemas.microsoft.com/office/drawing/2014/main" id="{73B8F9DF-6E1D-48D1-BB8D-17F060F32D94}"/>
              </a:ext>
            </a:extLst>
          </p:cNvPr>
          <p:cNvSpPr>
            <a:spLocks noGrp="1"/>
          </p:cNvSpPr>
          <p:nvPr>
            <p:ph sz="half" idx="1"/>
          </p:nvPr>
        </p:nvSpPr>
        <p:spPr>
          <a:xfrm>
            <a:off x="457200" y="1200151"/>
            <a:ext cx="8591550" cy="3394472"/>
          </a:xfrm>
        </p:spPr>
        <p:txBody>
          <a:bodyPr>
            <a:normAutofit/>
          </a:bodyPr>
          <a:lstStyle/>
          <a:p>
            <a:r>
              <a:rPr lang="fr-FR" sz="2400" dirty="0"/>
              <a:t>Renseigner le formulaire </a:t>
            </a:r>
            <a:r>
              <a:rPr lang="fr-FR" sz="2400" dirty="0" err="1"/>
              <a:t>excel</a:t>
            </a:r>
            <a:r>
              <a:rPr lang="fr-FR" sz="2400" dirty="0"/>
              <a:t> « Fiche V4-2-1 »</a:t>
            </a:r>
          </a:p>
          <a:p>
            <a:pPr marL="0" indent="0">
              <a:buNone/>
            </a:pPr>
            <a:r>
              <a:rPr lang="fr-FR" sz="2400" dirty="0"/>
              <a:t>Celui-ci va générer, dans le même fichier, la feuille « metadata » et la feuille « contacts », les données sous forme de tableaux</a:t>
            </a:r>
          </a:p>
          <a:p>
            <a:r>
              <a:rPr lang="fr-FR" sz="2400" dirty="0"/>
              <a:t>Les informations devront être copiées dans le fichier </a:t>
            </a:r>
            <a:r>
              <a:rPr lang="fr-FR" sz="2400" dirty="0" err="1"/>
              <a:t>excel</a:t>
            </a:r>
            <a:r>
              <a:rPr lang="fr-FR" sz="2400" dirty="0"/>
              <a:t> « metadata_ISO19115_scriptR_v5 » à partir de la ligne 5 pour la feuille « metadata » et à partir de la ligne 2 pour la feuille « contacts ».</a:t>
            </a:r>
          </a:p>
        </p:txBody>
      </p:sp>
      <p:pic>
        <p:nvPicPr>
          <p:cNvPr id="5" name="Picture 2" descr="icône Excel en PNG, ICO ou ICNS | Icônes vectorielles gratuites">
            <a:extLst>
              <a:ext uri="{FF2B5EF4-FFF2-40B4-BE49-F238E27FC236}">
                <a16:creationId xmlns:a16="http://schemas.microsoft.com/office/drawing/2014/main" id="{5C84D05F-F096-470B-9188-C6527D6929A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200151"/>
            <a:ext cx="548549" cy="54854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cône Excel en PNG, ICO ou ICNS | Icônes vectorielles gratuites">
            <a:extLst>
              <a:ext uri="{FF2B5EF4-FFF2-40B4-BE49-F238E27FC236}">
                <a16:creationId xmlns:a16="http://schemas.microsoft.com/office/drawing/2014/main" id="{3CDB0A1F-9452-4821-8FDE-34FF91DFFB6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799" y="2736851"/>
            <a:ext cx="548549" cy="548549"/>
          </a:xfrm>
          <a:prstGeom prst="rect">
            <a:avLst/>
          </a:prstGeom>
          <a:noFill/>
          <a:extLst>
            <a:ext uri="{909E8E84-426E-40DD-AFC4-6F175D3DCCD1}">
              <a14:hiddenFill xmlns:a14="http://schemas.microsoft.com/office/drawing/2010/main">
                <a:solidFill>
                  <a:srgbClr val="FFFFFF"/>
                </a:solidFill>
              </a14:hiddenFill>
            </a:ext>
          </a:extLst>
        </p:spPr>
      </p:pic>
      <p:sp>
        <p:nvSpPr>
          <p:cNvPr id="4" name="Ellipse 3">
            <a:extLst>
              <a:ext uri="{FF2B5EF4-FFF2-40B4-BE49-F238E27FC236}">
                <a16:creationId xmlns:a16="http://schemas.microsoft.com/office/drawing/2014/main" id="{D6F98CFF-8BE9-B9F1-ADC3-40DBA40B7EA0}"/>
              </a:ext>
            </a:extLst>
          </p:cNvPr>
          <p:cNvSpPr/>
          <p:nvPr/>
        </p:nvSpPr>
        <p:spPr>
          <a:xfrm>
            <a:off x="341180" y="338085"/>
            <a:ext cx="512168" cy="52817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a:t>1</a:t>
            </a:r>
          </a:p>
        </p:txBody>
      </p:sp>
    </p:spTree>
    <p:extLst>
      <p:ext uri="{BB962C8B-B14F-4D97-AF65-F5344CB8AC3E}">
        <p14:creationId xmlns:p14="http://schemas.microsoft.com/office/powerpoint/2010/main" val="37515961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du contenu 5">
            <a:extLst>
              <a:ext uri="{FF2B5EF4-FFF2-40B4-BE49-F238E27FC236}">
                <a16:creationId xmlns:a16="http://schemas.microsoft.com/office/drawing/2014/main" id="{13B1AE9D-6716-48CB-873D-7B82288D1C3D}"/>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770356" y="1309150"/>
            <a:ext cx="4038600" cy="1611797"/>
          </a:xfrm>
        </p:spPr>
      </p:pic>
      <p:pic>
        <p:nvPicPr>
          <p:cNvPr id="7" name="Picture 2" descr="icône Excel en PNG, ICO ou ICNS | Icônes vectorielles gratuites">
            <a:extLst>
              <a:ext uri="{FF2B5EF4-FFF2-40B4-BE49-F238E27FC236}">
                <a16:creationId xmlns:a16="http://schemas.microsoft.com/office/drawing/2014/main" id="{771E0A90-4D28-432D-A0F9-3C608526478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0900" y="1563611"/>
            <a:ext cx="548549" cy="548549"/>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a:extLst>
              <a:ext uri="{FF2B5EF4-FFF2-40B4-BE49-F238E27FC236}">
                <a16:creationId xmlns:a16="http://schemas.microsoft.com/office/drawing/2014/main" id="{6A7FDC00-B731-4463-AB93-01740E0D637A}"/>
              </a:ext>
            </a:extLst>
          </p:cNvPr>
          <p:cNvSpPr txBox="1"/>
          <p:nvPr/>
        </p:nvSpPr>
        <p:spPr>
          <a:xfrm>
            <a:off x="0" y="2216649"/>
            <a:ext cx="1770356" cy="523220"/>
          </a:xfrm>
          <a:prstGeom prst="rect">
            <a:avLst/>
          </a:prstGeom>
          <a:noFill/>
        </p:spPr>
        <p:txBody>
          <a:bodyPr wrap="none" rtlCol="0">
            <a:spAutoFit/>
          </a:bodyPr>
          <a:lstStyle/>
          <a:p>
            <a:r>
              <a:rPr lang="fr-FR" sz="1400" dirty="0"/>
              <a:t>Fichier V4-2-1,</a:t>
            </a:r>
          </a:p>
          <a:p>
            <a:r>
              <a:rPr lang="fr-FR" sz="1400" dirty="0"/>
              <a:t> feuille « Formulaire »</a:t>
            </a:r>
          </a:p>
        </p:txBody>
      </p:sp>
      <p:sp>
        <p:nvSpPr>
          <p:cNvPr id="9" name="ZoneTexte 8">
            <a:extLst>
              <a:ext uri="{FF2B5EF4-FFF2-40B4-BE49-F238E27FC236}">
                <a16:creationId xmlns:a16="http://schemas.microsoft.com/office/drawing/2014/main" id="{1326A1AE-C1C8-41C8-9866-AB5CF6A8CB70}"/>
              </a:ext>
            </a:extLst>
          </p:cNvPr>
          <p:cNvSpPr txBox="1"/>
          <p:nvPr/>
        </p:nvSpPr>
        <p:spPr>
          <a:xfrm>
            <a:off x="158750" y="875212"/>
            <a:ext cx="1891561" cy="369332"/>
          </a:xfrm>
          <a:prstGeom prst="rect">
            <a:avLst/>
          </a:prstGeom>
          <a:noFill/>
        </p:spPr>
        <p:txBody>
          <a:bodyPr wrap="square" rtlCol="0">
            <a:spAutoFit/>
          </a:bodyPr>
          <a:lstStyle/>
          <a:p>
            <a:r>
              <a:rPr lang="fr-FR" b="1" dirty="0"/>
              <a:t>1- Ouvrir Fichier </a:t>
            </a:r>
          </a:p>
        </p:txBody>
      </p:sp>
      <p:sp>
        <p:nvSpPr>
          <p:cNvPr id="10" name="ZoneTexte 9">
            <a:extLst>
              <a:ext uri="{FF2B5EF4-FFF2-40B4-BE49-F238E27FC236}">
                <a16:creationId xmlns:a16="http://schemas.microsoft.com/office/drawing/2014/main" id="{38D57212-47E8-4A97-B105-22647223111C}"/>
              </a:ext>
            </a:extLst>
          </p:cNvPr>
          <p:cNvSpPr txBox="1"/>
          <p:nvPr/>
        </p:nvSpPr>
        <p:spPr>
          <a:xfrm>
            <a:off x="2889836" y="875212"/>
            <a:ext cx="2258719" cy="369332"/>
          </a:xfrm>
          <a:prstGeom prst="rect">
            <a:avLst/>
          </a:prstGeom>
          <a:noFill/>
        </p:spPr>
        <p:txBody>
          <a:bodyPr wrap="square" rtlCol="0">
            <a:spAutoFit/>
          </a:bodyPr>
          <a:lstStyle/>
          <a:p>
            <a:r>
              <a:rPr lang="fr-FR" b="1" dirty="0"/>
              <a:t>2- Remplir Formulaire</a:t>
            </a:r>
          </a:p>
        </p:txBody>
      </p:sp>
      <p:pic>
        <p:nvPicPr>
          <p:cNvPr id="12" name="Image 11">
            <a:extLst>
              <a:ext uri="{FF2B5EF4-FFF2-40B4-BE49-F238E27FC236}">
                <a16:creationId xmlns:a16="http://schemas.microsoft.com/office/drawing/2014/main" id="{00C320DE-1E62-4F41-A32A-B65C7728FA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55152" y="1309150"/>
            <a:ext cx="2648320" cy="609685"/>
          </a:xfrm>
          <a:prstGeom prst="rect">
            <a:avLst/>
          </a:prstGeom>
        </p:spPr>
      </p:pic>
      <p:sp>
        <p:nvSpPr>
          <p:cNvPr id="13" name="Ellipse 12">
            <a:extLst>
              <a:ext uri="{FF2B5EF4-FFF2-40B4-BE49-F238E27FC236}">
                <a16:creationId xmlns:a16="http://schemas.microsoft.com/office/drawing/2014/main" id="{030C7C77-3990-4201-8404-A4988F645B85}"/>
              </a:ext>
            </a:extLst>
          </p:cNvPr>
          <p:cNvSpPr/>
          <p:nvPr/>
        </p:nvSpPr>
        <p:spPr>
          <a:xfrm>
            <a:off x="6172200" y="1522912"/>
            <a:ext cx="1295400" cy="427037"/>
          </a:xfrm>
          <a:prstGeom prst="ellipse">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fr-FR"/>
          </a:p>
        </p:txBody>
      </p:sp>
      <p:sp>
        <p:nvSpPr>
          <p:cNvPr id="14" name="ZoneTexte 13">
            <a:extLst>
              <a:ext uri="{FF2B5EF4-FFF2-40B4-BE49-F238E27FC236}">
                <a16:creationId xmlns:a16="http://schemas.microsoft.com/office/drawing/2014/main" id="{D29651B9-AA74-435D-AFE3-422F02BE15DC}"/>
              </a:ext>
            </a:extLst>
          </p:cNvPr>
          <p:cNvSpPr txBox="1"/>
          <p:nvPr/>
        </p:nvSpPr>
        <p:spPr>
          <a:xfrm>
            <a:off x="6338240" y="862033"/>
            <a:ext cx="2258719" cy="369332"/>
          </a:xfrm>
          <a:prstGeom prst="rect">
            <a:avLst/>
          </a:prstGeom>
          <a:noFill/>
        </p:spPr>
        <p:txBody>
          <a:bodyPr wrap="square" rtlCol="0">
            <a:spAutoFit/>
          </a:bodyPr>
          <a:lstStyle/>
          <a:p>
            <a:r>
              <a:rPr lang="fr-FR" b="1" dirty="0"/>
              <a:t>3- Allez sur metadata</a:t>
            </a:r>
          </a:p>
        </p:txBody>
      </p:sp>
      <p:sp>
        <p:nvSpPr>
          <p:cNvPr id="19" name="ZoneTexte 18">
            <a:extLst>
              <a:ext uri="{FF2B5EF4-FFF2-40B4-BE49-F238E27FC236}">
                <a16:creationId xmlns:a16="http://schemas.microsoft.com/office/drawing/2014/main" id="{EAD50257-D0EF-4D77-A950-D7F5E5BD33FC}"/>
              </a:ext>
            </a:extLst>
          </p:cNvPr>
          <p:cNvSpPr txBox="1"/>
          <p:nvPr/>
        </p:nvSpPr>
        <p:spPr>
          <a:xfrm>
            <a:off x="-57505" y="3016001"/>
            <a:ext cx="2717801" cy="369332"/>
          </a:xfrm>
          <a:prstGeom prst="rect">
            <a:avLst/>
          </a:prstGeom>
          <a:noFill/>
        </p:spPr>
        <p:txBody>
          <a:bodyPr wrap="square" rtlCol="0">
            <a:spAutoFit/>
          </a:bodyPr>
          <a:lstStyle/>
          <a:p>
            <a:r>
              <a:rPr lang="fr-FR" b="1" dirty="0"/>
              <a:t>4- Vérifier les informations</a:t>
            </a:r>
          </a:p>
        </p:txBody>
      </p:sp>
      <p:pic>
        <p:nvPicPr>
          <p:cNvPr id="21" name="Image 20">
            <a:extLst>
              <a:ext uri="{FF2B5EF4-FFF2-40B4-BE49-F238E27FC236}">
                <a16:creationId xmlns:a16="http://schemas.microsoft.com/office/drawing/2014/main" id="{2F41BE83-D94A-47CC-AFD4-2BD087C3913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761" y="3643710"/>
            <a:ext cx="1996550" cy="1091282"/>
          </a:xfrm>
          <a:prstGeom prst="rect">
            <a:avLst/>
          </a:prstGeom>
        </p:spPr>
      </p:pic>
      <p:sp>
        <p:nvSpPr>
          <p:cNvPr id="23" name="ZoneTexte 22">
            <a:extLst>
              <a:ext uri="{FF2B5EF4-FFF2-40B4-BE49-F238E27FC236}">
                <a16:creationId xmlns:a16="http://schemas.microsoft.com/office/drawing/2014/main" id="{D19E11D1-0185-4EC1-82E8-2D8B6B382609}"/>
              </a:ext>
            </a:extLst>
          </p:cNvPr>
          <p:cNvSpPr txBox="1"/>
          <p:nvPr/>
        </p:nvSpPr>
        <p:spPr>
          <a:xfrm>
            <a:off x="2889836" y="3016001"/>
            <a:ext cx="3009314" cy="369332"/>
          </a:xfrm>
          <a:prstGeom prst="rect">
            <a:avLst/>
          </a:prstGeom>
          <a:noFill/>
        </p:spPr>
        <p:txBody>
          <a:bodyPr wrap="square" rtlCol="0">
            <a:spAutoFit/>
          </a:bodyPr>
          <a:lstStyle/>
          <a:p>
            <a:r>
              <a:rPr lang="fr-FR" b="1" dirty="0"/>
              <a:t>5- Copier / Coller (par valeur)</a:t>
            </a:r>
          </a:p>
        </p:txBody>
      </p:sp>
      <p:pic>
        <p:nvPicPr>
          <p:cNvPr id="24" name="Picture 2" descr="icône Excel en PNG, ICO ou ICNS | Icônes vectorielles gratuites">
            <a:extLst>
              <a:ext uri="{FF2B5EF4-FFF2-40B4-BE49-F238E27FC236}">
                <a16:creationId xmlns:a16="http://schemas.microsoft.com/office/drawing/2014/main" id="{80C80D38-9CAE-4DAD-BE24-F10D8A2B7B8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9264" y="3554742"/>
            <a:ext cx="548549" cy="548549"/>
          </a:xfrm>
          <a:prstGeom prst="rect">
            <a:avLst/>
          </a:prstGeom>
          <a:noFill/>
          <a:extLst>
            <a:ext uri="{909E8E84-426E-40DD-AFC4-6F175D3DCCD1}">
              <a14:hiddenFill xmlns:a14="http://schemas.microsoft.com/office/drawing/2010/main">
                <a:solidFill>
                  <a:srgbClr val="FFFFFF"/>
                </a:solidFill>
              </a14:hiddenFill>
            </a:ext>
          </a:extLst>
        </p:spPr>
      </p:pic>
      <p:sp>
        <p:nvSpPr>
          <p:cNvPr id="25" name="ZoneTexte 24">
            <a:extLst>
              <a:ext uri="{FF2B5EF4-FFF2-40B4-BE49-F238E27FC236}">
                <a16:creationId xmlns:a16="http://schemas.microsoft.com/office/drawing/2014/main" id="{9407F380-04EB-4C2A-B9E9-CABB0BB0DC61}"/>
              </a:ext>
            </a:extLst>
          </p:cNvPr>
          <p:cNvSpPr txBox="1"/>
          <p:nvPr/>
        </p:nvSpPr>
        <p:spPr>
          <a:xfrm>
            <a:off x="4317160" y="4245597"/>
            <a:ext cx="2784608" cy="738664"/>
          </a:xfrm>
          <a:prstGeom prst="rect">
            <a:avLst/>
          </a:prstGeom>
          <a:noFill/>
        </p:spPr>
        <p:txBody>
          <a:bodyPr wrap="none" rtlCol="0">
            <a:spAutoFit/>
          </a:bodyPr>
          <a:lstStyle/>
          <a:p>
            <a:r>
              <a:rPr lang="fr-FR" sz="1400" dirty="0"/>
              <a:t>	Fichier </a:t>
            </a:r>
          </a:p>
          <a:p>
            <a:r>
              <a:rPr lang="fr-FR" sz="1400" dirty="0"/>
              <a:t>metadata_ISO19115_scriptR_v5,</a:t>
            </a:r>
          </a:p>
          <a:p>
            <a:r>
              <a:rPr lang="fr-FR" sz="1400" dirty="0"/>
              <a:t> feuille « metadata » et « contacts »</a:t>
            </a:r>
          </a:p>
        </p:txBody>
      </p:sp>
      <p:pic>
        <p:nvPicPr>
          <p:cNvPr id="27" name="Image 26">
            <a:extLst>
              <a:ext uri="{FF2B5EF4-FFF2-40B4-BE49-F238E27FC236}">
                <a16:creationId xmlns:a16="http://schemas.microsoft.com/office/drawing/2014/main" id="{53023B11-B20B-4516-A896-A763AFFF750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25477" y="2724695"/>
            <a:ext cx="1295400" cy="2337351"/>
          </a:xfrm>
          <a:prstGeom prst="rect">
            <a:avLst/>
          </a:prstGeom>
        </p:spPr>
      </p:pic>
      <p:sp>
        <p:nvSpPr>
          <p:cNvPr id="28" name="Ellipse 27">
            <a:extLst>
              <a:ext uri="{FF2B5EF4-FFF2-40B4-BE49-F238E27FC236}">
                <a16:creationId xmlns:a16="http://schemas.microsoft.com/office/drawing/2014/main" id="{A16EEFC5-F756-4FB6-89BB-7165C789D6EC}"/>
              </a:ext>
            </a:extLst>
          </p:cNvPr>
          <p:cNvSpPr/>
          <p:nvPr/>
        </p:nvSpPr>
        <p:spPr>
          <a:xfrm>
            <a:off x="7103062" y="4189351"/>
            <a:ext cx="476250" cy="325152"/>
          </a:xfrm>
          <a:prstGeom prst="ellipse">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fr-FR"/>
          </a:p>
        </p:txBody>
      </p:sp>
      <p:pic>
        <p:nvPicPr>
          <p:cNvPr id="29" name="Picture 2" descr="icône Excel en PNG, ICO ou ICNS | Icônes vectorielles gratuites">
            <a:extLst>
              <a:ext uri="{FF2B5EF4-FFF2-40B4-BE49-F238E27FC236}">
                <a16:creationId xmlns:a16="http://schemas.microsoft.com/office/drawing/2014/main" id="{83ED84B6-3D8D-4662-AEC8-872000D2C71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97275" y="3554742"/>
            <a:ext cx="548549" cy="548549"/>
          </a:xfrm>
          <a:prstGeom prst="rect">
            <a:avLst/>
          </a:prstGeom>
          <a:noFill/>
          <a:extLst>
            <a:ext uri="{909E8E84-426E-40DD-AFC4-6F175D3DCCD1}">
              <a14:hiddenFill xmlns:a14="http://schemas.microsoft.com/office/drawing/2010/main">
                <a:solidFill>
                  <a:srgbClr val="FFFFFF"/>
                </a:solidFill>
              </a14:hiddenFill>
            </a:ext>
          </a:extLst>
        </p:spPr>
      </p:pic>
      <p:sp>
        <p:nvSpPr>
          <p:cNvPr id="30" name="ZoneTexte 29">
            <a:extLst>
              <a:ext uri="{FF2B5EF4-FFF2-40B4-BE49-F238E27FC236}">
                <a16:creationId xmlns:a16="http://schemas.microsoft.com/office/drawing/2014/main" id="{069A8943-DD5D-4823-8D28-BD433B00AF6E}"/>
              </a:ext>
            </a:extLst>
          </p:cNvPr>
          <p:cNvSpPr txBox="1"/>
          <p:nvPr/>
        </p:nvSpPr>
        <p:spPr>
          <a:xfrm>
            <a:off x="2660296" y="4209925"/>
            <a:ext cx="1678408" cy="738664"/>
          </a:xfrm>
          <a:prstGeom prst="rect">
            <a:avLst/>
          </a:prstGeom>
          <a:noFill/>
        </p:spPr>
        <p:txBody>
          <a:bodyPr wrap="none" rtlCol="0">
            <a:spAutoFit/>
          </a:bodyPr>
          <a:lstStyle/>
          <a:p>
            <a:r>
              <a:rPr lang="fr-FR" sz="1400" dirty="0"/>
              <a:t>Fichier V4-2-1,</a:t>
            </a:r>
          </a:p>
          <a:p>
            <a:r>
              <a:rPr lang="fr-FR" sz="1400" dirty="0"/>
              <a:t> feuille « metadata »</a:t>
            </a:r>
          </a:p>
          <a:p>
            <a:r>
              <a:rPr lang="fr-FR" sz="1400" dirty="0"/>
              <a:t> et « contacts »</a:t>
            </a:r>
          </a:p>
        </p:txBody>
      </p:sp>
      <p:sp>
        <p:nvSpPr>
          <p:cNvPr id="31" name="Flèche : droite 30">
            <a:extLst>
              <a:ext uri="{FF2B5EF4-FFF2-40B4-BE49-F238E27FC236}">
                <a16:creationId xmlns:a16="http://schemas.microsoft.com/office/drawing/2014/main" id="{76F94AD0-C055-4CB5-81D6-EE6ABE06A731}"/>
              </a:ext>
            </a:extLst>
          </p:cNvPr>
          <p:cNvSpPr/>
          <p:nvPr/>
        </p:nvSpPr>
        <p:spPr>
          <a:xfrm>
            <a:off x="3886200" y="3759817"/>
            <a:ext cx="1206500" cy="144315"/>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a:p>
        </p:txBody>
      </p:sp>
      <p:sp>
        <p:nvSpPr>
          <p:cNvPr id="2" name="Ellipse 1">
            <a:extLst>
              <a:ext uri="{FF2B5EF4-FFF2-40B4-BE49-F238E27FC236}">
                <a16:creationId xmlns:a16="http://schemas.microsoft.com/office/drawing/2014/main" id="{3442BB7C-D6A9-7C64-062F-BA2DA8BC0069}"/>
              </a:ext>
            </a:extLst>
          </p:cNvPr>
          <p:cNvSpPr/>
          <p:nvPr/>
        </p:nvSpPr>
        <p:spPr>
          <a:xfrm>
            <a:off x="341180" y="181967"/>
            <a:ext cx="512168" cy="52817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a:t>1</a:t>
            </a:r>
          </a:p>
        </p:txBody>
      </p:sp>
      <p:sp>
        <p:nvSpPr>
          <p:cNvPr id="4" name="Titre 1">
            <a:extLst>
              <a:ext uri="{FF2B5EF4-FFF2-40B4-BE49-F238E27FC236}">
                <a16:creationId xmlns:a16="http://schemas.microsoft.com/office/drawing/2014/main" id="{E26F0B70-6BD5-29FE-D7E5-7A884E518E4B}"/>
              </a:ext>
            </a:extLst>
          </p:cNvPr>
          <p:cNvSpPr>
            <a:spLocks noGrp="1"/>
          </p:cNvSpPr>
          <p:nvPr>
            <p:ph type="title"/>
          </p:nvPr>
        </p:nvSpPr>
        <p:spPr>
          <a:xfrm>
            <a:off x="457200" y="49861"/>
            <a:ext cx="8229600" cy="857250"/>
          </a:xfrm>
        </p:spPr>
        <p:txBody>
          <a:bodyPr>
            <a:normAutofit fontScale="90000"/>
          </a:bodyPr>
          <a:lstStyle/>
          <a:p>
            <a:r>
              <a:rPr lang="fr-FR" sz="4000" dirty="0"/>
              <a:t>Création des metadonnées</a:t>
            </a:r>
            <a:br>
              <a:rPr lang="fr-FR" sz="4000" dirty="0"/>
            </a:br>
            <a:r>
              <a:rPr lang="fr-FR" sz="2200" dirty="0"/>
              <a:t>Pour un jeu de données</a:t>
            </a:r>
          </a:p>
        </p:txBody>
      </p:sp>
    </p:spTree>
    <p:extLst>
      <p:ext uri="{BB962C8B-B14F-4D97-AF65-F5344CB8AC3E}">
        <p14:creationId xmlns:p14="http://schemas.microsoft.com/office/powerpoint/2010/main" val="19994470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4CA8CF9-5AEF-48EF-99C5-804D5C4F91CF}"/>
              </a:ext>
            </a:extLst>
          </p:cNvPr>
          <p:cNvSpPr>
            <a:spLocks noGrp="1"/>
          </p:cNvSpPr>
          <p:nvPr>
            <p:ph type="title"/>
          </p:nvPr>
        </p:nvSpPr>
        <p:spPr/>
        <p:txBody>
          <a:bodyPr>
            <a:normAutofit fontScale="90000"/>
          </a:bodyPr>
          <a:lstStyle/>
          <a:p>
            <a:r>
              <a:rPr lang="fr-FR" dirty="0"/>
              <a:t>Dépôt des metadonnées</a:t>
            </a:r>
            <a:br>
              <a:rPr lang="fr-FR" dirty="0"/>
            </a:br>
            <a:r>
              <a:rPr lang="fr-FR" sz="2200" dirty="0"/>
              <a:t>Création du jeu de données</a:t>
            </a:r>
            <a:endParaRPr lang="fr-FR" dirty="0"/>
          </a:p>
        </p:txBody>
      </p:sp>
      <p:sp>
        <p:nvSpPr>
          <p:cNvPr id="3" name="Espace réservé du contenu 2">
            <a:extLst>
              <a:ext uri="{FF2B5EF4-FFF2-40B4-BE49-F238E27FC236}">
                <a16:creationId xmlns:a16="http://schemas.microsoft.com/office/drawing/2014/main" id="{22766B38-F631-41DE-92C5-DBA30CEF4A80}"/>
              </a:ext>
            </a:extLst>
          </p:cNvPr>
          <p:cNvSpPr>
            <a:spLocks noGrp="1"/>
          </p:cNvSpPr>
          <p:nvPr>
            <p:ph sz="half" idx="1"/>
          </p:nvPr>
        </p:nvSpPr>
        <p:spPr>
          <a:xfrm>
            <a:off x="457200" y="1200151"/>
            <a:ext cx="8362950" cy="3394472"/>
          </a:xfrm>
        </p:spPr>
        <p:txBody>
          <a:bodyPr>
            <a:normAutofit fontScale="92500" lnSpcReduction="10000"/>
          </a:bodyPr>
          <a:lstStyle/>
          <a:p>
            <a:r>
              <a:rPr lang="fr-FR" sz="2000" dirty="0"/>
              <a:t>Via le drag n drop du site CEBA, déposer le fichier « metadata_ISO19115_scriptR_v5 ». </a:t>
            </a:r>
          </a:p>
          <a:p>
            <a:pPr marL="0" indent="0">
              <a:buNone/>
            </a:pPr>
            <a:endParaRPr lang="fr-FR" sz="2000" dirty="0"/>
          </a:p>
          <a:p>
            <a:r>
              <a:rPr lang="fr-FR" sz="2000" dirty="0"/>
              <a:t>Les données seront en base de</a:t>
            </a:r>
          </a:p>
          <a:p>
            <a:pPr marL="0" indent="0">
              <a:buNone/>
            </a:pPr>
            <a:r>
              <a:rPr lang="fr-FR" sz="2000" dirty="0"/>
              <a:t> données et sur un catalogue de données Geonetwork.</a:t>
            </a:r>
          </a:p>
          <a:p>
            <a:r>
              <a:rPr lang="fr-FR" sz="2000" dirty="0"/>
              <a:t>Les données sont accessibles et récupérable sous format </a:t>
            </a:r>
            <a:r>
              <a:rPr lang="fr-FR" sz="2000" dirty="0" err="1"/>
              <a:t>excel</a:t>
            </a:r>
            <a:r>
              <a:rPr lang="fr-FR" sz="2000" dirty="0"/>
              <a:t> et/ou xml depuis le projet.</a:t>
            </a:r>
          </a:p>
          <a:p>
            <a:r>
              <a:rPr lang="fr-FR" sz="2000" dirty="0"/>
              <a:t>Depuis la page de métadonnée, on peut associer la ou les données, ainsi que des documentations pour compléter les informations sur la procédure d’obtention de ces données.</a:t>
            </a:r>
          </a:p>
          <a:p>
            <a:pPr marL="0" indent="0">
              <a:buNone/>
            </a:pPr>
            <a:r>
              <a:rPr lang="fr-FR" sz="2000" dirty="0"/>
              <a:t> </a:t>
            </a:r>
          </a:p>
        </p:txBody>
      </p:sp>
      <p:pic>
        <p:nvPicPr>
          <p:cNvPr id="5" name="Image 4">
            <a:extLst>
              <a:ext uri="{FF2B5EF4-FFF2-40B4-BE49-F238E27FC236}">
                <a16:creationId xmlns:a16="http://schemas.microsoft.com/office/drawing/2014/main" id="{4CDE6CAC-5009-4824-B69B-BA90A2C341C6}"/>
              </a:ext>
            </a:extLst>
          </p:cNvPr>
          <p:cNvPicPr>
            <a:picLocks noChangeAspect="1"/>
          </p:cNvPicPr>
          <p:nvPr/>
        </p:nvPicPr>
        <p:blipFill>
          <a:blip r:embed="rId2"/>
          <a:stretch>
            <a:fillRect/>
          </a:stretch>
        </p:blipFill>
        <p:spPr>
          <a:xfrm>
            <a:off x="5225113" y="1765729"/>
            <a:ext cx="3595037" cy="731979"/>
          </a:xfrm>
          <a:prstGeom prst="rect">
            <a:avLst/>
          </a:prstGeom>
        </p:spPr>
      </p:pic>
      <p:pic>
        <p:nvPicPr>
          <p:cNvPr id="6" name="Picture 2" descr="icône Excel en PNG, ICO ou ICNS | Icônes vectorielles gratuites">
            <a:extLst>
              <a:ext uri="{FF2B5EF4-FFF2-40B4-BE49-F238E27FC236}">
                <a16:creationId xmlns:a16="http://schemas.microsoft.com/office/drawing/2014/main" id="{9681BBF3-7D7E-4274-8010-A7A944E0B35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98568" y="1573264"/>
            <a:ext cx="548549" cy="548549"/>
          </a:xfrm>
          <a:prstGeom prst="rect">
            <a:avLst/>
          </a:prstGeom>
          <a:noFill/>
          <a:extLst>
            <a:ext uri="{909E8E84-426E-40DD-AFC4-6F175D3DCCD1}">
              <a14:hiddenFill xmlns:a14="http://schemas.microsoft.com/office/drawing/2010/main">
                <a:solidFill>
                  <a:srgbClr val="FFFFFF"/>
                </a:solidFill>
              </a14:hiddenFill>
            </a:ext>
          </a:extLst>
        </p:spPr>
      </p:pic>
      <p:sp>
        <p:nvSpPr>
          <p:cNvPr id="7" name="Flèche en arc 10">
            <a:extLst>
              <a:ext uri="{FF2B5EF4-FFF2-40B4-BE49-F238E27FC236}">
                <a16:creationId xmlns:a16="http://schemas.microsoft.com/office/drawing/2014/main" id="{CBCA6DF3-B0BB-4E96-9F9C-629735D12C09}"/>
              </a:ext>
            </a:extLst>
          </p:cNvPr>
          <p:cNvSpPr/>
          <p:nvPr/>
        </p:nvSpPr>
        <p:spPr>
          <a:xfrm flipH="1">
            <a:off x="8102293" y="1833900"/>
            <a:ext cx="487750" cy="575825"/>
          </a:xfrm>
          <a:prstGeom prst="circularArrow">
            <a:avLst>
              <a:gd name="adj1" fmla="val 12500"/>
              <a:gd name="adj2" fmla="val 1142319"/>
              <a:gd name="adj3" fmla="val 20457681"/>
              <a:gd name="adj4" fmla="val 14268572"/>
              <a:gd name="adj5" fmla="val 12500"/>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a:solidFill>
                <a:schemeClr val="tx1"/>
              </a:solidFill>
            </a:endParaRPr>
          </a:p>
        </p:txBody>
      </p:sp>
      <p:sp>
        <p:nvSpPr>
          <p:cNvPr id="4" name="Ellipse 3">
            <a:extLst>
              <a:ext uri="{FF2B5EF4-FFF2-40B4-BE49-F238E27FC236}">
                <a16:creationId xmlns:a16="http://schemas.microsoft.com/office/drawing/2014/main" id="{6A49E484-4359-D457-457C-4ABF2AE03BFC}"/>
              </a:ext>
            </a:extLst>
          </p:cNvPr>
          <p:cNvSpPr/>
          <p:nvPr/>
        </p:nvSpPr>
        <p:spPr>
          <a:xfrm>
            <a:off x="341180" y="338085"/>
            <a:ext cx="512168" cy="52817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a:t>2</a:t>
            </a:r>
          </a:p>
        </p:txBody>
      </p:sp>
    </p:spTree>
    <p:extLst>
      <p:ext uri="{BB962C8B-B14F-4D97-AF65-F5344CB8AC3E}">
        <p14:creationId xmlns:p14="http://schemas.microsoft.com/office/powerpoint/2010/main" val="292046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82"/>
        <p:cNvGrpSpPr/>
        <p:nvPr/>
      </p:nvGrpSpPr>
      <p:grpSpPr>
        <a:xfrm>
          <a:off x="0" y="0"/>
          <a:ext cx="0" cy="0"/>
          <a:chOff x="0" y="0"/>
          <a:chExt cx="0" cy="0"/>
        </a:xfrm>
      </p:grpSpPr>
      <p:sp>
        <p:nvSpPr>
          <p:cNvPr id="783" name="Google Shape;783;g2058981d65d_0_1540"/>
          <p:cNvSpPr txBox="1">
            <a:spLocks noGrp="1"/>
          </p:cNvSpPr>
          <p:nvPr>
            <p:ph type="title"/>
          </p:nvPr>
        </p:nvSpPr>
        <p:spPr>
          <a:xfrm>
            <a:off x="0" y="0"/>
            <a:ext cx="4572000" cy="5143500"/>
          </a:xfrm>
          <a:prstGeom prst="rect">
            <a:avLst/>
          </a:prstGeom>
          <a:solidFill>
            <a:srgbClr val="FFFFFF">
              <a:alpha val="81180"/>
            </a:srgbClr>
          </a:solidFill>
        </p:spPr>
        <p:txBody>
          <a:bodyPr spcFirstLastPara="1" wrap="square" lIns="68575" tIns="34275" rIns="68575" bIns="34275" anchor="ctr" anchorCtr="0">
            <a:noAutofit/>
          </a:bodyPr>
          <a:lstStyle/>
          <a:p>
            <a:pPr marL="0" lvl="0" indent="0" algn="l" rtl="0">
              <a:spcBef>
                <a:spcPts val="0"/>
              </a:spcBef>
              <a:spcAft>
                <a:spcPts val="0"/>
              </a:spcAft>
              <a:buNone/>
            </a:pPr>
            <a:r>
              <a:rPr lang="en-GB" sz="2200"/>
              <a:t>“I can think of nothing that an audience won't understand. The only problem is to interest them;</a:t>
            </a:r>
            <a:br>
              <a:rPr lang="en-GB" sz="2200"/>
            </a:br>
            <a:endParaRPr sz="2200"/>
          </a:p>
          <a:p>
            <a:pPr marL="0" lvl="0" indent="0" algn="l" rtl="0">
              <a:spcBef>
                <a:spcPts val="0"/>
              </a:spcBef>
              <a:spcAft>
                <a:spcPts val="0"/>
              </a:spcAft>
              <a:buClr>
                <a:schemeClr val="dk1"/>
              </a:buClr>
              <a:buSzPts val="800"/>
              <a:buFont typeface="Arial"/>
              <a:buNone/>
            </a:pPr>
            <a:r>
              <a:rPr lang="en-GB" sz="2200"/>
              <a:t>once they are interested, they understand anything in the world.”</a:t>
            </a:r>
            <a:endParaRPr sz="2200"/>
          </a:p>
          <a:p>
            <a:pPr marL="0" lvl="0" indent="0" algn="l" rtl="0">
              <a:spcBef>
                <a:spcPts val="0"/>
              </a:spcBef>
              <a:spcAft>
                <a:spcPts val="0"/>
              </a:spcAft>
              <a:buNone/>
            </a:pPr>
            <a:endParaRPr sz="2200"/>
          </a:p>
        </p:txBody>
      </p:sp>
      <p:sp>
        <p:nvSpPr>
          <p:cNvPr id="784" name="Google Shape;784;g2058981d65d_0_1540"/>
          <p:cNvSpPr txBox="1">
            <a:spLocks noGrp="1"/>
          </p:cNvSpPr>
          <p:nvPr>
            <p:ph type="subTitle" idx="2"/>
          </p:nvPr>
        </p:nvSpPr>
        <p:spPr>
          <a:xfrm>
            <a:off x="457200" y="3464963"/>
            <a:ext cx="3987900" cy="1314600"/>
          </a:xfrm>
          <a:prstGeom prst="rect">
            <a:avLst/>
          </a:prstGeom>
        </p:spPr>
        <p:txBody>
          <a:bodyPr spcFirstLastPara="1" wrap="square" lIns="68575" tIns="34275" rIns="68575" bIns="34275" anchor="t" anchorCtr="0">
            <a:noAutofit/>
          </a:bodyPr>
          <a:lstStyle/>
          <a:p>
            <a:pPr marL="0" lvl="0" indent="0" algn="l" rtl="0">
              <a:spcBef>
                <a:spcPts val="500"/>
              </a:spcBef>
              <a:spcAft>
                <a:spcPts val="0"/>
              </a:spcAft>
              <a:buClr>
                <a:schemeClr val="dk1"/>
              </a:buClr>
              <a:buSzPts val="800"/>
              <a:buFont typeface="Arial"/>
              <a:buNone/>
            </a:pPr>
            <a:endParaRPr/>
          </a:p>
          <a:p>
            <a:pPr marL="0" lvl="0" indent="0" algn="r" rtl="0">
              <a:spcBef>
                <a:spcPts val="500"/>
              </a:spcBef>
              <a:spcAft>
                <a:spcPts val="0"/>
              </a:spcAft>
              <a:buClr>
                <a:schemeClr val="dk1"/>
              </a:buClr>
              <a:buSzPts val="800"/>
              <a:buFont typeface="Arial"/>
              <a:buNone/>
            </a:pPr>
            <a:r>
              <a:rPr lang="en-GB"/>
              <a:t>― Orson Welles</a:t>
            </a:r>
            <a:endParaRPr/>
          </a:p>
          <a:p>
            <a:pPr marL="0" lvl="0" indent="0" algn="l" rtl="0">
              <a:spcBef>
                <a:spcPts val="500"/>
              </a:spcBef>
              <a:spcAft>
                <a:spcPts val="0"/>
              </a:spcAft>
              <a:buClr>
                <a:schemeClr val="dk1"/>
              </a:buClr>
              <a:buSzPts val="800"/>
              <a:buFont typeface="Arial"/>
              <a:buNone/>
            </a:pPr>
            <a:endParaRPr/>
          </a:p>
          <a:p>
            <a:pPr marL="0" lvl="0" indent="0" algn="l" rtl="0">
              <a:spcBef>
                <a:spcPts val="500"/>
              </a:spcBef>
              <a:spcAft>
                <a:spcPts val="0"/>
              </a:spcAft>
              <a:buNone/>
            </a:pPr>
            <a:endParaRPr/>
          </a:p>
        </p:txBody>
      </p:sp>
      <p:pic>
        <p:nvPicPr>
          <p:cNvPr id="785" name="Google Shape;785;g2058981d65d_0_1540"/>
          <p:cNvPicPr preferRelativeResize="0"/>
          <p:nvPr/>
        </p:nvPicPr>
        <p:blipFill>
          <a:blip r:embed="rId3">
            <a:alphaModFix/>
          </a:blip>
          <a:stretch>
            <a:fillRect/>
          </a:stretch>
        </p:blipFill>
        <p:spPr>
          <a:xfrm>
            <a:off x="4946794" y="185325"/>
            <a:ext cx="3780000" cy="4787288"/>
          </a:xfrm>
          <a:prstGeom prst="rect">
            <a:avLst/>
          </a:prstGeom>
          <a:noFill/>
          <a:ln w="9525" cap="flat" cmpd="sng">
            <a:solidFill>
              <a:srgbClr val="006583"/>
            </a:solidFill>
            <a:prstDash val="solid"/>
            <a:round/>
            <a:headEnd type="none" w="sm" len="sm"/>
            <a:tailEnd type="none" w="sm" len="sm"/>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2CAA8C4E-4A4D-43FE-8DB6-3030C20B8964}"/>
              </a:ext>
            </a:extLst>
          </p:cNvPr>
          <p:cNvPicPr>
            <a:picLocks noChangeAspect="1"/>
          </p:cNvPicPr>
          <p:nvPr/>
        </p:nvPicPr>
        <p:blipFill>
          <a:blip r:embed="rId2"/>
          <a:stretch>
            <a:fillRect/>
          </a:stretch>
        </p:blipFill>
        <p:spPr>
          <a:xfrm>
            <a:off x="183213" y="2211615"/>
            <a:ext cx="3595037" cy="731979"/>
          </a:xfrm>
          <a:prstGeom prst="rect">
            <a:avLst/>
          </a:prstGeom>
        </p:spPr>
      </p:pic>
      <p:pic>
        <p:nvPicPr>
          <p:cNvPr id="6" name="Picture 2" descr="icône Excel en PNG, ICO ou ICNS | Icônes vectorielles gratuites">
            <a:extLst>
              <a:ext uri="{FF2B5EF4-FFF2-40B4-BE49-F238E27FC236}">
                <a16:creationId xmlns:a16="http://schemas.microsoft.com/office/drawing/2014/main" id="{AE2EE0B4-5661-4BD7-8C6D-D53F09D907A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34368" y="1937340"/>
            <a:ext cx="548549" cy="548549"/>
          </a:xfrm>
          <a:prstGeom prst="rect">
            <a:avLst/>
          </a:prstGeom>
          <a:noFill/>
          <a:extLst>
            <a:ext uri="{909E8E84-426E-40DD-AFC4-6F175D3DCCD1}">
              <a14:hiddenFill xmlns:a14="http://schemas.microsoft.com/office/drawing/2010/main">
                <a:solidFill>
                  <a:srgbClr val="FFFFFF"/>
                </a:solidFill>
              </a14:hiddenFill>
            </a:ext>
          </a:extLst>
        </p:spPr>
      </p:pic>
      <p:sp>
        <p:nvSpPr>
          <p:cNvPr id="7" name="Flèche en arc 10">
            <a:extLst>
              <a:ext uri="{FF2B5EF4-FFF2-40B4-BE49-F238E27FC236}">
                <a16:creationId xmlns:a16="http://schemas.microsoft.com/office/drawing/2014/main" id="{11E51248-00DD-4171-8A92-A9FF52A6623D}"/>
              </a:ext>
            </a:extLst>
          </p:cNvPr>
          <p:cNvSpPr/>
          <p:nvPr/>
        </p:nvSpPr>
        <p:spPr>
          <a:xfrm flipH="1">
            <a:off x="2438093" y="2197976"/>
            <a:ext cx="487750" cy="575825"/>
          </a:xfrm>
          <a:prstGeom prst="circularArrow">
            <a:avLst>
              <a:gd name="adj1" fmla="val 12500"/>
              <a:gd name="adj2" fmla="val 1142319"/>
              <a:gd name="adj3" fmla="val 20457681"/>
              <a:gd name="adj4" fmla="val 14268572"/>
              <a:gd name="adj5" fmla="val 12500"/>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a:solidFill>
                <a:schemeClr val="tx1"/>
              </a:solidFill>
            </a:endParaRPr>
          </a:p>
        </p:txBody>
      </p:sp>
      <p:sp>
        <p:nvSpPr>
          <p:cNvPr id="8" name="ZoneTexte 7">
            <a:extLst>
              <a:ext uri="{FF2B5EF4-FFF2-40B4-BE49-F238E27FC236}">
                <a16:creationId xmlns:a16="http://schemas.microsoft.com/office/drawing/2014/main" id="{0CD48F72-4EEA-44BB-93C0-CEEF1446E9EE}"/>
              </a:ext>
            </a:extLst>
          </p:cNvPr>
          <p:cNvSpPr txBox="1"/>
          <p:nvPr/>
        </p:nvSpPr>
        <p:spPr>
          <a:xfrm>
            <a:off x="2093780" y="1668424"/>
            <a:ext cx="2029723" cy="261610"/>
          </a:xfrm>
          <a:prstGeom prst="rect">
            <a:avLst/>
          </a:prstGeom>
          <a:noFill/>
        </p:spPr>
        <p:txBody>
          <a:bodyPr wrap="none" rtlCol="0">
            <a:spAutoFit/>
          </a:bodyPr>
          <a:lstStyle/>
          <a:p>
            <a:r>
              <a:rPr lang="fr-FR" sz="1100" dirty="0"/>
              <a:t>metadata_ISO19115_scriptR_v5</a:t>
            </a:r>
          </a:p>
        </p:txBody>
      </p:sp>
      <p:pic>
        <p:nvPicPr>
          <p:cNvPr id="10" name="Image 9">
            <a:extLst>
              <a:ext uri="{FF2B5EF4-FFF2-40B4-BE49-F238E27FC236}">
                <a16:creationId xmlns:a16="http://schemas.microsoft.com/office/drawing/2014/main" id="{4AD0EF28-CBFA-4904-8F32-0DEB586B8DE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38700" y="1958339"/>
            <a:ext cx="3137424" cy="1055098"/>
          </a:xfrm>
          <a:prstGeom prst="rect">
            <a:avLst/>
          </a:prstGeom>
        </p:spPr>
      </p:pic>
      <p:pic>
        <p:nvPicPr>
          <p:cNvPr id="12" name="Image 11">
            <a:extLst>
              <a:ext uri="{FF2B5EF4-FFF2-40B4-BE49-F238E27FC236}">
                <a16:creationId xmlns:a16="http://schemas.microsoft.com/office/drawing/2014/main" id="{0F98663B-B411-4A53-A62D-828413D1009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8633" y="3647061"/>
            <a:ext cx="4413367" cy="1413333"/>
          </a:xfrm>
          <a:prstGeom prst="rect">
            <a:avLst/>
          </a:prstGeom>
        </p:spPr>
      </p:pic>
      <p:sp>
        <p:nvSpPr>
          <p:cNvPr id="13" name="ZoneTexte 12">
            <a:extLst>
              <a:ext uri="{FF2B5EF4-FFF2-40B4-BE49-F238E27FC236}">
                <a16:creationId xmlns:a16="http://schemas.microsoft.com/office/drawing/2014/main" id="{414E4F19-D510-4458-87AA-AC4F8D8EACFC}"/>
              </a:ext>
            </a:extLst>
          </p:cNvPr>
          <p:cNvSpPr txBox="1"/>
          <p:nvPr/>
        </p:nvSpPr>
        <p:spPr>
          <a:xfrm>
            <a:off x="158750" y="979286"/>
            <a:ext cx="2482850" cy="646331"/>
          </a:xfrm>
          <a:prstGeom prst="rect">
            <a:avLst/>
          </a:prstGeom>
          <a:noFill/>
        </p:spPr>
        <p:txBody>
          <a:bodyPr wrap="square" rtlCol="0">
            <a:spAutoFit/>
          </a:bodyPr>
          <a:lstStyle/>
          <a:p>
            <a:r>
              <a:rPr lang="fr-FR" b="1" dirty="0"/>
              <a:t>1- Dépôt dans le CEBA,</a:t>
            </a:r>
          </a:p>
          <a:p>
            <a:r>
              <a:rPr lang="fr-FR" b="1" dirty="0"/>
              <a:t>Depuis le projet</a:t>
            </a:r>
          </a:p>
        </p:txBody>
      </p:sp>
      <p:sp>
        <p:nvSpPr>
          <p:cNvPr id="14" name="ZoneTexte 13">
            <a:extLst>
              <a:ext uri="{FF2B5EF4-FFF2-40B4-BE49-F238E27FC236}">
                <a16:creationId xmlns:a16="http://schemas.microsoft.com/office/drawing/2014/main" id="{25BD3361-4E27-4032-92F7-614E43D3E43F}"/>
              </a:ext>
            </a:extLst>
          </p:cNvPr>
          <p:cNvSpPr txBox="1"/>
          <p:nvPr/>
        </p:nvSpPr>
        <p:spPr>
          <a:xfrm>
            <a:off x="4838700" y="979286"/>
            <a:ext cx="2482850" cy="646331"/>
          </a:xfrm>
          <a:prstGeom prst="rect">
            <a:avLst/>
          </a:prstGeom>
          <a:noFill/>
        </p:spPr>
        <p:txBody>
          <a:bodyPr wrap="square" rtlCol="0">
            <a:spAutoFit/>
          </a:bodyPr>
          <a:lstStyle/>
          <a:p>
            <a:r>
              <a:rPr lang="fr-FR" b="1" dirty="0"/>
              <a:t>2- Visualisation depuis le projet</a:t>
            </a:r>
          </a:p>
        </p:txBody>
      </p:sp>
      <p:sp>
        <p:nvSpPr>
          <p:cNvPr id="15" name="Ellipse 14">
            <a:extLst>
              <a:ext uri="{FF2B5EF4-FFF2-40B4-BE49-F238E27FC236}">
                <a16:creationId xmlns:a16="http://schemas.microsoft.com/office/drawing/2014/main" id="{1A0C15ED-C363-49BD-B52D-704923DB8072}"/>
              </a:ext>
            </a:extLst>
          </p:cNvPr>
          <p:cNvSpPr/>
          <p:nvPr/>
        </p:nvSpPr>
        <p:spPr>
          <a:xfrm>
            <a:off x="4572000" y="2542885"/>
            <a:ext cx="2590800" cy="243435"/>
          </a:xfrm>
          <a:prstGeom prst="ellipse">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fr-FR"/>
          </a:p>
        </p:txBody>
      </p:sp>
      <p:sp>
        <p:nvSpPr>
          <p:cNvPr id="16" name="ZoneTexte 15">
            <a:extLst>
              <a:ext uri="{FF2B5EF4-FFF2-40B4-BE49-F238E27FC236}">
                <a16:creationId xmlns:a16="http://schemas.microsoft.com/office/drawing/2014/main" id="{3A5602E9-8582-40AB-98A2-A9D21A61CF44}"/>
              </a:ext>
            </a:extLst>
          </p:cNvPr>
          <p:cNvSpPr txBox="1"/>
          <p:nvPr/>
        </p:nvSpPr>
        <p:spPr>
          <a:xfrm>
            <a:off x="158632" y="2984414"/>
            <a:ext cx="4356217" cy="646331"/>
          </a:xfrm>
          <a:prstGeom prst="rect">
            <a:avLst/>
          </a:prstGeom>
          <a:noFill/>
        </p:spPr>
        <p:txBody>
          <a:bodyPr wrap="square" rtlCol="0">
            <a:spAutoFit/>
          </a:bodyPr>
          <a:lstStyle/>
          <a:p>
            <a:r>
              <a:rPr lang="fr-FR" b="1" dirty="0"/>
              <a:t>3- Visualisation complète de la fiche et récupération via xml ou xlsx</a:t>
            </a:r>
          </a:p>
        </p:txBody>
      </p:sp>
      <p:sp>
        <p:nvSpPr>
          <p:cNvPr id="18" name="Ellipse 17">
            <a:extLst>
              <a:ext uri="{FF2B5EF4-FFF2-40B4-BE49-F238E27FC236}">
                <a16:creationId xmlns:a16="http://schemas.microsoft.com/office/drawing/2014/main" id="{7BFC7CEC-CBCC-4091-A94F-4FA3063C740E}"/>
              </a:ext>
            </a:extLst>
          </p:cNvPr>
          <p:cNvSpPr/>
          <p:nvPr/>
        </p:nvSpPr>
        <p:spPr>
          <a:xfrm>
            <a:off x="44450" y="3596109"/>
            <a:ext cx="1644650" cy="323850"/>
          </a:xfrm>
          <a:prstGeom prst="ellipse">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fr-FR"/>
          </a:p>
        </p:txBody>
      </p:sp>
      <p:sp>
        <p:nvSpPr>
          <p:cNvPr id="2" name="Ellipse 1">
            <a:extLst>
              <a:ext uri="{FF2B5EF4-FFF2-40B4-BE49-F238E27FC236}">
                <a16:creationId xmlns:a16="http://schemas.microsoft.com/office/drawing/2014/main" id="{9AF41989-B65F-F852-FDF9-D7A762F5C872}"/>
              </a:ext>
            </a:extLst>
          </p:cNvPr>
          <p:cNvSpPr/>
          <p:nvPr/>
        </p:nvSpPr>
        <p:spPr>
          <a:xfrm>
            <a:off x="341180" y="338085"/>
            <a:ext cx="512168" cy="52817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a:t>2</a:t>
            </a:r>
          </a:p>
        </p:txBody>
      </p:sp>
      <p:sp>
        <p:nvSpPr>
          <p:cNvPr id="4" name="Titre 1">
            <a:extLst>
              <a:ext uri="{FF2B5EF4-FFF2-40B4-BE49-F238E27FC236}">
                <a16:creationId xmlns:a16="http://schemas.microsoft.com/office/drawing/2014/main" id="{494547ED-F298-9A4E-6C6A-F85F35BE1807}"/>
              </a:ext>
            </a:extLst>
          </p:cNvPr>
          <p:cNvSpPr>
            <a:spLocks noGrp="1"/>
          </p:cNvSpPr>
          <p:nvPr>
            <p:ph type="title"/>
          </p:nvPr>
        </p:nvSpPr>
        <p:spPr>
          <a:xfrm>
            <a:off x="457200" y="205979"/>
            <a:ext cx="8229600" cy="857250"/>
          </a:xfrm>
        </p:spPr>
        <p:txBody>
          <a:bodyPr>
            <a:normAutofit fontScale="90000"/>
          </a:bodyPr>
          <a:lstStyle/>
          <a:p>
            <a:r>
              <a:rPr lang="fr-FR" dirty="0"/>
              <a:t>Dépôt des metadonnées</a:t>
            </a:r>
            <a:br>
              <a:rPr lang="fr-FR" dirty="0"/>
            </a:br>
            <a:r>
              <a:rPr lang="fr-FR" sz="2200" dirty="0"/>
              <a:t>Création du jeu de données</a:t>
            </a:r>
            <a:endParaRPr lang="fr-FR" dirty="0"/>
          </a:p>
        </p:txBody>
      </p:sp>
    </p:spTree>
    <p:extLst>
      <p:ext uri="{BB962C8B-B14F-4D97-AF65-F5344CB8AC3E}">
        <p14:creationId xmlns:p14="http://schemas.microsoft.com/office/powerpoint/2010/main" val="8441863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EDF855-EA17-4CC9-86AB-9FBB9905AD6F}"/>
              </a:ext>
            </a:extLst>
          </p:cNvPr>
          <p:cNvSpPr>
            <a:spLocks noGrp="1"/>
          </p:cNvSpPr>
          <p:nvPr>
            <p:ph type="title"/>
          </p:nvPr>
        </p:nvSpPr>
        <p:spPr>
          <a:xfrm>
            <a:off x="457200" y="-117961"/>
            <a:ext cx="8229600" cy="857250"/>
          </a:xfrm>
        </p:spPr>
        <p:txBody>
          <a:bodyPr>
            <a:normAutofit/>
          </a:bodyPr>
          <a:lstStyle/>
          <a:p>
            <a:r>
              <a:rPr lang="fr-FR" sz="4000" dirty="0"/>
              <a:t>Dépôt de fichier de données</a:t>
            </a:r>
          </a:p>
        </p:txBody>
      </p:sp>
      <p:sp>
        <p:nvSpPr>
          <p:cNvPr id="5" name="ZoneTexte 4">
            <a:extLst>
              <a:ext uri="{FF2B5EF4-FFF2-40B4-BE49-F238E27FC236}">
                <a16:creationId xmlns:a16="http://schemas.microsoft.com/office/drawing/2014/main" id="{FD15EE21-8627-41D2-AA07-6FA9BD70AFA1}"/>
              </a:ext>
            </a:extLst>
          </p:cNvPr>
          <p:cNvSpPr txBox="1"/>
          <p:nvPr/>
        </p:nvSpPr>
        <p:spPr>
          <a:xfrm>
            <a:off x="266700" y="715238"/>
            <a:ext cx="2959100" cy="646331"/>
          </a:xfrm>
          <a:prstGeom prst="rect">
            <a:avLst/>
          </a:prstGeom>
          <a:noFill/>
        </p:spPr>
        <p:txBody>
          <a:bodyPr wrap="square" rtlCol="0">
            <a:spAutoFit/>
          </a:bodyPr>
          <a:lstStyle/>
          <a:p>
            <a:r>
              <a:rPr lang="fr-FR" b="1" dirty="0"/>
              <a:t>1- Rendez-vous sur votre fiche de métadonnée</a:t>
            </a:r>
          </a:p>
        </p:txBody>
      </p:sp>
      <p:pic>
        <p:nvPicPr>
          <p:cNvPr id="9" name="Image 8">
            <a:extLst>
              <a:ext uri="{FF2B5EF4-FFF2-40B4-BE49-F238E27FC236}">
                <a16:creationId xmlns:a16="http://schemas.microsoft.com/office/drawing/2014/main" id="{CF258CA7-85CB-4E52-B278-DE5FF7B2EA0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309561"/>
            <a:ext cx="4375150" cy="1567476"/>
          </a:xfrm>
          <a:prstGeom prst="rect">
            <a:avLst/>
          </a:prstGeom>
        </p:spPr>
      </p:pic>
      <p:sp>
        <p:nvSpPr>
          <p:cNvPr id="10" name="ZoneTexte 9">
            <a:extLst>
              <a:ext uri="{FF2B5EF4-FFF2-40B4-BE49-F238E27FC236}">
                <a16:creationId xmlns:a16="http://schemas.microsoft.com/office/drawing/2014/main" id="{A9B345D0-0E79-421F-901E-5084B1984B61}"/>
              </a:ext>
            </a:extLst>
          </p:cNvPr>
          <p:cNvSpPr txBox="1"/>
          <p:nvPr/>
        </p:nvSpPr>
        <p:spPr>
          <a:xfrm>
            <a:off x="4438652" y="608202"/>
            <a:ext cx="2959100" cy="646331"/>
          </a:xfrm>
          <a:prstGeom prst="rect">
            <a:avLst/>
          </a:prstGeom>
          <a:noFill/>
        </p:spPr>
        <p:txBody>
          <a:bodyPr wrap="square" rtlCol="0">
            <a:spAutoFit/>
          </a:bodyPr>
          <a:lstStyle/>
          <a:p>
            <a:r>
              <a:rPr lang="fr-FR" b="1" dirty="0"/>
              <a:t>2- Cliquer sur « Ajouter un fichier »</a:t>
            </a:r>
          </a:p>
        </p:txBody>
      </p:sp>
      <p:pic>
        <p:nvPicPr>
          <p:cNvPr id="12" name="Image 11">
            <a:extLst>
              <a:ext uri="{FF2B5EF4-FFF2-40B4-BE49-F238E27FC236}">
                <a16:creationId xmlns:a16="http://schemas.microsoft.com/office/drawing/2014/main" id="{B8FC5135-27CE-4AE4-B275-6C3BF40963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1850" y="1189059"/>
            <a:ext cx="3677666" cy="1070090"/>
          </a:xfrm>
          <a:prstGeom prst="rect">
            <a:avLst/>
          </a:prstGeom>
        </p:spPr>
      </p:pic>
      <p:sp>
        <p:nvSpPr>
          <p:cNvPr id="13" name="Ellipse 12">
            <a:extLst>
              <a:ext uri="{FF2B5EF4-FFF2-40B4-BE49-F238E27FC236}">
                <a16:creationId xmlns:a16="http://schemas.microsoft.com/office/drawing/2014/main" id="{CDC8BAD0-5049-4F48-99A1-5CB97223F2FB}"/>
              </a:ext>
            </a:extLst>
          </p:cNvPr>
          <p:cNvSpPr/>
          <p:nvPr/>
        </p:nvSpPr>
        <p:spPr>
          <a:xfrm>
            <a:off x="6689725" y="1471847"/>
            <a:ext cx="1111250" cy="417690"/>
          </a:xfrm>
          <a:prstGeom prst="ellipse">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fr-FR"/>
          </a:p>
        </p:txBody>
      </p:sp>
      <p:pic>
        <p:nvPicPr>
          <p:cNvPr id="15" name="Image 14">
            <a:extLst>
              <a:ext uri="{FF2B5EF4-FFF2-40B4-BE49-F238E27FC236}">
                <a16:creationId xmlns:a16="http://schemas.microsoft.com/office/drawing/2014/main" id="{14F1B3D7-3CA2-4F0E-A70A-458079D76D1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26" y="3292944"/>
            <a:ext cx="4429126" cy="857250"/>
          </a:xfrm>
          <a:prstGeom prst="rect">
            <a:avLst/>
          </a:prstGeom>
        </p:spPr>
      </p:pic>
      <p:sp>
        <p:nvSpPr>
          <p:cNvPr id="17" name="ZoneTexte 16">
            <a:extLst>
              <a:ext uri="{FF2B5EF4-FFF2-40B4-BE49-F238E27FC236}">
                <a16:creationId xmlns:a16="http://schemas.microsoft.com/office/drawing/2014/main" id="{456CD18F-017A-4D05-9233-7EB0B3B46540}"/>
              </a:ext>
            </a:extLst>
          </p:cNvPr>
          <p:cNvSpPr txBox="1"/>
          <p:nvPr/>
        </p:nvSpPr>
        <p:spPr>
          <a:xfrm>
            <a:off x="0" y="2940639"/>
            <a:ext cx="2959100" cy="369332"/>
          </a:xfrm>
          <a:prstGeom prst="rect">
            <a:avLst/>
          </a:prstGeom>
          <a:noFill/>
        </p:spPr>
        <p:txBody>
          <a:bodyPr wrap="square" rtlCol="0">
            <a:spAutoFit/>
          </a:bodyPr>
          <a:lstStyle/>
          <a:p>
            <a:r>
              <a:rPr lang="fr-FR" b="1" dirty="0"/>
              <a:t>3- Sélectionner vos données</a:t>
            </a:r>
          </a:p>
        </p:txBody>
      </p:sp>
      <p:sp>
        <p:nvSpPr>
          <p:cNvPr id="18" name="Ellipse 17">
            <a:extLst>
              <a:ext uri="{FF2B5EF4-FFF2-40B4-BE49-F238E27FC236}">
                <a16:creationId xmlns:a16="http://schemas.microsoft.com/office/drawing/2014/main" id="{D529F39F-E78C-4A63-BC84-97CCC0A4C684}"/>
              </a:ext>
            </a:extLst>
          </p:cNvPr>
          <p:cNvSpPr/>
          <p:nvPr/>
        </p:nvSpPr>
        <p:spPr>
          <a:xfrm>
            <a:off x="4006850" y="3564566"/>
            <a:ext cx="520700" cy="368300"/>
          </a:xfrm>
          <a:prstGeom prst="ellipse">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fr-FR"/>
          </a:p>
        </p:txBody>
      </p:sp>
      <p:pic>
        <p:nvPicPr>
          <p:cNvPr id="20" name="Image 19">
            <a:extLst>
              <a:ext uri="{FF2B5EF4-FFF2-40B4-BE49-F238E27FC236}">
                <a16:creationId xmlns:a16="http://schemas.microsoft.com/office/drawing/2014/main" id="{F64AA839-7598-46A8-A782-6DB2DA30236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3531" y="3706163"/>
            <a:ext cx="2142269" cy="1219653"/>
          </a:xfrm>
          <a:prstGeom prst="rect">
            <a:avLst/>
          </a:prstGeom>
        </p:spPr>
      </p:pic>
      <p:cxnSp>
        <p:nvCxnSpPr>
          <p:cNvPr id="22" name="Connecteur : en arc 21">
            <a:extLst>
              <a:ext uri="{FF2B5EF4-FFF2-40B4-BE49-F238E27FC236}">
                <a16:creationId xmlns:a16="http://schemas.microsoft.com/office/drawing/2014/main" id="{08F89490-ED22-49EE-AFF2-6249AD4ECBCB}"/>
              </a:ext>
            </a:extLst>
          </p:cNvPr>
          <p:cNvCxnSpPr>
            <a:cxnSpLocks/>
            <a:stCxn id="18" idx="2"/>
            <a:endCxn id="20" idx="3"/>
          </p:cNvCxnSpPr>
          <p:nvPr/>
        </p:nvCxnSpPr>
        <p:spPr>
          <a:xfrm rot="10800000" flipV="1">
            <a:off x="3225800" y="3748716"/>
            <a:ext cx="781050" cy="567274"/>
          </a:xfrm>
          <a:prstGeom prst="curvedConnector3">
            <a:avLst>
              <a:gd name="adj1" fmla="val 41057"/>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9" name="Connecteur : en arc 28">
            <a:extLst>
              <a:ext uri="{FF2B5EF4-FFF2-40B4-BE49-F238E27FC236}">
                <a16:creationId xmlns:a16="http://schemas.microsoft.com/office/drawing/2014/main" id="{95B5688C-F697-4418-B44D-3D618F57EC25}"/>
              </a:ext>
            </a:extLst>
          </p:cNvPr>
          <p:cNvCxnSpPr>
            <a:cxnSpLocks/>
            <a:stCxn id="20" idx="3"/>
          </p:cNvCxnSpPr>
          <p:nvPr/>
        </p:nvCxnSpPr>
        <p:spPr>
          <a:xfrm flipV="1">
            <a:off x="3225800" y="4117016"/>
            <a:ext cx="1041400" cy="198974"/>
          </a:xfrm>
          <a:prstGeom prst="curvedConnector3">
            <a:avLst>
              <a:gd name="adj1" fmla="val 111585"/>
            </a:avLst>
          </a:prstGeom>
          <a:ln>
            <a:tailEnd type="triangle"/>
          </a:ln>
        </p:spPr>
        <p:style>
          <a:lnRef idx="1">
            <a:schemeClr val="accent2"/>
          </a:lnRef>
          <a:fillRef idx="0">
            <a:schemeClr val="accent2"/>
          </a:fillRef>
          <a:effectRef idx="0">
            <a:schemeClr val="accent2"/>
          </a:effectRef>
          <a:fontRef idx="minor">
            <a:schemeClr val="tx1"/>
          </a:fontRef>
        </p:style>
      </p:cxnSp>
      <p:pic>
        <p:nvPicPr>
          <p:cNvPr id="38" name="Image 37">
            <a:extLst>
              <a:ext uri="{FF2B5EF4-FFF2-40B4-BE49-F238E27FC236}">
                <a16:creationId xmlns:a16="http://schemas.microsoft.com/office/drawing/2014/main" id="{7F7CCFD6-22CA-4A7F-BB86-6533EE0A272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91589" y="3051996"/>
            <a:ext cx="3533285" cy="2005795"/>
          </a:xfrm>
          <a:prstGeom prst="rect">
            <a:avLst/>
          </a:prstGeom>
        </p:spPr>
      </p:pic>
      <p:sp>
        <p:nvSpPr>
          <p:cNvPr id="39" name="ZoneTexte 38">
            <a:extLst>
              <a:ext uri="{FF2B5EF4-FFF2-40B4-BE49-F238E27FC236}">
                <a16:creationId xmlns:a16="http://schemas.microsoft.com/office/drawing/2014/main" id="{FBE8D278-6A9E-46FE-B1F2-D3F8412B1477}"/>
              </a:ext>
            </a:extLst>
          </p:cNvPr>
          <p:cNvSpPr txBox="1"/>
          <p:nvPr/>
        </p:nvSpPr>
        <p:spPr>
          <a:xfrm>
            <a:off x="4527550" y="2747534"/>
            <a:ext cx="2959100" cy="369332"/>
          </a:xfrm>
          <a:prstGeom prst="rect">
            <a:avLst/>
          </a:prstGeom>
          <a:noFill/>
        </p:spPr>
        <p:txBody>
          <a:bodyPr wrap="square" rtlCol="0">
            <a:spAutoFit/>
          </a:bodyPr>
          <a:lstStyle/>
          <a:p>
            <a:r>
              <a:rPr lang="fr-FR" b="1" dirty="0"/>
              <a:t>4- Vos données sont stockées</a:t>
            </a:r>
          </a:p>
        </p:txBody>
      </p:sp>
      <p:sp>
        <p:nvSpPr>
          <p:cNvPr id="3" name="Ellipse 2">
            <a:extLst>
              <a:ext uri="{FF2B5EF4-FFF2-40B4-BE49-F238E27FC236}">
                <a16:creationId xmlns:a16="http://schemas.microsoft.com/office/drawing/2014/main" id="{A5CC10FA-D72B-2026-F99A-FCDC8738BDE6}"/>
              </a:ext>
            </a:extLst>
          </p:cNvPr>
          <p:cNvSpPr/>
          <p:nvPr/>
        </p:nvSpPr>
        <p:spPr>
          <a:xfrm>
            <a:off x="341180" y="70458"/>
            <a:ext cx="512168" cy="52817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a:t>3</a:t>
            </a:r>
          </a:p>
        </p:txBody>
      </p:sp>
    </p:spTree>
    <p:extLst>
      <p:ext uri="{BB962C8B-B14F-4D97-AF65-F5344CB8AC3E}">
        <p14:creationId xmlns:p14="http://schemas.microsoft.com/office/powerpoint/2010/main" val="26115394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1923678"/>
            <a:ext cx="8229600" cy="857250"/>
          </a:xfrm>
        </p:spPr>
        <p:txBody>
          <a:bodyPr>
            <a:normAutofit/>
          </a:bodyPr>
          <a:lstStyle/>
          <a:p>
            <a:r>
              <a:rPr lang="fr-FR" sz="4000" b="1" dirty="0"/>
              <a:t>Merci de votre attention !</a:t>
            </a:r>
          </a:p>
        </p:txBody>
      </p:sp>
    </p:spTree>
    <p:extLst>
      <p:ext uri="{BB962C8B-B14F-4D97-AF65-F5344CB8AC3E}">
        <p14:creationId xmlns:p14="http://schemas.microsoft.com/office/powerpoint/2010/main" val="38981906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43"/>
        <p:cNvGrpSpPr/>
        <p:nvPr/>
      </p:nvGrpSpPr>
      <p:grpSpPr>
        <a:xfrm>
          <a:off x="0" y="0"/>
          <a:ext cx="0" cy="0"/>
          <a:chOff x="0" y="0"/>
          <a:chExt cx="0" cy="0"/>
        </a:xfrm>
      </p:grpSpPr>
      <p:sp>
        <p:nvSpPr>
          <p:cNvPr id="844" name="Google Shape;844;g2058981d65d_0_84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data, metadata </a:t>
            </a:r>
            <a:r>
              <a:rPr lang="en-GB" u="sng"/>
              <a:t>and semantics</a:t>
            </a:r>
            <a:endParaRPr u="sng"/>
          </a:p>
        </p:txBody>
      </p:sp>
      <p:sp>
        <p:nvSpPr>
          <p:cNvPr id="845" name="Google Shape;845;g2058981d65d_0_843"/>
          <p:cNvSpPr txBox="1">
            <a:spLocks noGrp="1"/>
          </p:cNvSpPr>
          <p:nvPr>
            <p:ph type="body" idx="1"/>
          </p:nvPr>
        </p:nvSpPr>
        <p:spPr>
          <a:xfrm>
            <a:off x="2611500" y="1152475"/>
            <a:ext cx="4867200" cy="3416400"/>
          </a:xfrm>
          <a:prstGeom prst="rect">
            <a:avLst/>
          </a:prstGeom>
        </p:spPr>
        <p:txBody>
          <a:bodyPr spcFirstLastPara="1" wrap="square" lIns="91425" tIns="91425" rIns="91425" bIns="91425" anchor="t" anchorCtr="0">
            <a:normAutofit fontScale="47500" lnSpcReduction="20000"/>
          </a:bodyPr>
          <a:lstStyle/>
          <a:p>
            <a:pPr marL="457200" lvl="0" indent="-342900" algn="l" rtl="0">
              <a:spcBef>
                <a:spcPts val="0"/>
              </a:spcBef>
              <a:spcAft>
                <a:spcPts val="0"/>
              </a:spcAft>
              <a:buSzPts val="1800"/>
              <a:buChar char="-"/>
            </a:pPr>
            <a:r>
              <a:rPr lang="en-GB" b="1"/>
              <a:t>data</a:t>
            </a:r>
            <a:r>
              <a:rPr lang="en-GB"/>
              <a:t> = </a:t>
            </a:r>
            <a:r>
              <a:rPr lang="en-GB" i="1"/>
              <a:t>the stuff</a:t>
            </a:r>
            <a:r>
              <a:rPr lang="en-GB"/>
              <a:t> </a:t>
            </a:r>
            <a:endParaRPr/>
          </a:p>
          <a:p>
            <a:pPr marL="0" lvl="0" indent="0" algn="l" rtl="0">
              <a:spcBef>
                <a:spcPts val="0"/>
              </a:spcBef>
              <a:spcAft>
                <a:spcPts val="0"/>
              </a:spcAft>
              <a:buNone/>
            </a:pPr>
            <a:endParaRPr/>
          </a:p>
          <a:p>
            <a:pPr marL="457200" lvl="0" indent="-342900" algn="l" rtl="0">
              <a:spcBef>
                <a:spcPts val="0"/>
              </a:spcBef>
              <a:spcAft>
                <a:spcPts val="0"/>
              </a:spcAft>
              <a:buSzPts val="1800"/>
              <a:buChar char="-"/>
            </a:pPr>
            <a:r>
              <a:rPr lang="en-GB" b="1"/>
              <a:t>metadata</a:t>
            </a:r>
            <a:r>
              <a:rPr lang="en-GB"/>
              <a:t> = </a:t>
            </a:r>
            <a:r>
              <a:rPr lang="en-GB" i="1"/>
              <a:t>the stuff about the stuff</a:t>
            </a:r>
            <a:endParaRPr i="1"/>
          </a:p>
          <a:p>
            <a:pPr marL="914400" lvl="1" indent="-317500" algn="l" rtl="0">
              <a:spcBef>
                <a:spcPts val="0"/>
              </a:spcBef>
              <a:spcAft>
                <a:spcPts val="0"/>
              </a:spcAft>
              <a:buSzPts val="1400"/>
              <a:buChar char="-"/>
            </a:pPr>
            <a:r>
              <a:rPr lang="en-GB"/>
              <a:t>provenance (who, where, when, what, how)</a:t>
            </a:r>
            <a:endParaRPr/>
          </a:p>
          <a:p>
            <a:pPr marL="914400" lvl="1" indent="-317500" algn="l" rtl="0">
              <a:spcBef>
                <a:spcPts val="0"/>
              </a:spcBef>
              <a:spcAft>
                <a:spcPts val="0"/>
              </a:spcAft>
              <a:buSzPts val="1400"/>
              <a:buChar char="-"/>
            </a:pPr>
            <a:r>
              <a:rPr lang="en-GB"/>
              <a:t>citation &amp; attribution</a:t>
            </a:r>
            <a:endParaRPr/>
          </a:p>
          <a:p>
            <a:pPr marL="914400" lvl="1" indent="-317500" algn="l" rtl="0">
              <a:spcBef>
                <a:spcPts val="0"/>
              </a:spcBef>
              <a:spcAft>
                <a:spcPts val="0"/>
              </a:spcAft>
              <a:buSzPts val="1400"/>
              <a:buChar char="-"/>
            </a:pPr>
            <a:r>
              <a:rPr lang="en-GB"/>
              <a:t>general findability (keywords, some links)</a:t>
            </a:r>
            <a:endParaRPr/>
          </a:p>
          <a:p>
            <a:pPr marL="0" lvl="0" indent="0" algn="l" rtl="0">
              <a:spcBef>
                <a:spcPts val="0"/>
              </a:spcBef>
              <a:spcAft>
                <a:spcPts val="0"/>
              </a:spcAft>
              <a:buNone/>
            </a:pPr>
            <a:endParaRPr/>
          </a:p>
          <a:p>
            <a:pPr marL="457200" lvl="0" indent="-342900" algn="l" rtl="0">
              <a:spcBef>
                <a:spcPts val="0"/>
              </a:spcBef>
              <a:spcAft>
                <a:spcPts val="0"/>
              </a:spcAft>
              <a:buSzPts val="1800"/>
              <a:buChar char="-"/>
            </a:pPr>
            <a:r>
              <a:rPr lang="en-GB" b="1"/>
              <a:t>semantics</a:t>
            </a:r>
            <a:r>
              <a:rPr lang="en-GB"/>
              <a:t> = </a:t>
            </a:r>
            <a:r>
              <a:rPr lang="en-GB" i="1"/>
              <a:t>stuff about what the stuff is about</a:t>
            </a:r>
            <a:endParaRPr i="1"/>
          </a:p>
          <a:p>
            <a:pPr marL="914400" lvl="1" indent="-317500" algn="l" rtl="0">
              <a:spcBef>
                <a:spcPts val="0"/>
              </a:spcBef>
              <a:spcAft>
                <a:spcPts val="0"/>
              </a:spcAft>
              <a:buSzPts val="1400"/>
              <a:buChar char="-"/>
            </a:pPr>
            <a:r>
              <a:rPr lang="en-GB"/>
              <a:t>making it understandable = </a:t>
            </a:r>
            <a:r>
              <a:rPr lang="en-GB">
                <a:solidFill>
                  <a:schemeClr val="accent5"/>
                </a:solidFill>
              </a:rPr>
              <a:t>interoperable</a:t>
            </a:r>
            <a:endParaRPr>
              <a:solidFill>
                <a:schemeClr val="accent5"/>
              </a:solidFill>
            </a:endParaRPr>
          </a:p>
          <a:p>
            <a:pPr marL="914400" lvl="1" indent="-317500" algn="l" rtl="0">
              <a:spcBef>
                <a:spcPts val="0"/>
              </a:spcBef>
              <a:spcAft>
                <a:spcPts val="0"/>
              </a:spcAft>
              <a:buSzPts val="1400"/>
              <a:buChar char="-"/>
            </a:pPr>
            <a:r>
              <a:rPr lang="en-GB"/>
              <a:t>making it machine-actionable</a:t>
            </a:r>
            <a:endParaRPr/>
          </a:p>
          <a:p>
            <a:pPr marL="914400" lvl="1" indent="-317500" algn="l" rtl="0">
              <a:spcBef>
                <a:spcPts val="0"/>
              </a:spcBef>
              <a:spcAft>
                <a:spcPts val="0"/>
              </a:spcAft>
              <a:buSzPts val="1400"/>
              <a:buChar char="-"/>
            </a:pPr>
            <a:r>
              <a:rPr lang="en-GB"/>
              <a:t>often overlooked</a:t>
            </a:r>
            <a:endParaRPr/>
          </a:p>
          <a:p>
            <a:pPr marL="1371600" lvl="2" indent="-317500" algn="l" rtl="0">
              <a:spcBef>
                <a:spcPts val="0"/>
              </a:spcBef>
              <a:spcAft>
                <a:spcPts val="0"/>
              </a:spcAft>
              <a:buSzPts val="1400"/>
              <a:buChar char="-"/>
            </a:pPr>
            <a:r>
              <a:rPr lang="en-GB"/>
              <a:t>assumed self-explaining (to humans only)</a:t>
            </a:r>
            <a:endParaRPr/>
          </a:p>
          <a:p>
            <a:pPr marL="1371600" lvl="2" indent="-317500" algn="l" rtl="0">
              <a:spcBef>
                <a:spcPts val="0"/>
              </a:spcBef>
              <a:spcAft>
                <a:spcPts val="0"/>
              </a:spcAft>
              <a:buSzPts val="1400"/>
              <a:buChar char="-"/>
            </a:pPr>
            <a:r>
              <a:rPr lang="en-GB"/>
              <a:t>historically no focus on this</a:t>
            </a:r>
            <a:endParaRPr/>
          </a:p>
        </p:txBody>
      </p:sp>
      <p:pic>
        <p:nvPicPr>
          <p:cNvPr id="846" name="Google Shape;846;g2058981d65d_0_843"/>
          <p:cNvPicPr preferRelativeResize="0"/>
          <p:nvPr/>
        </p:nvPicPr>
        <p:blipFill>
          <a:blip r:embed="rId3">
            <a:alphaModFix/>
          </a:blip>
          <a:stretch>
            <a:fillRect/>
          </a:stretch>
        </p:blipFill>
        <p:spPr>
          <a:xfrm rot="-5400000">
            <a:off x="34442" y="1776092"/>
            <a:ext cx="2984475" cy="1990751"/>
          </a:xfrm>
          <a:prstGeom prst="rect">
            <a:avLst/>
          </a:prstGeom>
          <a:noFill/>
          <a:ln>
            <a:noFill/>
          </a:ln>
          <a:effectLst>
            <a:outerShdw blurRad="57150" dist="19050" dir="5400000" algn="bl" rotWithShape="0">
              <a:srgbClr val="000000">
                <a:alpha val="50000"/>
              </a:srgbClr>
            </a:outerShdw>
          </a:effectLst>
        </p:spPr>
      </p:pic>
      <p:sp>
        <p:nvSpPr>
          <p:cNvPr id="848" name="Google Shape;848;g2058981d65d_0_843"/>
          <p:cNvSpPr txBox="1">
            <a:spLocks noGrp="1"/>
          </p:cNvSpPr>
          <p:nvPr>
            <p:ph type="body" idx="1"/>
          </p:nvPr>
        </p:nvSpPr>
        <p:spPr>
          <a:xfrm>
            <a:off x="7447225" y="1152475"/>
            <a:ext cx="1659900" cy="30774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GB" sz="1800"/>
              <a:t>«a new bed»</a:t>
            </a:r>
            <a:br>
              <a:rPr lang="en-GB" sz="1800"/>
            </a:br>
            <a:endParaRPr sz="1800"/>
          </a:p>
          <a:p>
            <a:pPr marL="0" lvl="0" indent="0" algn="ctr" rtl="0">
              <a:spcBef>
                <a:spcPts val="0"/>
              </a:spcBef>
              <a:spcAft>
                <a:spcPts val="0"/>
              </a:spcAft>
              <a:buNone/>
            </a:pPr>
            <a:r>
              <a:rPr lang="en-GB" sz="1050"/>
              <a:t>MALM</a:t>
            </a:r>
            <a:br>
              <a:rPr lang="en-GB" sz="1800"/>
            </a:br>
            <a:r>
              <a:rPr lang="en-GB" sz="1050"/>
              <a:t>299,- €</a:t>
            </a:r>
            <a:br>
              <a:rPr lang="en-GB" sz="1800"/>
            </a:br>
            <a:r>
              <a:rPr lang="en-GB" sz="1800"/>
              <a:t>190 x 210</a:t>
            </a:r>
          </a:p>
          <a:p>
            <a:pPr marL="0" lvl="0" indent="0" algn="ctr" rtl="0">
              <a:spcBef>
                <a:spcPts val="0"/>
              </a:spcBef>
              <a:spcAft>
                <a:spcPts val="0"/>
              </a:spcAft>
              <a:buNone/>
            </a:pPr>
            <a:endParaRPr lang="fr-FR" sz="1050"/>
          </a:p>
          <a:p>
            <a:pPr marL="0" lvl="0" indent="0" algn="ctr" rtl="0">
              <a:spcBef>
                <a:spcPts val="0"/>
              </a:spcBef>
              <a:spcAft>
                <a:spcPts val="0"/>
              </a:spcAft>
              <a:buNone/>
            </a:pPr>
            <a:endParaRPr lang="fr-FR" sz="1050"/>
          </a:p>
          <a:p>
            <a:pPr marL="0" lvl="0" indent="0" algn="ctr" rtl="0">
              <a:spcBef>
                <a:spcPts val="0"/>
              </a:spcBef>
              <a:spcAft>
                <a:spcPts val="0"/>
              </a:spcAft>
              <a:buNone/>
            </a:pPr>
            <a:endParaRPr lang="fr-FR" sz="1050"/>
          </a:p>
          <a:p>
            <a:pPr marL="0" lvl="0" indent="0" algn="ctr" rtl="0">
              <a:spcBef>
                <a:spcPts val="0"/>
              </a:spcBef>
              <a:spcAft>
                <a:spcPts val="0"/>
              </a:spcAft>
              <a:buNone/>
            </a:pPr>
            <a:endParaRPr sz="1050"/>
          </a:p>
          <a:p>
            <a:pPr marL="0" lvl="0" indent="0" algn="ctr" rtl="0">
              <a:spcBef>
                <a:spcPts val="0"/>
              </a:spcBef>
              <a:spcAft>
                <a:spcPts val="0"/>
              </a:spcAft>
              <a:buNone/>
            </a:pPr>
            <a:endParaRPr sz="1050"/>
          </a:p>
          <a:p>
            <a:pPr marL="0" lvl="0" indent="0" algn="ctr" rtl="0">
              <a:spcBef>
                <a:spcPts val="0"/>
              </a:spcBef>
              <a:spcAft>
                <a:spcPts val="0"/>
              </a:spcAft>
              <a:buNone/>
            </a:pPr>
            <a:r>
              <a:rPr lang="en-GB" sz="1050"/>
              <a:t>THE INSTRUCTION KIT</a:t>
            </a:r>
            <a:endParaRPr sz="1050"/>
          </a:p>
        </p:txBody>
      </p:sp>
      <p:cxnSp>
        <p:nvCxnSpPr>
          <p:cNvPr id="849" name="Google Shape;849;g2058981d65d_0_843"/>
          <p:cNvCxnSpPr>
            <a:cxnSpLocks/>
          </p:cNvCxnSpPr>
          <p:nvPr/>
        </p:nvCxnSpPr>
        <p:spPr>
          <a:xfrm>
            <a:off x="2720950" y="1590035"/>
            <a:ext cx="6386175" cy="16403"/>
          </a:xfrm>
          <a:prstGeom prst="straightConnector1">
            <a:avLst/>
          </a:prstGeom>
          <a:noFill/>
          <a:ln w="28575" cap="flat" cmpd="sng">
            <a:solidFill>
              <a:schemeClr val="accent5"/>
            </a:solidFill>
            <a:prstDash val="solid"/>
            <a:round/>
            <a:headEnd type="none" w="med" len="med"/>
            <a:tailEnd type="none" w="med" len="med"/>
          </a:ln>
        </p:spPr>
      </p:cxnSp>
      <p:cxnSp>
        <p:nvCxnSpPr>
          <p:cNvPr id="850" name="Google Shape;850;g2058981d65d_0_843"/>
          <p:cNvCxnSpPr>
            <a:cxnSpLocks/>
          </p:cNvCxnSpPr>
          <p:nvPr/>
        </p:nvCxnSpPr>
        <p:spPr>
          <a:xfrm>
            <a:off x="2720950" y="2571750"/>
            <a:ext cx="6395000" cy="0"/>
          </a:xfrm>
          <a:prstGeom prst="straightConnector1">
            <a:avLst/>
          </a:prstGeom>
          <a:noFill/>
          <a:ln w="28575" cap="flat" cmpd="sng">
            <a:solidFill>
              <a:schemeClr val="accent5"/>
            </a:solidFill>
            <a:prstDash val="solid"/>
            <a:round/>
            <a:headEnd type="none" w="med" len="med"/>
            <a:tailEnd type="none" w="med" len="med"/>
          </a:ln>
        </p:spPr>
      </p:cxnSp>
      <p:cxnSp>
        <p:nvCxnSpPr>
          <p:cNvPr id="851" name="Google Shape;851;g2058981d65d_0_843"/>
          <p:cNvCxnSpPr>
            <a:cxnSpLocks/>
          </p:cNvCxnSpPr>
          <p:nvPr/>
        </p:nvCxnSpPr>
        <p:spPr>
          <a:xfrm flipH="1" flipV="1">
            <a:off x="7433900" y="1279275"/>
            <a:ext cx="13325" cy="2765200"/>
          </a:xfrm>
          <a:prstGeom prst="straightConnector1">
            <a:avLst/>
          </a:prstGeom>
          <a:noFill/>
          <a:ln w="28575" cap="flat" cmpd="sng">
            <a:solidFill>
              <a:schemeClr val="accent5"/>
            </a:solidFill>
            <a:prstDash val="solid"/>
            <a:round/>
            <a:headEnd type="none" w="med" len="med"/>
            <a:tailEnd type="none" w="med" len="med"/>
          </a:ln>
        </p:spPr>
      </p:cxnSp>
      <p:sp>
        <p:nvSpPr>
          <p:cNvPr id="852" name="Google Shape;852;g2058981d65d_0_843"/>
          <p:cNvSpPr txBox="1"/>
          <p:nvPr/>
        </p:nvSpPr>
        <p:spPr>
          <a:xfrm>
            <a:off x="2720950" y="4502375"/>
            <a:ext cx="4713000" cy="524400"/>
          </a:xfrm>
          <a:prstGeom prst="rect">
            <a:avLst/>
          </a:prstGeom>
          <a:solidFill>
            <a:schemeClr val="lt2"/>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solidFill>
                  <a:schemeClr val="accent5"/>
                </a:solidFill>
                <a:latin typeface="Lora"/>
                <a:ea typeface="Lora"/>
                <a:cs typeface="Lora"/>
                <a:sym typeface="Lora"/>
              </a:rPr>
              <a:t>investing in 1 write vs. gain of ∞ reads</a:t>
            </a:r>
            <a:endParaRPr sz="1600">
              <a:solidFill>
                <a:schemeClr val="accent5"/>
              </a:solidFill>
              <a:latin typeface="Lora"/>
              <a:ea typeface="Lora"/>
              <a:cs typeface="Lora"/>
              <a:sym typeface="Lora"/>
            </a:endParaRPr>
          </a:p>
        </p:txBody>
      </p:sp>
      <p:cxnSp>
        <p:nvCxnSpPr>
          <p:cNvPr id="853" name="Google Shape;853;g2058981d65d_0_843"/>
          <p:cNvCxnSpPr>
            <a:stCxn id="848" idx="2"/>
            <a:endCxn id="852" idx="3"/>
          </p:cNvCxnSpPr>
          <p:nvPr/>
        </p:nvCxnSpPr>
        <p:spPr>
          <a:xfrm rot="5400000">
            <a:off x="7588225" y="4075525"/>
            <a:ext cx="534600" cy="843300"/>
          </a:xfrm>
          <a:prstGeom prst="curvedConnector2">
            <a:avLst/>
          </a:prstGeom>
          <a:noFill/>
          <a:ln w="28575" cap="flat" cmpd="sng">
            <a:solidFill>
              <a:schemeClr val="accent5"/>
            </a:solidFill>
            <a:prstDash val="solid"/>
            <a:round/>
            <a:headEnd type="none" w="med" len="med"/>
            <a:tailEnd type="stealth" w="med" len="med"/>
          </a:ln>
        </p:spPr>
      </p:cxnSp>
      <p:sp>
        <p:nvSpPr>
          <p:cNvPr id="5" name="ZoneTexte 4">
            <a:extLst>
              <a:ext uri="{FF2B5EF4-FFF2-40B4-BE49-F238E27FC236}">
                <a16:creationId xmlns:a16="http://schemas.microsoft.com/office/drawing/2014/main" id="{B72B25BE-FC9D-F1D8-D5B8-245E6498B598}"/>
              </a:ext>
            </a:extLst>
          </p:cNvPr>
          <p:cNvSpPr txBox="1"/>
          <p:nvPr/>
        </p:nvSpPr>
        <p:spPr>
          <a:xfrm>
            <a:off x="0" y="4881890"/>
            <a:ext cx="1600118" cy="261610"/>
          </a:xfrm>
          <a:prstGeom prst="rect">
            <a:avLst/>
          </a:prstGeom>
          <a:noFill/>
        </p:spPr>
        <p:txBody>
          <a:bodyPr wrap="none" rtlCol="0">
            <a:spAutoFit/>
          </a:bodyPr>
          <a:lstStyle/>
          <a:p>
            <a:r>
              <a:rPr lang="fr-FR" sz="1100"/>
              <a:t>Crédits collègues de VLIZ</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447B259-6133-8992-579D-FFA38C349A04}"/>
              </a:ext>
            </a:extLst>
          </p:cNvPr>
          <p:cNvSpPr>
            <a:spLocks noGrp="1"/>
          </p:cNvSpPr>
          <p:nvPr>
            <p:ph type="title"/>
          </p:nvPr>
        </p:nvSpPr>
        <p:spPr/>
        <p:txBody>
          <a:bodyPr/>
          <a:lstStyle/>
          <a:p>
            <a:r>
              <a:rPr lang="fr-FR"/>
              <a:t>Cycle de vie de la donnée</a:t>
            </a:r>
          </a:p>
        </p:txBody>
      </p:sp>
      <p:sp>
        <p:nvSpPr>
          <p:cNvPr id="3" name="Espace réservé du numéro de diapositive 2">
            <a:extLst>
              <a:ext uri="{FF2B5EF4-FFF2-40B4-BE49-F238E27FC236}">
                <a16:creationId xmlns:a16="http://schemas.microsoft.com/office/drawing/2014/main" id="{82D537BE-E560-09EC-5C3D-8765439EC73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a:t>6</a:t>
            </a:fld>
            <a:endParaRPr lang="en-GB"/>
          </a:p>
        </p:txBody>
      </p:sp>
      <p:sp>
        <p:nvSpPr>
          <p:cNvPr id="4" name="Espace réservé du texte 3">
            <a:extLst>
              <a:ext uri="{FF2B5EF4-FFF2-40B4-BE49-F238E27FC236}">
                <a16:creationId xmlns:a16="http://schemas.microsoft.com/office/drawing/2014/main" id="{32486BD4-3F2D-F36D-0757-487B918B9325}"/>
              </a:ext>
            </a:extLst>
          </p:cNvPr>
          <p:cNvSpPr>
            <a:spLocks noGrp="1"/>
          </p:cNvSpPr>
          <p:nvPr>
            <p:ph type="body" idx="1"/>
          </p:nvPr>
        </p:nvSpPr>
        <p:spPr/>
        <p:txBody>
          <a:bodyPr/>
          <a:lstStyle/>
          <a:p>
            <a:endParaRPr lang="fr-FR"/>
          </a:p>
        </p:txBody>
      </p:sp>
      <p:sp>
        <p:nvSpPr>
          <p:cNvPr id="5" name="Sous-titre 4">
            <a:extLst>
              <a:ext uri="{FF2B5EF4-FFF2-40B4-BE49-F238E27FC236}">
                <a16:creationId xmlns:a16="http://schemas.microsoft.com/office/drawing/2014/main" id="{9356D2EA-5520-4A48-1EDF-5313BE47E65A}"/>
              </a:ext>
            </a:extLst>
          </p:cNvPr>
          <p:cNvSpPr>
            <a:spLocks noGrp="1"/>
          </p:cNvSpPr>
          <p:nvPr>
            <p:ph type="subTitle" idx="2"/>
          </p:nvPr>
        </p:nvSpPr>
        <p:spPr/>
        <p:txBody>
          <a:bodyPr/>
          <a:lstStyle/>
          <a:p>
            <a:endParaRPr lang="fr-FR"/>
          </a:p>
        </p:txBody>
      </p:sp>
    </p:spTree>
    <p:extLst>
      <p:ext uri="{BB962C8B-B14F-4D97-AF65-F5344CB8AC3E}">
        <p14:creationId xmlns:p14="http://schemas.microsoft.com/office/powerpoint/2010/main" val="40885544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9E822DD9-83E7-B72D-DD60-5DDD7AEDAA5C}"/>
              </a:ext>
            </a:extLst>
          </p:cNvPr>
          <p:cNvSpPr>
            <a:spLocks noGrp="1"/>
          </p:cNvSpPr>
          <p:nvPr>
            <p:ph type="title"/>
          </p:nvPr>
        </p:nvSpPr>
        <p:spPr/>
        <p:txBody>
          <a:bodyPr/>
          <a:lstStyle/>
          <a:p>
            <a:r>
              <a:rPr lang="fr-FR"/>
              <a:t>Cycle de vie</a:t>
            </a:r>
          </a:p>
        </p:txBody>
      </p:sp>
      <p:sp>
        <p:nvSpPr>
          <p:cNvPr id="7" name="Espace réservé du contenu 6">
            <a:extLst>
              <a:ext uri="{FF2B5EF4-FFF2-40B4-BE49-F238E27FC236}">
                <a16:creationId xmlns:a16="http://schemas.microsoft.com/office/drawing/2014/main" id="{A13B163E-BD5B-839C-4414-DDBEF8267770}"/>
              </a:ext>
            </a:extLst>
          </p:cNvPr>
          <p:cNvSpPr>
            <a:spLocks noGrp="1"/>
          </p:cNvSpPr>
          <p:nvPr>
            <p:ph sz="half" idx="1"/>
          </p:nvPr>
        </p:nvSpPr>
        <p:spPr/>
        <p:txBody>
          <a:bodyPr>
            <a:normAutofit/>
          </a:bodyPr>
          <a:lstStyle/>
          <a:p>
            <a:r>
              <a:rPr lang="fr-FR">
                <a:hlinkClick r:id="rId2"/>
              </a:rPr>
              <a:t>doranum-inrae</a:t>
            </a:r>
            <a:endParaRPr lang="fr-FR">
              <a:hlinkClick r:id="rId3"/>
            </a:endParaRPr>
          </a:p>
          <a:p>
            <a:r>
              <a:rPr lang="fr-FR">
                <a:hlinkClick r:id="rId3"/>
              </a:rPr>
              <a:t>harvard</a:t>
            </a:r>
            <a:endParaRPr lang="fr-FR"/>
          </a:p>
          <a:p>
            <a:r>
              <a:rPr lang="fr-FR"/>
              <a:t>Check list : </a:t>
            </a:r>
            <a:r>
              <a:rPr lang="fr-FR">
                <a:hlinkClick r:id="rId4"/>
              </a:rPr>
              <a:t>https://osf.io/d8fqh</a:t>
            </a:r>
            <a:endParaRPr lang="fr-FR"/>
          </a:p>
          <a:p>
            <a:pPr marL="0" indent="0">
              <a:buNone/>
            </a:pPr>
            <a:endParaRPr lang="fr-FR"/>
          </a:p>
        </p:txBody>
      </p:sp>
      <p:sp>
        <p:nvSpPr>
          <p:cNvPr id="9" name="Espace réservé du contenu 8">
            <a:extLst>
              <a:ext uri="{FF2B5EF4-FFF2-40B4-BE49-F238E27FC236}">
                <a16:creationId xmlns:a16="http://schemas.microsoft.com/office/drawing/2014/main" id="{6F7170E4-72A8-61CE-B83E-AF0189360907}"/>
              </a:ext>
            </a:extLst>
          </p:cNvPr>
          <p:cNvSpPr>
            <a:spLocks noGrp="1"/>
          </p:cNvSpPr>
          <p:nvPr>
            <p:ph sz="half" idx="2"/>
          </p:nvPr>
        </p:nvSpPr>
        <p:spPr/>
        <p:txBody>
          <a:bodyPr>
            <a:normAutofit/>
          </a:bodyPr>
          <a:lstStyle/>
          <a:p>
            <a:endParaRPr lang="fr-FR"/>
          </a:p>
        </p:txBody>
      </p:sp>
      <p:sp>
        <p:nvSpPr>
          <p:cNvPr id="3" name="Espace réservé du numéro de diapositive 2">
            <a:extLst>
              <a:ext uri="{FF2B5EF4-FFF2-40B4-BE49-F238E27FC236}">
                <a16:creationId xmlns:a16="http://schemas.microsoft.com/office/drawing/2014/main" id="{92C2B4F9-9495-FB50-8CF3-0C8E583C91D3}"/>
              </a:ext>
            </a:extLst>
          </p:cNvPr>
          <p:cNvSpPr>
            <a:spLocks noGrp="1"/>
          </p:cNvSpPr>
          <p:nvPr>
            <p:ph type="sldNum" idx="4294967295"/>
          </p:nvPr>
        </p:nvSpPr>
        <p:spPr>
          <a:xfrm>
            <a:off x="7010400" y="4767263"/>
            <a:ext cx="2133600" cy="274637"/>
          </a:xfrm>
          <a:prstGeom prst="rect">
            <a:avLst/>
          </a:prstGeom>
        </p:spPr>
        <p:txBody>
          <a:bodyPr/>
          <a:lstStyle/>
          <a:p>
            <a:pPr marL="0" lvl="0" indent="0" algn="r" rtl="0">
              <a:spcBef>
                <a:spcPts val="0"/>
              </a:spcBef>
              <a:spcAft>
                <a:spcPts val="0"/>
              </a:spcAft>
              <a:buNone/>
            </a:pPr>
            <a:fld id="{00000000-1234-1234-1234-123412341234}" type="slidenum">
              <a:rPr lang="en-GB"/>
              <a:t>7</a:t>
            </a:fld>
            <a:endParaRPr lang="en-GB"/>
          </a:p>
        </p:txBody>
      </p:sp>
      <p:pic>
        <p:nvPicPr>
          <p:cNvPr id="10" name="Image 9">
            <a:extLst>
              <a:ext uri="{FF2B5EF4-FFF2-40B4-BE49-F238E27FC236}">
                <a16:creationId xmlns:a16="http://schemas.microsoft.com/office/drawing/2014/main" id="{83E4C083-9F20-406C-2843-956142AA433C}"/>
              </a:ext>
            </a:extLst>
          </p:cNvPr>
          <p:cNvPicPr>
            <a:picLocks noChangeAspect="1"/>
          </p:cNvPicPr>
          <p:nvPr/>
        </p:nvPicPr>
        <p:blipFill>
          <a:blip r:embed="rId5"/>
          <a:stretch>
            <a:fillRect/>
          </a:stretch>
        </p:blipFill>
        <p:spPr>
          <a:xfrm>
            <a:off x="4752506" y="1063229"/>
            <a:ext cx="3829987" cy="3991932"/>
          </a:xfrm>
          <a:prstGeom prst="rect">
            <a:avLst/>
          </a:prstGeom>
        </p:spPr>
      </p:pic>
    </p:spTree>
    <p:extLst>
      <p:ext uri="{BB962C8B-B14F-4D97-AF65-F5344CB8AC3E}">
        <p14:creationId xmlns:p14="http://schemas.microsoft.com/office/powerpoint/2010/main" val="4512438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301282C-9B83-A81C-78AD-A38DA2A945D8}"/>
              </a:ext>
            </a:extLst>
          </p:cNvPr>
          <p:cNvSpPr>
            <a:spLocks noGrp="1"/>
          </p:cNvSpPr>
          <p:nvPr>
            <p:ph type="title"/>
          </p:nvPr>
        </p:nvSpPr>
        <p:spPr>
          <a:xfrm>
            <a:off x="457200" y="1240181"/>
            <a:ext cx="4111800" cy="1533900"/>
          </a:xfrm>
        </p:spPr>
        <p:txBody>
          <a:bodyPr wrap="square" anchor="ctr">
            <a:normAutofit/>
          </a:bodyPr>
          <a:lstStyle/>
          <a:p>
            <a:r>
              <a:rPr lang="fr-FR" sz="4000"/>
              <a:t>MÉTADONNÉES</a:t>
            </a:r>
          </a:p>
        </p:txBody>
      </p:sp>
      <p:sp>
        <p:nvSpPr>
          <p:cNvPr id="10" name="Slide Number Placeholder 2">
            <a:extLst>
              <a:ext uri="{FF2B5EF4-FFF2-40B4-BE49-F238E27FC236}">
                <a16:creationId xmlns:a16="http://schemas.microsoft.com/office/drawing/2014/main" id="{113F30E2-90C4-1055-35EC-DBBB9F8EF7FB}"/>
              </a:ext>
            </a:extLst>
          </p:cNvPr>
          <p:cNvSpPr>
            <a:spLocks noGrp="1"/>
          </p:cNvSpPr>
          <p:nvPr>
            <p:ph type="sldNum" idx="12"/>
          </p:nvPr>
        </p:nvSpPr>
        <p:spPr>
          <a:xfrm>
            <a:off x="6553200" y="4767263"/>
            <a:ext cx="2133600" cy="273900"/>
          </a:xfrm>
        </p:spPr>
        <p:txBody>
          <a:bodyPr/>
          <a:lstStyle/>
          <a:p>
            <a:pPr marL="0" lvl="0" indent="0" algn="r" rtl="0">
              <a:spcBef>
                <a:spcPts val="0"/>
              </a:spcBef>
              <a:spcAft>
                <a:spcPts val="600"/>
              </a:spcAft>
              <a:buNone/>
            </a:pPr>
            <a:fld id="{00000000-1234-1234-1234-123412341234}" type="slidenum">
              <a:rPr lang="en-GB"/>
              <a:pPr marL="0" lvl="0" indent="0" algn="r" rtl="0">
                <a:spcBef>
                  <a:spcPts val="0"/>
                </a:spcBef>
                <a:spcAft>
                  <a:spcPts val="600"/>
                </a:spcAft>
                <a:buNone/>
              </a:pPr>
              <a:t>8</a:t>
            </a:fld>
            <a:endParaRPr lang="en-GB"/>
          </a:p>
        </p:txBody>
      </p:sp>
      <p:sp>
        <p:nvSpPr>
          <p:cNvPr id="12" name="Text Placeholder 3">
            <a:extLst>
              <a:ext uri="{FF2B5EF4-FFF2-40B4-BE49-F238E27FC236}">
                <a16:creationId xmlns:a16="http://schemas.microsoft.com/office/drawing/2014/main" id="{DFE8857D-226B-E452-F6A0-E5BE7C0F97A8}"/>
              </a:ext>
            </a:extLst>
          </p:cNvPr>
          <p:cNvSpPr>
            <a:spLocks noGrp="1"/>
          </p:cNvSpPr>
          <p:nvPr>
            <p:ph type="body" idx="1"/>
          </p:nvPr>
        </p:nvSpPr>
        <p:spPr>
          <a:xfrm>
            <a:off x="4625606" y="939938"/>
            <a:ext cx="3892500" cy="3583500"/>
          </a:xfrm>
        </p:spPr>
        <p:txBody>
          <a:bodyPr/>
          <a:lstStyle/>
          <a:p>
            <a:r>
              <a:rPr lang="en-US"/>
              <a:t>D’où viennent elles ?</a:t>
            </a:r>
          </a:p>
        </p:txBody>
      </p:sp>
      <p:sp>
        <p:nvSpPr>
          <p:cNvPr id="14" name="Subtitle 4">
            <a:extLst>
              <a:ext uri="{FF2B5EF4-FFF2-40B4-BE49-F238E27FC236}">
                <a16:creationId xmlns:a16="http://schemas.microsoft.com/office/drawing/2014/main" id="{9EB803E2-0794-FE98-BF67-4B85449DFA57}"/>
              </a:ext>
            </a:extLst>
          </p:cNvPr>
          <p:cNvSpPr>
            <a:spLocks noGrp="1"/>
          </p:cNvSpPr>
          <p:nvPr>
            <p:ph type="subTitle" idx="2"/>
          </p:nvPr>
        </p:nvSpPr>
        <p:spPr>
          <a:xfrm>
            <a:off x="457200" y="2836313"/>
            <a:ext cx="3987900" cy="1314600"/>
          </a:xfrm>
        </p:spPr>
        <p:txBody>
          <a:bodyPr/>
          <a:lstStyle/>
          <a:p>
            <a:r>
              <a:rPr lang="en-US" sz="1800"/>
              <a:t>DES DONNÉES SUR LES DONNÉES</a:t>
            </a:r>
          </a:p>
        </p:txBody>
      </p:sp>
    </p:spTree>
    <p:extLst>
      <p:ext uri="{BB962C8B-B14F-4D97-AF65-F5344CB8AC3E}">
        <p14:creationId xmlns:p14="http://schemas.microsoft.com/office/powerpoint/2010/main" val="37288628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59FC401E-F7F9-7C7C-56C2-4680D8ADB774}"/>
              </a:ext>
            </a:extLst>
          </p:cNvPr>
          <p:cNvSpPr>
            <a:spLocks noGrp="1"/>
          </p:cNvSpPr>
          <p:nvPr>
            <p:ph type="title"/>
          </p:nvPr>
        </p:nvSpPr>
        <p:spPr/>
        <p:txBody>
          <a:bodyPr/>
          <a:lstStyle/>
          <a:p>
            <a:r>
              <a:rPr lang="fr-FR"/>
              <a:t>Deux types de metadonnées</a:t>
            </a:r>
          </a:p>
        </p:txBody>
      </p:sp>
      <p:sp>
        <p:nvSpPr>
          <p:cNvPr id="8" name="Espace réservé du contenu 7">
            <a:extLst>
              <a:ext uri="{FF2B5EF4-FFF2-40B4-BE49-F238E27FC236}">
                <a16:creationId xmlns:a16="http://schemas.microsoft.com/office/drawing/2014/main" id="{B904D0BA-681B-6BEF-D52D-237753B9D177}"/>
              </a:ext>
            </a:extLst>
          </p:cNvPr>
          <p:cNvSpPr>
            <a:spLocks noGrp="1"/>
          </p:cNvSpPr>
          <p:nvPr>
            <p:ph sz="half" idx="1"/>
          </p:nvPr>
        </p:nvSpPr>
        <p:spPr/>
        <p:txBody>
          <a:bodyPr>
            <a:normAutofit/>
          </a:bodyPr>
          <a:lstStyle/>
          <a:p>
            <a:r>
              <a:rPr lang="fr-FR"/>
              <a:t>Embarquées</a:t>
            </a:r>
          </a:p>
          <a:p>
            <a:pPr marL="0" indent="0">
              <a:buNone/>
            </a:pPr>
            <a:r>
              <a:rPr lang="fr-FR" b="0"/>
              <a:t>produites automatiquement par les appareils (données GPS, type d’appareil, date, calibrage technique, etc.)</a:t>
            </a:r>
          </a:p>
        </p:txBody>
      </p:sp>
      <p:sp>
        <p:nvSpPr>
          <p:cNvPr id="9" name="Espace réservé du contenu 8">
            <a:extLst>
              <a:ext uri="{FF2B5EF4-FFF2-40B4-BE49-F238E27FC236}">
                <a16:creationId xmlns:a16="http://schemas.microsoft.com/office/drawing/2014/main" id="{07A1DB44-AA4F-0122-D754-9B69DF489869}"/>
              </a:ext>
            </a:extLst>
          </p:cNvPr>
          <p:cNvSpPr>
            <a:spLocks noGrp="1"/>
          </p:cNvSpPr>
          <p:nvPr>
            <p:ph sz="half" idx="2"/>
          </p:nvPr>
        </p:nvSpPr>
        <p:spPr/>
        <p:txBody>
          <a:bodyPr>
            <a:normAutofit/>
          </a:bodyPr>
          <a:lstStyle/>
          <a:p>
            <a:r>
              <a:rPr lang="fr-FR"/>
              <a:t>Enrichies </a:t>
            </a:r>
          </a:p>
          <a:p>
            <a:pPr marL="0" indent="0">
              <a:buNone/>
            </a:pPr>
            <a:r>
              <a:rPr lang="fr-FR" b="0"/>
              <a:t>ajoutées par l'auteur (mots-clés, sujet, auteur, laboratoire ou organisme, nom du projet, licence, etc.)</a:t>
            </a:r>
          </a:p>
        </p:txBody>
      </p:sp>
      <p:sp>
        <p:nvSpPr>
          <p:cNvPr id="4" name="Espace réservé du numéro de diapositive 3">
            <a:extLst>
              <a:ext uri="{FF2B5EF4-FFF2-40B4-BE49-F238E27FC236}">
                <a16:creationId xmlns:a16="http://schemas.microsoft.com/office/drawing/2014/main" id="{51488E04-3E23-90B8-36FA-0DC6DE2E321E}"/>
              </a:ext>
            </a:extLst>
          </p:cNvPr>
          <p:cNvSpPr>
            <a:spLocks noGrp="1"/>
          </p:cNvSpPr>
          <p:nvPr>
            <p:ph type="sldNum" idx="4294967295"/>
          </p:nvPr>
        </p:nvSpPr>
        <p:spPr>
          <a:xfrm>
            <a:off x="8594725" y="4662488"/>
            <a:ext cx="549275" cy="393700"/>
          </a:xfrm>
          <a:prstGeom prst="rect">
            <a:avLst/>
          </a:prstGeom>
        </p:spPr>
        <p:txBody>
          <a:bodyPr/>
          <a:lstStyle/>
          <a:p>
            <a:pPr marL="0" lvl="0" indent="0" algn="r" rtl="0">
              <a:spcBef>
                <a:spcPts val="0"/>
              </a:spcBef>
              <a:spcAft>
                <a:spcPts val="0"/>
              </a:spcAft>
              <a:buNone/>
            </a:pPr>
            <a:fld id="{00000000-1234-1234-1234-123412341234}" type="slidenum">
              <a:rPr lang="en-GB"/>
              <a:t>9</a:t>
            </a:fld>
            <a:endParaRPr lang="en-GB"/>
          </a:p>
        </p:txBody>
      </p:sp>
      <p:sp>
        <p:nvSpPr>
          <p:cNvPr id="14" name="Rectangle 13">
            <a:extLst>
              <a:ext uri="{FF2B5EF4-FFF2-40B4-BE49-F238E27FC236}">
                <a16:creationId xmlns:a16="http://schemas.microsoft.com/office/drawing/2014/main" id="{6FAAF7F4-63B1-17BA-84A0-DFB393285555}"/>
              </a:ext>
            </a:extLst>
          </p:cNvPr>
          <p:cNvSpPr/>
          <p:nvPr/>
        </p:nvSpPr>
        <p:spPr>
          <a:xfrm>
            <a:off x="4572000" y="1200151"/>
            <a:ext cx="4252332" cy="297040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848516902"/>
      </p:ext>
    </p:extLst>
  </p:cSld>
  <p:clrMapOvr>
    <a:masterClrMapping/>
  </p:clrMapOvr>
</p:sld>
</file>

<file path=ppt/theme/theme1.xml><?xml version="1.0" encoding="utf-8"?>
<a:theme xmlns:a="http://schemas.openxmlformats.org/drawingml/2006/main" name="Modèle PPT_CAP20-25_16-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odèle PPT_CAP20-25_16-9" id="{8A0FFA30-DE47-447B-B2EC-1946762D0A18}" vid="{6210AB9A-4AAD-4F31-A1DD-D8645038ED1D}"/>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1872</TotalTime>
  <Words>2065</Words>
  <Application>Microsoft Macintosh PowerPoint</Application>
  <PresentationFormat>Affichage à l'écran (16:9)</PresentationFormat>
  <Paragraphs>364</Paragraphs>
  <Slides>42</Slides>
  <Notes>3</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42</vt:i4>
      </vt:variant>
    </vt:vector>
  </HeadingPairs>
  <TitlesOfParts>
    <vt:vector size="48" baseType="lpstr">
      <vt:lpstr>Arial</vt:lpstr>
      <vt:lpstr>Arial Narrow</vt:lpstr>
      <vt:lpstr>Calibri</vt:lpstr>
      <vt:lpstr>Lora</vt:lpstr>
      <vt:lpstr>Open Sans</vt:lpstr>
      <vt:lpstr>Modèle PPT_CAP20-25_16-9</vt:lpstr>
      <vt:lpstr>Présentation PowerPoint</vt:lpstr>
      <vt:lpstr>Présentation PowerPoint</vt:lpstr>
      <vt:lpstr>Avant de commencer …</vt:lpstr>
      <vt:lpstr>“I can think of nothing that an audience won't understand. The only problem is to interest them;  once they are interested, they understand anything in the world.” </vt:lpstr>
      <vt:lpstr>data, metadata and semantics</vt:lpstr>
      <vt:lpstr>Cycle de vie de la donnée</vt:lpstr>
      <vt:lpstr>Cycle de vie</vt:lpstr>
      <vt:lpstr>MÉTADONNÉES</vt:lpstr>
      <vt:lpstr>Deux types de metadonnées</vt:lpstr>
      <vt:lpstr>MÉTADONNÉES</vt:lpstr>
      <vt:lpstr>Standards (schémas)</vt:lpstr>
      <vt:lpstr>MÉTADONNÉES</vt:lpstr>
      <vt:lpstr>Pourquoi des vocabulaires</vt:lpstr>
      <vt:lpstr>Pourquoi des vocabulaires</vt:lpstr>
      <vt:lpstr>Pourquoi des vocabulaires</vt:lpstr>
      <vt:lpstr>Pourquoi des vocabulaires</vt:lpstr>
      <vt:lpstr>Pourquoi des vocabulaires</vt:lpstr>
      <vt:lpstr>Pourquoi des vocabulaires</vt:lpstr>
      <vt:lpstr>MÉTADONNÉES</vt:lpstr>
      <vt:lpstr>Les licences</vt:lpstr>
      <vt:lpstr>FAIR</vt:lpstr>
      <vt:lpstr>Findable</vt:lpstr>
      <vt:lpstr>Accessible</vt:lpstr>
      <vt:lpstr>Interoperable</vt:lpstr>
      <vt:lpstr>Reusable</vt:lpstr>
      <vt:lpstr>MÉTADONNÉES CEBA</vt:lpstr>
      <vt:lpstr>Et dans le CEBA</vt:lpstr>
      <vt:lpstr>Et dans le CEBA</vt:lpstr>
      <vt:lpstr>Fonctionnalités</vt:lpstr>
      <vt:lpstr>Les éléments principaux</vt:lpstr>
      <vt:lpstr>Jeux de données</vt:lpstr>
      <vt:lpstr>Jeux de données</vt:lpstr>
      <vt:lpstr>Découverte Metadonnées</vt:lpstr>
      <vt:lpstr>Metadonnées vs Données</vt:lpstr>
      <vt:lpstr>Déroulement</vt:lpstr>
      <vt:lpstr>Déroulement</vt:lpstr>
      <vt:lpstr>Création des metadonnées Pour un jeu de données</vt:lpstr>
      <vt:lpstr>Création des metadonnées Pour un jeu de données</vt:lpstr>
      <vt:lpstr>Dépôt des metadonnées Création du jeu de données</vt:lpstr>
      <vt:lpstr>Dépôt des metadonnées Création du jeu de données</vt:lpstr>
      <vt:lpstr>Dépôt de fichier de données</vt:lpstr>
      <vt:lpstr>Merci de votre attention !</vt:lpstr>
    </vt:vector>
  </TitlesOfParts>
  <Company>UCA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Francis OGEREAU</dc:creator>
  <cp:lastModifiedBy>david sarramia</cp:lastModifiedBy>
  <cp:revision>304</cp:revision>
  <dcterms:created xsi:type="dcterms:W3CDTF">2020-03-04T07:43:43Z</dcterms:created>
  <dcterms:modified xsi:type="dcterms:W3CDTF">2023-02-20T17:05:18Z</dcterms:modified>
</cp:coreProperties>
</file>