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79" r:id="rId4"/>
    <p:sldId id="265" r:id="rId5"/>
    <p:sldId id="266" r:id="rId6"/>
    <p:sldId id="283" r:id="rId7"/>
    <p:sldId id="281" r:id="rId8"/>
    <p:sldId id="282" r:id="rId9"/>
    <p:sldId id="268" r:id="rId10"/>
    <p:sldId id="272" r:id="rId11"/>
    <p:sldId id="269" r:id="rId12"/>
    <p:sldId id="271" r:id="rId13"/>
    <p:sldId id="270" r:id="rId14"/>
    <p:sldId id="273" r:id="rId15"/>
    <p:sldId id="274" r:id="rId16"/>
    <p:sldId id="275" r:id="rId17"/>
    <p:sldId id="276" r:id="rId18"/>
    <p:sldId id="277" r:id="rId19"/>
    <p:sldId id="264" r:id="rId20"/>
    <p:sldId id="262" r:id="rId21"/>
    <p:sldId id="280" r:id="rId22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C5C"/>
    <a:srgbClr val="178F96"/>
    <a:srgbClr val="00808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8" autoAdjust="0"/>
    <p:restoredTop sz="94660"/>
  </p:normalViewPr>
  <p:slideViewPr>
    <p:cSldViewPr>
      <p:cViewPr varScale="1">
        <p:scale>
          <a:sx n="152" d="100"/>
          <a:sy n="152" d="100"/>
        </p:scale>
        <p:origin x="228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538"/>
            <a:ext cx="9180512" cy="51640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416" y="20538"/>
            <a:ext cx="5501096" cy="5122962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9" y="771550"/>
            <a:ext cx="4169145" cy="16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2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1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8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73460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569219"/>
            <a:ext cx="1296144" cy="5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8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73460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31990"/>
            <a:ext cx="1008112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8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73460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31990"/>
            <a:ext cx="1008112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8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073460"/>
            <a:ext cx="9144000" cy="9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31990"/>
            <a:ext cx="1008112" cy="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 userDrawn="1"/>
        </p:nvSpPr>
        <p:spPr>
          <a:xfrm>
            <a:off x="2299392" y="2895786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769112"/>
            <a:ext cx="4105980" cy="16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2625756"/>
            <a:ext cx="1026000" cy="10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github.com/eblondel/geoflow/wiki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url?sa=i&amp;rct=j&amp;q=&amp;esrc=s&amp;source=images&amp;cd=&amp;ved=2ahUKEwi80fKNkMPhAhVB1xoKHapDDaAQjRx6BAgBEAU&amp;url=http%3A%2F%2Fbbwbettiepumpkin.com%2Fwebsite-logo%2Fwebsite-logo-website-logo-15-website-logo-png-for-free-download-on-mbtskoudsalg-ideas%2F&amp;psig=AOvVaw1Ye_iRap5YqYdb5xLBzv10&amp;ust=1554903206333728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4D7B8C8-1340-4709-A63F-216AF021FBD0}"/>
              </a:ext>
            </a:extLst>
          </p:cNvPr>
          <p:cNvSpPr txBox="1">
            <a:spLocks/>
          </p:cNvSpPr>
          <p:nvPr/>
        </p:nvSpPr>
        <p:spPr>
          <a:xfrm>
            <a:off x="251520" y="2355726"/>
            <a:ext cx="8392602" cy="139513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CEBA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Cloud </a:t>
            </a:r>
            <a:r>
              <a:rPr lang="en-US" dirty="0" err="1">
                <a:solidFill>
                  <a:schemeClr val="bg1"/>
                </a:solidFill>
              </a:rPr>
              <a:t>Environnemental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au </a:t>
            </a:r>
            <a:r>
              <a:rPr lang="en-US" dirty="0" err="1">
                <a:solidFill>
                  <a:schemeClr val="bg1"/>
                </a:solidFill>
              </a:rPr>
              <a:t>Bénéfice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l’Agriculture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Sous-titre 5">
            <a:extLst>
              <a:ext uri="{FF2B5EF4-FFF2-40B4-BE49-F238E27FC236}">
                <a16:creationId xmlns:a16="http://schemas.microsoft.com/office/drawing/2014/main" id="{2986D7B0-E43F-B243-92F1-E26ED521FC50}"/>
              </a:ext>
            </a:extLst>
          </p:cNvPr>
          <p:cNvSpPr txBox="1">
            <a:spLocks/>
          </p:cNvSpPr>
          <p:nvPr/>
        </p:nvSpPr>
        <p:spPr>
          <a:xfrm>
            <a:off x="755576" y="3651870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</a:rPr>
              <a:t>Francis Ogereau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4155925"/>
            <a:ext cx="567564" cy="5495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8824B7-E114-4DF6-AF6D-94A7CA51B6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60" y="4157831"/>
            <a:ext cx="538480" cy="5384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85" y="4155925"/>
            <a:ext cx="963898" cy="5403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7FAB2A-C8F3-4593-BA5C-1F26B7941DB4}"/>
              </a:ext>
            </a:extLst>
          </p:cNvPr>
          <p:cNvSpPr/>
          <p:nvPr/>
        </p:nvSpPr>
        <p:spPr>
          <a:xfrm>
            <a:off x="395536" y="4732041"/>
            <a:ext cx="2166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CEBA – 12 mars 2020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18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Déclaration de flux</a:t>
            </a:r>
          </a:p>
          <a:p>
            <a:pPr lvl="1"/>
            <a:r>
              <a:rPr lang="fr-FR" dirty="0"/>
              <a:t>Fichiers (générique)</a:t>
            </a:r>
          </a:p>
          <a:p>
            <a:pPr marL="3200400" lvl="7" indent="0">
              <a:buNone/>
            </a:pPr>
            <a:r>
              <a:rPr lang="fr-FR" dirty="0"/>
              <a:t>       </a:t>
            </a:r>
          </a:p>
          <a:p>
            <a:pPr marL="3200400" lvl="7" indent="0">
              <a:buNone/>
            </a:pPr>
            <a:endParaRPr lang="fr-FR" dirty="0"/>
          </a:p>
          <a:p>
            <a:pPr marL="3200400" lvl="7" indent="0">
              <a:buNone/>
            </a:pPr>
            <a:r>
              <a:rPr lang="fr-FR" dirty="0"/>
              <a:t>	ou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75806"/>
            <a:ext cx="3788003" cy="14696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0151"/>
            <a:ext cx="3851920" cy="16603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7820"/>
            <a:ext cx="2694261" cy="16759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980101"/>
            <a:ext cx="4116084" cy="13001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EBFF55-7D74-804E-98A2-5CCD85ED1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2301922"/>
            <a:ext cx="595465" cy="595465"/>
          </a:xfrm>
          <a:prstGeom prst="rect">
            <a:avLst/>
          </a:prstGeom>
        </p:spPr>
      </p:pic>
      <p:pic>
        <p:nvPicPr>
          <p:cNvPr id="12" name="Picture 24" descr="Résultat de recherche d'images pour &quot;website logo&quot;">
            <a:hlinkClick r:id="rId7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6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Restitution</a:t>
            </a:r>
          </a:p>
          <a:p>
            <a:pPr lvl="1"/>
            <a:r>
              <a:rPr lang="fr-FR" dirty="0"/>
              <a:t>Flux « quasi » temps réel</a:t>
            </a: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3" y="2461847"/>
            <a:ext cx="2748515" cy="2132776"/>
          </a:xfrm>
          <a:prstGeom prst="rect">
            <a:avLst/>
          </a:prstGeom>
        </p:spPr>
      </p:pic>
      <p:pic>
        <p:nvPicPr>
          <p:cNvPr id="7" name="Espace réservé du contenu 23">
            <a:extLst>
              <a:ext uri="{FF2B5EF4-FFF2-40B4-BE49-F238E27FC236}">
                <a16:creationId xmlns:a16="http://schemas.microsoft.com/office/drawing/2014/main" id="{46D66144-3A1E-8943-A37D-15460B121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56" y="1563638"/>
            <a:ext cx="736995" cy="736995"/>
          </a:xfrm>
          <a:prstGeom prst="rect">
            <a:avLst/>
          </a:prstGeom>
        </p:spPr>
      </p:pic>
      <p:pic>
        <p:nvPicPr>
          <p:cNvPr id="9" name="Picture 24" descr="Résultat de recherche d'images pour &quot;website logo&quot;">
            <a:hlinkClick r:id="rId4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55726"/>
            <a:ext cx="4250959" cy="1380241"/>
          </a:xfrm>
          <a:prstGeom prst="rect">
            <a:avLst/>
          </a:prstGeom>
        </p:spPr>
      </p:pic>
      <p:pic>
        <p:nvPicPr>
          <p:cNvPr id="10" name="Espace réservé du contenu 5">
            <a:extLst>
              <a:ext uri="{FF2B5EF4-FFF2-40B4-BE49-F238E27FC236}">
                <a16:creationId xmlns:a16="http://schemas.microsoft.com/office/drawing/2014/main" id="{56955A90-028C-A047-971B-3A64889BE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735967"/>
            <a:ext cx="1992430" cy="99557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D4A4E7-2210-2D42-80F6-7599CB45CC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562" y="3735967"/>
            <a:ext cx="2262909" cy="995578"/>
          </a:xfrm>
          <a:prstGeom prst="rect">
            <a:avLst/>
          </a:prstGeom>
        </p:spPr>
      </p:pic>
      <p:sp>
        <p:nvSpPr>
          <p:cNvPr id="13" name="Flèche droite rayée 12">
            <a:extLst>
              <a:ext uri="{FF2B5EF4-FFF2-40B4-BE49-F238E27FC236}">
                <a16:creationId xmlns:a16="http://schemas.microsoft.com/office/drawing/2014/main" id="{2AA41650-6B97-1B45-B9FB-56345ADDA7B8}"/>
              </a:ext>
            </a:extLst>
          </p:cNvPr>
          <p:cNvSpPr/>
          <p:nvPr/>
        </p:nvSpPr>
        <p:spPr>
          <a:xfrm rot="5400000">
            <a:off x="1001783" y="3607044"/>
            <a:ext cx="347887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rayée 13">
            <a:extLst>
              <a:ext uri="{FF2B5EF4-FFF2-40B4-BE49-F238E27FC236}">
                <a16:creationId xmlns:a16="http://schemas.microsoft.com/office/drawing/2014/main" id="{2AA41650-6B97-1B45-B9FB-56345ADDA7B8}"/>
              </a:ext>
            </a:extLst>
          </p:cNvPr>
          <p:cNvSpPr/>
          <p:nvPr/>
        </p:nvSpPr>
        <p:spPr>
          <a:xfrm>
            <a:off x="1980488" y="4057356"/>
            <a:ext cx="347887" cy="352800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14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Restitution</a:t>
            </a:r>
          </a:p>
          <a:p>
            <a:pPr lvl="1"/>
            <a:r>
              <a:rPr lang="fr-FR" sz="2400" dirty="0"/>
              <a:t>Fichiers et</a:t>
            </a:r>
          </a:p>
          <a:p>
            <a:pPr marL="457200" lvl="1" indent="0">
              <a:buNone/>
            </a:pPr>
            <a:r>
              <a:rPr lang="fr-FR" sz="2400" dirty="0"/>
              <a:t>métadonnées</a:t>
            </a:r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r>
              <a:rPr lang="fr-FR" sz="2000" dirty="0"/>
              <a:t>Technologie API de</a:t>
            </a:r>
          </a:p>
          <a:p>
            <a:pPr marL="457200" lvl="1" indent="0">
              <a:buNone/>
            </a:pPr>
            <a:r>
              <a:rPr lang="fr-FR" sz="2000" dirty="0"/>
              <a:t>Geonetwork :</a:t>
            </a:r>
          </a:p>
          <a:p>
            <a:pPr marL="457200" lvl="1" indent="0">
              <a:buNone/>
            </a:pPr>
            <a:r>
              <a:rPr lang="fr-FR" sz="1800" dirty="0"/>
              <a:t>Format obtenu :</a:t>
            </a:r>
          </a:p>
          <a:p>
            <a:pPr marL="457200" lvl="1" indent="0">
              <a:buNone/>
            </a:pPr>
            <a:r>
              <a:rPr lang="fr-FR" sz="2000" dirty="0"/>
              <a:t>	   </a:t>
            </a:r>
            <a:r>
              <a:rPr lang="fr-FR" sz="2000" dirty="0" err="1"/>
              <a:t>json</a:t>
            </a:r>
            <a:endParaRPr lang="fr-FR" sz="2000" dirty="0"/>
          </a:p>
          <a:p>
            <a:pPr marL="457200" lvl="1" indent="0">
              <a:buNone/>
            </a:pPr>
            <a:r>
              <a:rPr lang="fr-FR" sz="2000" dirty="0"/>
              <a:t>            xml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051636"/>
            <a:ext cx="5482646" cy="4040394"/>
          </a:xfrm>
          <a:prstGeom prst="rect">
            <a:avLst/>
          </a:prstGeom>
        </p:spPr>
      </p:pic>
      <p:pic>
        <p:nvPicPr>
          <p:cNvPr id="8" name="Picture 24" descr="Résultat de recherche d'images pour &quot;website logo&quot;">
            <a:hlinkClick r:id="rId3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ce réservé du contenu 23">
            <a:extLst>
              <a:ext uri="{FF2B5EF4-FFF2-40B4-BE49-F238E27FC236}">
                <a16:creationId xmlns:a16="http://schemas.microsoft.com/office/drawing/2014/main" id="{46D66144-3A1E-8943-A37D-15460B121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95886"/>
            <a:ext cx="736995" cy="7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9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Catalogue de données Geonetwork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sz="4500" dirty="0"/>
              <a:t>Geonetwork : </a:t>
            </a:r>
          </a:p>
          <a:p>
            <a:pPr lvl="1"/>
            <a:r>
              <a:rPr lang="fr-FR" sz="4100" dirty="0"/>
              <a:t>Fonctions principales :</a:t>
            </a:r>
          </a:p>
          <a:p>
            <a:pPr lvl="2"/>
            <a:r>
              <a:rPr lang="fr-FR" sz="3700" dirty="0"/>
              <a:t>Dépôt</a:t>
            </a:r>
          </a:p>
          <a:p>
            <a:pPr lvl="2"/>
            <a:r>
              <a:rPr lang="fr-FR" sz="3700" dirty="0"/>
              <a:t>Outils de recherches</a:t>
            </a:r>
          </a:p>
          <a:p>
            <a:pPr lvl="2"/>
            <a:r>
              <a:rPr lang="fr-FR" sz="3700" dirty="0"/>
              <a:t>Association de métadonnées</a:t>
            </a:r>
          </a:p>
          <a:p>
            <a:pPr lvl="2"/>
            <a:r>
              <a:rPr lang="fr-FR" sz="3700" dirty="0"/>
              <a:t>Classement thématique</a:t>
            </a:r>
          </a:p>
          <a:p>
            <a:pPr lvl="1"/>
            <a:r>
              <a:rPr lang="fr-FR" sz="4100" dirty="0"/>
              <a:t>Fonctions optionnelles :</a:t>
            </a:r>
          </a:p>
          <a:p>
            <a:pPr lvl="2"/>
            <a:r>
              <a:rPr lang="fr-FR" sz="3700" dirty="0"/>
              <a:t>Embargo / Diffusion restreinte</a:t>
            </a:r>
          </a:p>
          <a:p>
            <a:pPr lvl="2"/>
            <a:r>
              <a:rPr lang="fr-FR" sz="3700" dirty="0"/>
              <a:t>Statistique de consultations</a:t>
            </a:r>
          </a:p>
          <a:p>
            <a:pPr lvl="2"/>
            <a:r>
              <a:rPr lang="fr-FR" sz="3700" dirty="0"/>
              <a:t>Exposition en OAI-PMH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384" y="1063229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30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Catalogue de données Geonetwork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r-FR" sz="2800" dirty="0"/>
              <a:t>Geonetwork : </a:t>
            </a:r>
          </a:p>
          <a:p>
            <a:pPr lvl="1"/>
            <a:r>
              <a:rPr lang="fr-FR" sz="2400" dirty="0"/>
              <a:t>Intérêt du catalogage : </a:t>
            </a:r>
          </a:p>
          <a:p>
            <a:pPr lvl="2"/>
            <a:r>
              <a:rPr lang="fr-FR" dirty="0"/>
              <a:t>Échange avec les partenaires extérieurs </a:t>
            </a:r>
          </a:p>
          <a:p>
            <a:pPr lvl="2"/>
            <a:r>
              <a:rPr lang="fr-FR" dirty="0"/>
              <a:t>Visibilité interne des données disponibles</a:t>
            </a:r>
          </a:p>
          <a:p>
            <a:pPr lvl="2"/>
            <a:r>
              <a:rPr lang="fr-FR" dirty="0"/>
              <a:t>Thesaurus</a:t>
            </a:r>
          </a:p>
          <a:p>
            <a:pPr lvl="1"/>
            <a:r>
              <a:rPr lang="fr-FR" sz="2400" dirty="0"/>
              <a:t>Inconvénients</a:t>
            </a:r>
          </a:p>
          <a:p>
            <a:pPr lvl="2"/>
            <a:r>
              <a:rPr lang="fr-FR" dirty="0"/>
              <a:t>Métadonnées à renseigner</a:t>
            </a:r>
          </a:p>
          <a:p>
            <a:pPr lvl="2"/>
            <a:r>
              <a:rPr lang="fr-FR" dirty="0"/>
              <a:t>Ne traite pas les flux continus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384" y="1063229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57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Catalogue de données Geonetwork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Interaction à Geonetwork</a:t>
            </a:r>
          </a:p>
          <a:p>
            <a:pPr lvl="1"/>
            <a:r>
              <a:rPr lang="fr-FR" dirty="0" err="1"/>
              <a:t>PipelineR</a:t>
            </a:r>
            <a:r>
              <a:rPr lang="fr-FR" dirty="0"/>
              <a:t> :</a:t>
            </a:r>
          </a:p>
          <a:p>
            <a:pPr marL="457200" lvl="1" indent="0">
              <a:buNone/>
            </a:pPr>
            <a:r>
              <a:rPr lang="fr-FR" dirty="0"/>
              <a:t>Le </a:t>
            </a:r>
            <a:r>
              <a:rPr lang="fr-FR" dirty="0" err="1"/>
              <a:t>pipelineR</a:t>
            </a:r>
            <a:r>
              <a:rPr lang="fr-FR" dirty="0"/>
              <a:t> est un projet FOSS (Free and Open Source Software) basé sur le langage R. C’est une méthode pour automatiser et standardiser l’écriture de métadonnées et la publication de métadonnée associées. 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384" y="1063229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Catalogue de données Geonetwork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Interaction à Geonetwork</a:t>
            </a:r>
          </a:p>
          <a:p>
            <a:pPr lvl="1"/>
            <a:r>
              <a:rPr lang="fr-FR" dirty="0" err="1"/>
              <a:t>PipelineR</a:t>
            </a:r>
            <a:r>
              <a:rPr lang="fr-FR" dirty="0"/>
              <a:t> :</a:t>
            </a:r>
          </a:p>
          <a:p>
            <a:pPr lvl="2"/>
            <a:r>
              <a:rPr lang="fr-FR" dirty="0" err="1"/>
              <a:t>Geometa</a:t>
            </a:r>
            <a:r>
              <a:rPr lang="fr-FR" dirty="0"/>
              <a:t> / </a:t>
            </a:r>
            <a:r>
              <a:rPr lang="fr-FR" dirty="0" err="1"/>
              <a:t>Geonapi</a:t>
            </a:r>
            <a:endParaRPr lang="fr-FR" dirty="0"/>
          </a:p>
          <a:p>
            <a:pPr lvl="2"/>
            <a:r>
              <a:rPr lang="fr-FR" dirty="0" err="1"/>
              <a:t>Geometa</a:t>
            </a:r>
            <a:r>
              <a:rPr lang="fr-FR" dirty="0"/>
              <a:t> / </a:t>
            </a:r>
            <a:r>
              <a:rPr lang="fr-FR" dirty="0" err="1"/>
              <a:t>Geoflow</a:t>
            </a:r>
            <a:r>
              <a:rPr lang="fr-FR" dirty="0"/>
              <a:t> </a:t>
            </a:r>
          </a:p>
          <a:p>
            <a:pPr lvl="2"/>
            <a:r>
              <a:rPr lang="fr-FR" dirty="0" err="1"/>
              <a:t>Geometa</a:t>
            </a:r>
            <a:r>
              <a:rPr lang="fr-FR" dirty="0"/>
              <a:t> / ows4R</a:t>
            </a:r>
          </a:p>
          <a:p>
            <a:pPr marL="914400" lvl="2" indent="0">
              <a:buNone/>
            </a:pPr>
            <a:endParaRPr lang="fr-FR" u="sng" dirty="0">
              <a:hlinkClick r:id="rId2"/>
            </a:endParaRPr>
          </a:p>
          <a:p>
            <a:pPr marL="914400" lvl="2" indent="0">
              <a:buNone/>
            </a:pPr>
            <a:r>
              <a:rPr lang="fr-FR" u="sng" dirty="0">
                <a:hlinkClick r:id="rId2"/>
              </a:rPr>
              <a:t>https://github.com/eblondel/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384" y="1063229"/>
            <a:ext cx="504056" cy="5040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8064" y="3867894"/>
            <a:ext cx="627534" cy="6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59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Catalogue de données Geonetwork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Interaction à Geonetwork</a:t>
            </a:r>
          </a:p>
          <a:p>
            <a:pPr lvl="1"/>
            <a:r>
              <a:rPr lang="fr-FR" dirty="0"/>
              <a:t>API REST Geonetwork :</a:t>
            </a:r>
          </a:p>
          <a:p>
            <a:pPr marL="0" indent="0">
              <a:buNone/>
            </a:pPr>
            <a:r>
              <a:rPr lang="fr-FR" sz="2400" b="0" dirty="0"/>
              <a:t>Permet de requêter le logiciel Geonetwork via des catégories prédéfinies par l’API.</a:t>
            </a:r>
          </a:p>
          <a:p>
            <a:pPr marL="0" indent="0">
              <a:buNone/>
            </a:pPr>
            <a:r>
              <a:rPr lang="fr-FR" sz="2400" b="0" dirty="0"/>
              <a:t>Possibilité de :</a:t>
            </a:r>
          </a:p>
          <a:p>
            <a:pPr>
              <a:buFontTx/>
              <a:buChar char="-"/>
            </a:pPr>
            <a:r>
              <a:rPr lang="fr-FR" sz="2400" b="0" dirty="0"/>
              <a:t>Obtenir des informations</a:t>
            </a:r>
          </a:p>
          <a:p>
            <a:pPr>
              <a:buFontTx/>
              <a:buChar char="-"/>
            </a:pPr>
            <a:r>
              <a:rPr lang="fr-FR" sz="2400" b="0" dirty="0"/>
              <a:t>Ajouter des informations</a:t>
            </a:r>
          </a:p>
          <a:p>
            <a:pPr>
              <a:buFontTx/>
              <a:buChar char="-"/>
            </a:pPr>
            <a:r>
              <a:rPr lang="fr-FR" sz="2400" b="0" dirty="0"/>
              <a:t>Supprimer des informations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8384" y="1063229"/>
            <a:ext cx="504056" cy="5040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1779662"/>
            <a:ext cx="492646" cy="4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73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futur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sz="3000" dirty="0"/>
              <a:t>Propositions de priorisation de développements :</a:t>
            </a:r>
          </a:p>
          <a:p>
            <a:pPr lvl="1"/>
            <a:r>
              <a:rPr lang="fr-FR" dirty="0"/>
              <a:t>CAS / </a:t>
            </a:r>
            <a:r>
              <a:rPr lang="fr-FR" dirty="0" err="1"/>
              <a:t>Shibboleth</a:t>
            </a:r>
            <a:endParaRPr lang="fr-FR" dirty="0"/>
          </a:p>
          <a:p>
            <a:pPr lvl="1"/>
            <a:r>
              <a:rPr lang="fr-FR" dirty="0"/>
              <a:t>Continuer de développer les interactions entre Geonetwork et le site CEBA </a:t>
            </a:r>
          </a:p>
          <a:p>
            <a:pPr lvl="1"/>
            <a:r>
              <a:rPr lang="fr-FR" dirty="0"/>
              <a:t>DOI (</a:t>
            </a:r>
            <a:r>
              <a:rPr lang="fr-FR" dirty="0" err="1"/>
              <a:t>Geoflow</a:t>
            </a:r>
            <a:r>
              <a:rPr lang="fr-FR" dirty="0"/>
              <a:t> ?)</a:t>
            </a:r>
          </a:p>
          <a:p>
            <a:pPr lvl="1"/>
            <a:r>
              <a:rPr lang="fr-FR" dirty="0"/>
              <a:t>Gestion du flux BDD</a:t>
            </a:r>
          </a:p>
          <a:p>
            <a:pPr lvl="1"/>
            <a:r>
              <a:rPr lang="fr-FR" dirty="0"/>
              <a:t>RGPD</a:t>
            </a:r>
          </a:p>
        </p:txBody>
      </p:sp>
    </p:spTree>
    <p:extLst>
      <p:ext uri="{BB962C8B-B14F-4D97-AF65-F5344CB8AC3E}">
        <p14:creationId xmlns:p14="http://schemas.microsoft.com/office/powerpoint/2010/main" val="394861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923678"/>
            <a:ext cx="8229600" cy="857250"/>
          </a:xfrm>
        </p:spPr>
        <p:txBody>
          <a:bodyPr>
            <a:normAutofit/>
          </a:bodyPr>
          <a:lstStyle/>
          <a:p>
            <a:r>
              <a:rPr lang="fr-FR" sz="4000" b="1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389819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55526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fr-FR" dirty="0"/>
              <a:t>État des lieux Web et Catalogue de données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5496" y="1923678"/>
            <a:ext cx="7560840" cy="1800200"/>
          </a:xfrm>
        </p:spPr>
        <p:txBody>
          <a:bodyPr>
            <a:normAutofit lnSpcReduction="10000"/>
          </a:bodyPr>
          <a:lstStyle/>
          <a:p>
            <a:pPr algn="l"/>
            <a:r>
              <a:rPr lang="fr-FR" dirty="0"/>
              <a:t>Plan :</a:t>
            </a:r>
          </a:p>
          <a:p>
            <a:pPr lvl="2" algn="l"/>
            <a:r>
              <a:rPr lang="fr-FR" dirty="0"/>
              <a:t>  </a:t>
            </a:r>
            <a:r>
              <a:rPr lang="fr-FR" dirty="0"/>
              <a:t>I </a:t>
            </a:r>
            <a:r>
              <a:rPr lang="fr-FR" dirty="0" smtClean="0"/>
              <a:t>  –   </a:t>
            </a:r>
            <a:r>
              <a:rPr lang="fr-FR" dirty="0"/>
              <a:t>Site Web CEBA</a:t>
            </a:r>
          </a:p>
          <a:p>
            <a:pPr lvl="2" algn="l"/>
            <a:r>
              <a:rPr lang="fr-FR" dirty="0"/>
              <a:t>  II </a:t>
            </a:r>
            <a:r>
              <a:rPr lang="fr-FR" dirty="0" smtClean="0"/>
              <a:t> – </a:t>
            </a:r>
            <a:r>
              <a:rPr lang="fr-FR" dirty="0" smtClean="0"/>
              <a:t>Catalogue </a:t>
            </a:r>
            <a:r>
              <a:rPr lang="fr-FR" dirty="0"/>
              <a:t>de données (Geonetwork)</a:t>
            </a:r>
          </a:p>
          <a:p>
            <a:pPr lvl="2" algn="l"/>
            <a:r>
              <a:rPr lang="fr-FR" dirty="0"/>
              <a:t>  III – Développement futur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1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04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023882"/>
              </p:ext>
            </p:extLst>
          </p:nvPr>
        </p:nvGraphicFramePr>
        <p:xfrm>
          <a:off x="395536" y="1419622"/>
          <a:ext cx="8229600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83651038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673348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59734482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8605252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51401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5552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User \  Droit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Gérer le 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Déclarer un réseau de capteurs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Créer Expérience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Déclarer</a:t>
                      </a:r>
                      <a:r>
                        <a:rPr lang="fr-FR" baseline="0" dirty="0"/>
                        <a:t> un site</a:t>
                      </a:r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Déclarer un jeu de données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16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810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363228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539552" y="357986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L’administrateur du projet à tous les droits des la création de celui-ci.</a:t>
            </a:r>
          </a:p>
          <a:p>
            <a:r>
              <a:rPr lang="fr-FR" dirty="0"/>
              <a:t>(x) Le membre peut se voir attribuer tous les droits jusqu’à la gestion du projet si l’administrateur le lui fourni. Un membre qui gère un projet ne peut pas enlever de droit à un administrateur.</a:t>
            </a:r>
          </a:p>
        </p:txBody>
      </p:sp>
      <p:pic>
        <p:nvPicPr>
          <p:cNvPr id="7" name="Picture 24" descr="Résultat de recherche d'images pour &quot;website logo&quot;">
            <a:hlinkClick r:id="rId2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7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Architecture Web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86346"/>
            <a:ext cx="7344816" cy="29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5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fr-FR" dirty="0"/>
              <a:t>Rappel des objectifs: </a:t>
            </a:r>
          </a:p>
          <a:p>
            <a:pPr lvl="1"/>
            <a:r>
              <a:rPr lang="fr-FR" dirty="0"/>
              <a:t>Partager les données produites par les chercheurs</a:t>
            </a:r>
          </a:p>
          <a:p>
            <a:pPr lvl="1"/>
            <a:r>
              <a:rPr lang="fr-FR" dirty="0"/>
              <a:t>Proposer un monitoring à distance</a:t>
            </a:r>
          </a:p>
          <a:p>
            <a:pPr lvl="1"/>
            <a:r>
              <a:rPr lang="fr-FR" dirty="0"/>
              <a:t>Déployer des réseaux de capteurs rapidement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24" descr="Résultat de recherche d'images pour &quot;website logo&quot;">
            <a:hlinkClick r:id="rId2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3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Gestion d’un projet</a:t>
            </a:r>
          </a:p>
          <a:p>
            <a:pPr lvl="1"/>
            <a:r>
              <a:rPr lang="fr-FR" dirty="0"/>
              <a:t>Qu’est ce qu’un projet ?</a:t>
            </a:r>
          </a:p>
          <a:p>
            <a:pPr marL="800100" lvl="2" indent="0">
              <a:buNone/>
            </a:pPr>
            <a:r>
              <a:rPr lang="fr-FR" dirty="0"/>
              <a:t>-      Un propriétaire (son créateur)</a:t>
            </a:r>
          </a:p>
          <a:p>
            <a:pPr marL="800100" lvl="2" indent="0">
              <a:buNone/>
            </a:pPr>
            <a:r>
              <a:rPr lang="fr-FR" b="0" dirty="0"/>
              <a:t>-      La possibilité de contenir plusieurs projets (si structurant)</a:t>
            </a:r>
          </a:p>
          <a:p>
            <a:pPr marL="800100" lvl="2" indent="0">
              <a:buNone/>
            </a:pPr>
            <a:r>
              <a:rPr lang="fr-FR" b="0" dirty="0"/>
              <a:t>-      Une ou des expériences</a:t>
            </a:r>
          </a:p>
          <a:p>
            <a:pPr marL="800100" lvl="2" indent="0">
              <a:buNone/>
            </a:pPr>
            <a:r>
              <a:rPr lang="fr-FR" b="0" dirty="0"/>
              <a:t>-      Un ou des sites géographiques</a:t>
            </a:r>
          </a:p>
          <a:p>
            <a:pPr marL="800100" lvl="2" indent="0">
              <a:buNone/>
            </a:pPr>
            <a:r>
              <a:rPr lang="fr-FR" b="0" dirty="0"/>
              <a:t>-      Un ou des « financements »</a:t>
            </a:r>
          </a:p>
          <a:p>
            <a:pPr marL="800100" lvl="2" indent="0">
              <a:buNone/>
            </a:pPr>
            <a:r>
              <a:rPr lang="fr-FR" b="0" dirty="0"/>
              <a:t>-      Une « durée »</a:t>
            </a:r>
          </a:p>
          <a:p>
            <a:pPr marL="800100" lvl="2" indent="0">
              <a:buNone/>
            </a:pPr>
            <a:r>
              <a:rPr lang="fr-FR" b="0" dirty="0"/>
              <a:t>-      Un « objectif »</a:t>
            </a:r>
          </a:p>
          <a:p>
            <a:pPr marL="800100" lvl="2" indent="0">
              <a:buNone/>
            </a:pPr>
            <a:r>
              <a:rPr lang="fr-FR" b="0" dirty="0"/>
              <a:t>-      Des Thesaurus, il en faut au moins trois</a:t>
            </a:r>
          </a:p>
          <a:p>
            <a:pPr lvl="1"/>
            <a:endParaRPr lang="fr-FR" dirty="0"/>
          </a:p>
        </p:txBody>
      </p:sp>
      <p:pic>
        <p:nvPicPr>
          <p:cNvPr id="4" name="Picture 24" descr="Résultat de recherche d'images pour &quot;website logo&quot;">
            <a:hlinkClick r:id="rId2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5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203598"/>
            <a:ext cx="8229600" cy="635179"/>
          </a:xfrm>
        </p:spPr>
        <p:txBody>
          <a:bodyPr/>
          <a:lstStyle/>
          <a:p>
            <a:r>
              <a:rPr lang="fr-FR" dirty="0"/>
              <a:t>Droits et utilisateurs</a:t>
            </a:r>
          </a:p>
        </p:txBody>
      </p:sp>
      <p:pic>
        <p:nvPicPr>
          <p:cNvPr id="5" name="Picture 24" descr="Résultat de recherche d'images pour &quot;website logo&quot;">
            <a:hlinkClick r:id="rId2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876025"/>
              </p:ext>
            </p:extLst>
          </p:nvPr>
        </p:nvGraphicFramePr>
        <p:xfrm>
          <a:off x="372368" y="1991722"/>
          <a:ext cx="844810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017">
                  <a:extLst>
                    <a:ext uri="{9D8B030D-6E8A-4147-A177-3AD203B41FA5}">
                      <a16:colId xmlns:a16="http://schemas.microsoft.com/office/drawing/2014/main" val="1836510389"/>
                    </a:ext>
                  </a:extLst>
                </a:gridCol>
                <a:gridCol w="1351455">
                  <a:extLst>
                    <a:ext uri="{9D8B030D-6E8A-4147-A177-3AD203B41FA5}">
                      <a16:colId xmlns:a16="http://schemas.microsoft.com/office/drawing/2014/main" val="46733489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597344826"/>
                    </a:ext>
                  </a:extLst>
                </a:gridCol>
                <a:gridCol w="1216412">
                  <a:extLst>
                    <a:ext uri="{9D8B030D-6E8A-4147-A177-3AD203B41FA5}">
                      <a16:colId xmlns:a16="http://schemas.microsoft.com/office/drawing/2014/main" val="686052529"/>
                    </a:ext>
                  </a:extLst>
                </a:gridCol>
                <a:gridCol w="1408017">
                  <a:extLst>
                    <a:ext uri="{9D8B030D-6E8A-4147-A177-3AD203B41FA5}">
                      <a16:colId xmlns:a16="http://schemas.microsoft.com/office/drawing/2014/main" val="3551401745"/>
                    </a:ext>
                  </a:extLst>
                </a:gridCol>
                <a:gridCol w="1408017">
                  <a:extLst>
                    <a:ext uri="{9D8B030D-6E8A-4147-A177-3AD203B41FA5}">
                      <a16:colId xmlns:a16="http://schemas.microsoft.com/office/drawing/2014/main" val="1055528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Profil 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Propriétaire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Administrateur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Membre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162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Droit :</a:t>
                      </a:r>
                    </a:p>
                    <a:p>
                      <a:pPr marL="0" algn="l" defTabSz="914400" rtl="0" eaLnBrk="1" latinLnBrk="0" hangingPunct="1"/>
                      <a:endParaRPr lang="fr-F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Gérer le projet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Déclarer un réseau de capteurs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Créer Expérience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Déclarer un site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Déclarer un jeu de données / métadonnée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66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27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7574"/>
            <a:ext cx="5626968" cy="507503"/>
          </a:xfrm>
        </p:spPr>
        <p:txBody>
          <a:bodyPr>
            <a:normAutofit lnSpcReduction="10000"/>
          </a:bodyPr>
          <a:lstStyle/>
          <a:p>
            <a:r>
              <a:rPr lang="fr-FR" sz="2800" dirty="0"/>
              <a:t>Fonctionnalités</a:t>
            </a:r>
            <a:r>
              <a:rPr lang="fr-FR" sz="2400" dirty="0"/>
              <a:t> sur un projet </a:t>
            </a:r>
          </a:p>
          <a:p>
            <a:endParaRPr lang="fr-FR" sz="2400" dirty="0"/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694045"/>
              </p:ext>
            </p:extLst>
          </p:nvPr>
        </p:nvGraphicFramePr>
        <p:xfrm>
          <a:off x="323528" y="1495076"/>
          <a:ext cx="8229600" cy="3524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124658353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19997459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7248322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99872647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13854088"/>
                    </a:ext>
                  </a:extLst>
                </a:gridCol>
              </a:tblGrid>
              <a:tr h="1238494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92D050"/>
                          </a:solidFill>
                        </a:rPr>
                        <a:t>Gestion d’un 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92D050"/>
                          </a:solidFill>
                        </a:rPr>
                        <a:t>Gestion des utilisateurs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92D050"/>
                          </a:solidFill>
                        </a:rPr>
                        <a:t>Édition</a:t>
                      </a:r>
                      <a:r>
                        <a:rPr lang="fr-FR" baseline="0" dirty="0">
                          <a:solidFill>
                            <a:srgbClr val="92D050"/>
                          </a:solidFill>
                        </a:rPr>
                        <a:t> du projet</a:t>
                      </a:r>
                      <a:endParaRPr lang="fr-FR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92D050"/>
                          </a:solidFill>
                        </a:rPr>
                        <a:t>Déclarer</a:t>
                      </a:r>
                      <a:r>
                        <a:rPr lang="fr-FR" baseline="0" dirty="0">
                          <a:solidFill>
                            <a:srgbClr val="92D050"/>
                          </a:solidFill>
                        </a:rPr>
                        <a:t> un site Géographique</a:t>
                      </a:r>
                      <a:endParaRPr lang="fr-FR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Déclarer réseau de </a:t>
                      </a:r>
                      <a:r>
                        <a:rPr lang="fr-FR" sz="18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capteurs </a:t>
                      </a:r>
                      <a:endParaRPr lang="fr-FR" sz="1800" b="1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05813"/>
                  </a:ext>
                </a:extLst>
              </a:tr>
              <a:tr h="2286451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dirty="0"/>
                        <a:t>Édition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dirty="0"/>
                        <a:t>Déclarer</a:t>
                      </a:r>
                      <a:r>
                        <a:rPr lang="fr-FR" sz="1200" baseline="0" dirty="0"/>
                        <a:t> un réseau de capteurs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baseline="0" dirty="0"/>
                        <a:t>Gestion des membres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Attribution des droits (gérer un projet, déclarer un réseau de capteurs, déclarer une fiche de métadonnées, créer une expérience, déclarer un site …)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Résumé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Encore</a:t>
                      </a:r>
                      <a:r>
                        <a:rPr lang="fr-FR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actif ?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fr-FR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…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Nom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Localité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Longitude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Générique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ConnecSenS</a:t>
                      </a: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via </a:t>
                      </a:r>
                      <a:r>
                        <a:rPr lang="fr-FR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AppName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defTabSz="914400" rtl="0" eaLnBrk="1" latinLnBrk="0" hangingPunct="1">
                        <a:buFontTx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743673"/>
                  </a:ext>
                </a:extLst>
              </a:tr>
            </a:tbl>
          </a:graphicData>
        </a:graphic>
      </p:graphicFrame>
      <p:pic>
        <p:nvPicPr>
          <p:cNvPr id="5" name="Picture 24" descr="Résultat de recherche d'images pour &quot;website logo&quot;">
            <a:hlinkClick r:id="rId2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914779" y="1109875"/>
            <a:ext cx="259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92D050"/>
                </a:solidFill>
              </a:rPr>
              <a:t>Administrateur = vert</a:t>
            </a:r>
          </a:p>
        </p:txBody>
      </p:sp>
    </p:spTree>
    <p:extLst>
      <p:ext uri="{BB962C8B-B14F-4D97-AF65-F5344CB8AC3E}">
        <p14:creationId xmlns:p14="http://schemas.microsoft.com/office/powerpoint/2010/main" val="235643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graphicFrame>
        <p:nvGraphicFramePr>
          <p:cNvPr id="7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541084"/>
              </p:ext>
            </p:extLst>
          </p:nvPr>
        </p:nvGraphicFramePr>
        <p:xfrm>
          <a:off x="323528" y="1495076"/>
          <a:ext cx="8064895" cy="3524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79">
                  <a:extLst>
                    <a:ext uri="{9D8B030D-6E8A-4147-A177-3AD203B41FA5}">
                      <a16:colId xmlns:a16="http://schemas.microsoft.com/office/drawing/2014/main" val="1246583532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1199974595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1472483225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998726476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1073964813"/>
                    </a:ext>
                  </a:extLst>
                </a:gridCol>
              </a:tblGrid>
              <a:tr h="12384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Déposer</a:t>
                      </a:r>
                      <a:r>
                        <a:rPr lang="fr-FR" baseline="0" dirty="0"/>
                        <a:t> jeu de données et sa métadonnée</a:t>
                      </a:r>
                      <a:endParaRPr lang="fr-FR" dirty="0"/>
                    </a:p>
                    <a:p>
                      <a:endParaRPr lang="fr-FR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Déclarer une expérience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Requêter la</a:t>
                      </a:r>
                      <a:r>
                        <a:rPr lang="fr-FR" baseline="0" dirty="0"/>
                        <a:t> base de données JSON</a:t>
                      </a:r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Statut de la base de données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Grafana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05813"/>
                  </a:ext>
                </a:extLst>
              </a:tr>
              <a:tr h="2286451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dirty="0"/>
                        <a:t>Jeu</a:t>
                      </a:r>
                      <a:r>
                        <a:rPr lang="fr-FR" sz="1200" baseline="0" dirty="0"/>
                        <a:t> de données : Tous </a:t>
                      </a:r>
                      <a:r>
                        <a:rPr lang="fr-FR" sz="1200" baseline="0" dirty="0" smtClean="0"/>
                        <a:t>les formats sont acceptés </a:t>
                      </a:r>
                      <a:r>
                        <a:rPr lang="fr-FR" sz="1200" baseline="0" dirty="0"/>
                        <a:t>(csv, </a:t>
                      </a:r>
                      <a:r>
                        <a:rPr lang="fr-FR" sz="1200" baseline="0" dirty="0" err="1"/>
                        <a:t>excel</a:t>
                      </a:r>
                      <a:r>
                        <a:rPr lang="fr-FR" sz="1200" baseline="0" dirty="0"/>
                        <a:t>, </a:t>
                      </a:r>
                      <a:r>
                        <a:rPr lang="fr-FR" sz="1200" baseline="0" dirty="0" err="1"/>
                        <a:t>word</a:t>
                      </a:r>
                      <a:r>
                        <a:rPr lang="fr-FR" sz="1200" baseline="0" dirty="0"/>
                        <a:t>, </a:t>
                      </a:r>
                      <a:r>
                        <a:rPr lang="fr-FR" sz="1200" baseline="0" dirty="0" err="1"/>
                        <a:t>json</a:t>
                      </a:r>
                      <a:r>
                        <a:rPr lang="fr-FR" sz="1200" baseline="0" dirty="0"/>
                        <a:t> …)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baseline="0" dirty="0"/>
                        <a:t>Métadonnée 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r-FR" sz="1200" baseline="0" dirty="0"/>
                        <a:t>Soit Excel via Drag n Drop (un exemple est fourni sur le site) ou par formulaire</a:t>
                      </a:r>
                      <a:endParaRPr lang="fr-FR" sz="1200" dirty="0"/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Nom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Étude 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Méthode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dirty="0"/>
                        <a:t>Récupérer</a:t>
                      </a:r>
                      <a:r>
                        <a:rPr lang="fr-FR" sz="1200" baseline="0" dirty="0"/>
                        <a:t> toutes les données via une plage temporelle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baseline="0" dirty="0"/>
                        <a:t>Récupérer les données d’une mesure (préciser mesure + plage </a:t>
                      </a:r>
                      <a:r>
                        <a:rPr lang="fr-FR" sz="1200" baseline="0" dirty="0" err="1"/>
                        <a:t>temp</a:t>
                      </a:r>
                      <a:r>
                        <a:rPr lang="fr-FR" sz="1200" baseline="0" dirty="0"/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sz="1200" baseline="0" dirty="0"/>
                        <a:t>Récupérer les données via </a:t>
                      </a:r>
                      <a:r>
                        <a:rPr lang="fr-FR" sz="1200" baseline="0" dirty="0" err="1"/>
                        <a:t>devEUI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fr-FR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Communication établie ou non avec la base de données via logo visuel 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 l’utilisateur possède</a:t>
                      </a:r>
                      <a:r>
                        <a:rPr lang="fr-FR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un compte, accès à </a:t>
                      </a:r>
                      <a:r>
                        <a:rPr lang="fr-FR" sz="12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Grafana</a:t>
                      </a:r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743673"/>
                  </a:ext>
                </a:extLst>
              </a:tr>
            </a:tbl>
          </a:graphicData>
        </a:graphic>
      </p:graphicFrame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987574"/>
            <a:ext cx="8229600" cy="507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 dirty="0"/>
              <a:t>Fonctionnalités</a:t>
            </a:r>
            <a:r>
              <a:rPr lang="fr-FR" dirty="0"/>
              <a:t> sur un projet</a:t>
            </a:r>
          </a:p>
          <a:p>
            <a:endParaRPr lang="fr-FR" dirty="0"/>
          </a:p>
        </p:txBody>
      </p:sp>
      <p:pic>
        <p:nvPicPr>
          <p:cNvPr id="11" name="Picture 24" descr="Résultat de recherche d'images pour &quot;website logo&quot;">
            <a:hlinkClick r:id="rId2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63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CEBA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Déclaration de flux</a:t>
            </a:r>
          </a:p>
          <a:p>
            <a:pPr lvl="1"/>
            <a:r>
              <a:rPr lang="fr-FR" dirty="0"/>
              <a:t> Flux « quasi » temps réel (générique)</a:t>
            </a:r>
          </a:p>
          <a:p>
            <a:pPr marL="0" indent="0">
              <a:buNone/>
            </a:pPr>
            <a:r>
              <a:rPr lang="fr-FR" sz="2400" b="0" dirty="0"/>
              <a:t>Déclaration d’un nouveau réseau depuis la page d’administration d’un projet 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3147814"/>
            <a:ext cx="6665557" cy="16561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21FC9F-AC12-CF4F-B536-97F03F968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2" t="9614" r="36283" b="13203"/>
          <a:stretch/>
        </p:blipFill>
        <p:spPr>
          <a:xfrm>
            <a:off x="7282551" y="3110026"/>
            <a:ext cx="1370086" cy="16035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E3251C-5F70-5244-B318-9D05DD39F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71" t="27457" r="32706" b="15392"/>
          <a:stretch/>
        </p:blipFill>
        <p:spPr>
          <a:xfrm>
            <a:off x="7788541" y="1330584"/>
            <a:ext cx="864096" cy="854111"/>
          </a:xfrm>
          <a:prstGeom prst="rect">
            <a:avLst/>
          </a:prstGeom>
        </p:spPr>
      </p:pic>
      <p:pic>
        <p:nvPicPr>
          <p:cNvPr id="7" name="Espace réservé du contenu 23">
            <a:extLst>
              <a:ext uri="{FF2B5EF4-FFF2-40B4-BE49-F238E27FC236}">
                <a16:creationId xmlns:a16="http://schemas.microsoft.com/office/drawing/2014/main" id="{46D66144-3A1E-8943-A37D-15460B121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56" y="1558408"/>
            <a:ext cx="736995" cy="736995"/>
          </a:xfrm>
          <a:prstGeom prst="rect">
            <a:avLst/>
          </a:prstGeom>
        </p:spPr>
      </p:pic>
      <p:pic>
        <p:nvPicPr>
          <p:cNvPr id="8" name="Picture 24" descr="Résultat de recherche d'images pour &quot;website logo&quot;">
            <a:hlinkClick r:id="rId6"/>
            <a:extLst>
              <a:ext uri="{FF2B5EF4-FFF2-40B4-BE49-F238E27FC236}">
                <a16:creationId xmlns:a16="http://schemas.microsoft.com/office/drawing/2014/main" id="{5F49725F-B36D-A347-BCFF-1ADBD225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9" y="785391"/>
            <a:ext cx="473974" cy="4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30069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PT_CAP20-25_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PT_CAP20-25_16-9" id="{8A0FFA30-DE47-447B-B2EC-1946762D0A18}" vid="{6210AB9A-4AAD-4F31-A1DD-D8645038ED1D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</TotalTime>
  <Words>753</Words>
  <Application>Microsoft Office PowerPoint</Application>
  <PresentationFormat>Affichage à l'écran (16:9)</PresentationFormat>
  <Paragraphs>171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Open Sans</vt:lpstr>
      <vt:lpstr>Modèle PPT_CAP20-25_16-9</vt:lpstr>
      <vt:lpstr>Présentation PowerPoint</vt:lpstr>
      <vt:lpstr>État des lieux Web et Catalogue de données</vt:lpstr>
      <vt:lpstr>Site Web CEBA</vt:lpstr>
      <vt:lpstr>Site Web CEBA</vt:lpstr>
      <vt:lpstr>Site Web CEBA</vt:lpstr>
      <vt:lpstr>Site Web CEBA</vt:lpstr>
      <vt:lpstr>Site Web CEBA</vt:lpstr>
      <vt:lpstr>Site Web CEBA</vt:lpstr>
      <vt:lpstr>Site Web CEBA</vt:lpstr>
      <vt:lpstr>Site Web CEBA</vt:lpstr>
      <vt:lpstr>Site Web CEBA</vt:lpstr>
      <vt:lpstr>Site Web CEBA</vt:lpstr>
      <vt:lpstr>Catalogue de données Geonetwork</vt:lpstr>
      <vt:lpstr>Catalogue de données Geonetwork</vt:lpstr>
      <vt:lpstr>Catalogue de données Geonetwork</vt:lpstr>
      <vt:lpstr>Catalogue de données Geonetwork</vt:lpstr>
      <vt:lpstr>Catalogue de données Geonetwork</vt:lpstr>
      <vt:lpstr>Développement futur</vt:lpstr>
      <vt:lpstr>Merci de votre attention !</vt:lpstr>
      <vt:lpstr>Présentation PowerPoint</vt:lpstr>
      <vt:lpstr>Site Web CEBA</vt:lpstr>
    </vt:vector>
  </TitlesOfParts>
  <Company>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Francis OGEREAU</dc:creator>
  <cp:lastModifiedBy>Francis OGEREAU</cp:lastModifiedBy>
  <cp:revision>50</cp:revision>
  <dcterms:created xsi:type="dcterms:W3CDTF">2020-03-04T07:43:43Z</dcterms:created>
  <dcterms:modified xsi:type="dcterms:W3CDTF">2020-03-11T15:23:38Z</dcterms:modified>
</cp:coreProperties>
</file>