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300" r:id="rId3"/>
    <p:sldId id="316" r:id="rId4"/>
    <p:sldId id="303" r:id="rId5"/>
    <p:sldId id="285" r:id="rId6"/>
    <p:sldId id="301" r:id="rId7"/>
    <p:sldId id="317" r:id="rId8"/>
    <p:sldId id="302" r:id="rId9"/>
    <p:sldId id="307" r:id="rId10"/>
    <p:sldId id="308" r:id="rId11"/>
    <p:sldId id="319" r:id="rId12"/>
    <p:sldId id="309" r:id="rId13"/>
    <p:sldId id="320" r:id="rId14"/>
    <p:sldId id="306" r:id="rId15"/>
    <p:sldId id="312" r:id="rId16"/>
    <p:sldId id="313" r:id="rId17"/>
    <p:sldId id="318" r:id="rId18"/>
    <p:sldId id="314" r:id="rId19"/>
    <p:sldId id="315" r:id="rId20"/>
    <p:sldId id="311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387" autoAdjust="0"/>
  </p:normalViewPr>
  <p:slideViewPr>
    <p:cSldViewPr snapToGrid="0">
      <p:cViewPr varScale="1">
        <p:scale>
          <a:sx n="82" d="100"/>
          <a:sy n="82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6A1-5174-42A8-934F-EFB7A344ABD3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65FE-1B80-4E5C-9C03-4BFE84DBE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856D6-0FD4-49C5-95C3-A977B906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C97990-6FC9-42B1-83F4-CCDE38422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FC882-765D-4958-BC8D-13DC47E8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52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8" y="2632923"/>
            <a:ext cx="8392602" cy="1395136"/>
          </a:xfrm>
        </p:spPr>
        <p:txBody>
          <a:bodyPr>
            <a:normAutofit fontScale="90000"/>
          </a:bodyPr>
          <a:lstStyle/>
          <a:p>
            <a:r>
              <a:rPr lang="fr-FR" noProof="0" dirty="0" smtClean="0">
                <a:solidFill>
                  <a:schemeClr val="bg1"/>
                </a:solidFill>
              </a:rPr>
              <a:t>Cahier des charges</a:t>
            </a:r>
            <a:br>
              <a:rPr lang="fr-FR" noProof="0" dirty="0" smtClean="0">
                <a:solidFill>
                  <a:schemeClr val="bg1"/>
                </a:solidFill>
              </a:rPr>
            </a:br>
            <a:r>
              <a:rPr lang="fr-FR" noProof="0" dirty="0" smtClean="0">
                <a:solidFill>
                  <a:schemeClr val="bg1"/>
                </a:solidFill>
              </a:rPr>
              <a:t>Partie base de données</a:t>
            </a:r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71018" y="6401001"/>
            <a:ext cx="183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smtClean="0"/>
              <a:t>Avril 2019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3F958-FF95-4EFD-B79C-83EAAAAF5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4798" y="5246954"/>
            <a:ext cx="1318260" cy="5403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394" y="5247906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158B1B68-2684-4823-8AC1-2D98D400B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737" y="5246954"/>
            <a:ext cx="646604" cy="540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4" y="5246954"/>
            <a:ext cx="567564" cy="5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Description des contraintes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3408218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Jeux de données hétérogènes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Structurées / Semi-structurées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Possibilité d’utiliser une base SQL et une base </a:t>
            </a:r>
            <a:r>
              <a:rPr lang="fr-FR" noProof="0" dirty="0" err="1" smtClean="0"/>
              <a:t>NoSQL</a:t>
            </a:r>
            <a:r>
              <a:rPr lang="fr-FR" noProof="0" dirty="0" smtClean="0"/>
              <a:t> ?</a:t>
            </a:r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Stockage de jeux de données privées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Stockage sur un même serveur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Serveurs séparés ?</a:t>
            </a:r>
            <a:endParaRPr lang="fr-FR" noProof="0" dirty="0" smtClean="0"/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071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Scénario de stockage de jeux de données privées</a:t>
            </a:r>
            <a:endParaRPr lang="fr-FR" noProof="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1806156"/>
            <a:ext cx="8206880" cy="39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Partager &amp; publier la donnée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3408218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dirty="0" smtClean="0"/>
              <a:t>Possible utilisation d’un Data </a:t>
            </a:r>
            <a:r>
              <a:rPr lang="fr-FR" dirty="0" err="1" smtClean="0"/>
              <a:t>Catalog</a:t>
            </a:r>
            <a:endParaRPr lang="fr-FR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Emplacement centralisé pour les métadonnées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Accessibles </a:t>
            </a:r>
            <a:r>
              <a:rPr lang="fr-FR" dirty="0" smtClean="0"/>
              <a:t>sans contraintes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Possibilité d’enlever le partage tout public pour un jeu de données </a:t>
            </a:r>
            <a:r>
              <a:rPr lang="fr-FR" noProof="0" dirty="0" smtClean="0">
                <a:sym typeface="Wingdings" panose="05000000000000000000" pitchFamily="2" charset="2"/>
              </a:rPr>
              <a:t> Protéger</a:t>
            </a: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Interopérable avec d’autres Data </a:t>
            </a:r>
            <a:r>
              <a:rPr lang="fr-FR" dirty="0" err="1" smtClean="0"/>
              <a:t>Catalog</a:t>
            </a:r>
            <a:endParaRPr lang="fr-FR" noProof="0" dirty="0" smtClean="0"/>
          </a:p>
          <a:p>
            <a:pPr marL="914400" lvl="1" indent="-45720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9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Visibilité d’un jeu de données</a:t>
            </a:r>
            <a:endParaRPr lang="fr-FR" noProof="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11" y="1589274"/>
            <a:ext cx="5706977" cy="48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La sécurité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3408218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Service de pérennisation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Fréquence des sauvegardes à déterminer</a:t>
            </a:r>
          </a:p>
          <a:p>
            <a:pPr marL="1828800" lvl="3" indent="-457200" algn="l">
              <a:buFontTx/>
              <a:buChar char="-"/>
            </a:pPr>
            <a:r>
              <a:rPr lang="fr-FR" dirty="0" smtClean="0"/>
              <a:t>Coût en espace et en maintenance</a:t>
            </a:r>
          </a:p>
          <a:p>
            <a:pPr marL="1828800" lvl="3" indent="-457200" algn="l">
              <a:buFontTx/>
              <a:buChar char="-"/>
            </a:pPr>
            <a:endParaRPr lang="fr-FR" dirty="0" smtClean="0"/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Accès restreint aux jeux de données suivant les rôles attribués au niveau de la base de données</a:t>
            </a:r>
          </a:p>
        </p:txBody>
      </p:sp>
    </p:spTree>
    <p:extLst>
      <p:ext uri="{BB962C8B-B14F-4D97-AF65-F5344CB8AC3E}">
        <p14:creationId xmlns:p14="http://schemas.microsoft.com/office/powerpoint/2010/main" val="27585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La réutilisation du jeu de données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3408218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Pour les jeux de données :</a:t>
            </a:r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Suivi du nombre de téléchargements</a:t>
            </a:r>
          </a:p>
          <a:p>
            <a:pPr marL="1371600" lvl="2" indent="-457200" algn="l">
              <a:buFontTx/>
              <a:buChar char="-"/>
            </a:pPr>
            <a:r>
              <a:rPr lang="fr-FR" dirty="0" err="1" smtClean="0"/>
              <a:t>Versioning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697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La propriété intellectuelle de la donnée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3572277"/>
          </a:xfrm>
        </p:spPr>
        <p:txBody>
          <a:bodyPr>
            <a:normAutofit fontScale="77500" lnSpcReduction="20000"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Protection pour les producteurs de données</a:t>
            </a:r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Données Open Data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Licence </a:t>
            </a:r>
            <a:r>
              <a:rPr lang="fr-FR" dirty="0" err="1" smtClean="0"/>
              <a:t>Creative</a:t>
            </a:r>
            <a:r>
              <a:rPr lang="fr-FR" dirty="0" smtClean="0"/>
              <a:t> Commons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Open </a:t>
            </a:r>
            <a:r>
              <a:rPr lang="fr-FR" noProof="0" dirty="0" err="1" smtClean="0"/>
              <a:t>Database</a:t>
            </a:r>
            <a:r>
              <a:rPr lang="fr-FR" noProof="0" dirty="0" smtClean="0"/>
              <a:t> Licence</a:t>
            </a:r>
          </a:p>
          <a:p>
            <a:pPr marL="1371600" lvl="2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Données privées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Contrat ?</a:t>
            </a:r>
          </a:p>
          <a:p>
            <a:pPr marL="1371600" lvl="2" indent="-457200" algn="l">
              <a:buFontTx/>
              <a:buChar char="-"/>
            </a:pPr>
            <a:endParaRPr lang="fr-FR" noProof="0" dirty="0"/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Qui possède la donnée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Le producteur ? …</a:t>
            </a:r>
          </a:p>
          <a:p>
            <a:pPr marL="1371600" lvl="2" indent="-457200" algn="l">
              <a:buFontTx/>
              <a:buChar char="-"/>
            </a:pP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928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377873"/>
            <a:ext cx="7772400" cy="1470025"/>
          </a:xfrm>
        </p:spPr>
        <p:txBody>
          <a:bodyPr/>
          <a:lstStyle/>
          <a:p>
            <a:r>
              <a:rPr lang="fr-FR" b="1" noProof="0" dirty="0" smtClean="0"/>
              <a:t>Gestion des métadonnées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380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>
            <a:normAutofit/>
          </a:bodyPr>
          <a:lstStyle/>
          <a:p>
            <a:r>
              <a:rPr lang="fr-FR" noProof="0" dirty="0" smtClean="0"/>
              <a:t>La nature de la métadonnée des jeux de données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3464" y="2310938"/>
            <a:ext cx="7914735" cy="3964602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Données décrivant un jeu de données</a:t>
            </a:r>
          </a:p>
          <a:p>
            <a:pPr marL="914400" lvl="1" indent="-457200" algn="l">
              <a:buFontTx/>
              <a:buChar char="-"/>
            </a:pPr>
            <a:r>
              <a:rPr lang="fr-FR" dirty="0"/>
              <a:t>Minimum: Quoi, </a:t>
            </a:r>
            <a:r>
              <a:rPr lang="fr-FR" dirty="0" smtClean="0"/>
              <a:t>Quand </a:t>
            </a:r>
            <a:r>
              <a:rPr lang="fr-FR" dirty="0"/>
              <a:t>et </a:t>
            </a:r>
            <a:r>
              <a:rPr lang="fr-FR" dirty="0" smtClean="0"/>
              <a:t>Où</a:t>
            </a: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Flux de données de capteurs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Métadonnées standardisées et potentiellement extraites automatiquement</a:t>
            </a:r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Ajout manuel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Liste de métadonnées épurée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Indexation</a:t>
            </a:r>
          </a:p>
        </p:txBody>
      </p:sp>
    </p:spTree>
    <p:extLst>
      <p:ext uri="{BB962C8B-B14F-4D97-AF65-F5344CB8AC3E}">
        <p14:creationId xmlns:p14="http://schemas.microsoft.com/office/powerpoint/2010/main" val="35286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Proposition de métadonnées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8"/>
            <a:ext cx="7772399" cy="4127440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Fiche de métadonnées épurée grâce à l’inter-ZA (90 % INSPIRE)</a:t>
            </a:r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Jeu de données </a:t>
            </a:r>
            <a:r>
              <a:rPr lang="fr-FR" dirty="0" err="1" smtClean="0"/>
              <a:t>moissonnable</a:t>
            </a:r>
            <a:r>
              <a:rPr lang="fr-FR" dirty="0" smtClean="0"/>
              <a:t> et disponible depuis l’extérieur</a:t>
            </a: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err="1" smtClean="0"/>
              <a:t>Title</a:t>
            </a:r>
            <a:r>
              <a:rPr lang="fr-FR" noProof="0" dirty="0" smtClean="0"/>
              <a:t>, Abstract, </a:t>
            </a:r>
            <a:r>
              <a:rPr lang="fr-FR" noProof="0" dirty="0" err="1" smtClean="0"/>
              <a:t>Start_date</a:t>
            </a:r>
            <a:r>
              <a:rPr lang="fr-FR" noProof="0" dirty="0" smtClean="0"/>
              <a:t>, </a:t>
            </a:r>
            <a:r>
              <a:rPr lang="fr-FR" noProof="0" dirty="0" err="1" smtClean="0"/>
              <a:t>End_date</a:t>
            </a:r>
            <a:r>
              <a:rPr lang="fr-FR" noProof="0" dirty="0" smtClean="0"/>
              <a:t>, </a:t>
            </a:r>
            <a:r>
              <a:rPr lang="fr-FR" noProof="0" dirty="0" err="1" smtClean="0"/>
              <a:t>Inspire_themes</a:t>
            </a:r>
            <a:r>
              <a:rPr lang="fr-FR" noProof="0" dirty="0" smtClean="0"/>
              <a:t>…</a:t>
            </a:r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Utilisation de thésaurus (</a:t>
            </a:r>
            <a:r>
              <a:rPr lang="fr-FR" dirty="0" err="1" smtClean="0"/>
              <a:t>Envthes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 err="1" smtClean="0"/>
              <a:t>Gemet</a:t>
            </a:r>
            <a:r>
              <a:rPr lang="fr-FR" dirty="0" smtClean="0"/>
              <a:t>…)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89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5797" y="1596044"/>
            <a:ext cx="6400800" cy="4451073"/>
          </a:xfrm>
        </p:spPr>
        <p:txBody>
          <a:bodyPr/>
          <a:lstStyle/>
          <a:p>
            <a:endParaRPr lang="fr-FR" noProof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noProof="0" dirty="0" smtClean="0"/>
              <a:t>Introduction</a:t>
            </a:r>
          </a:p>
          <a:p>
            <a:pPr marL="514350" indent="-514350" algn="l">
              <a:buFont typeface="+mj-lt"/>
              <a:buAutoNum type="arabicPeriod"/>
            </a:pPr>
            <a:endParaRPr lang="fr-FR" noProof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noProof="0" dirty="0" smtClean="0"/>
              <a:t>Description des besoins</a:t>
            </a:r>
          </a:p>
          <a:p>
            <a:pPr marL="514350" indent="-514350" algn="l">
              <a:buFont typeface="+mj-lt"/>
              <a:buAutoNum type="arabicPeriod"/>
            </a:pPr>
            <a:endParaRPr lang="fr-FR" noProof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noProof="0" dirty="0" smtClean="0"/>
              <a:t>Gestion des métadonnées</a:t>
            </a:r>
          </a:p>
          <a:p>
            <a:pPr algn="l"/>
            <a:endParaRPr lang="fr-FR" noProof="0" dirty="0" smtClean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Sommaire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47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9541" y="3233652"/>
            <a:ext cx="6400800" cy="648392"/>
          </a:xfrm>
        </p:spPr>
        <p:txBody>
          <a:bodyPr/>
          <a:lstStyle/>
          <a:p>
            <a:r>
              <a:rPr lang="fr-FR" noProof="0" dirty="0" smtClean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178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377873"/>
            <a:ext cx="7772400" cy="1470025"/>
          </a:xfrm>
        </p:spPr>
        <p:txBody>
          <a:bodyPr/>
          <a:lstStyle/>
          <a:p>
            <a:r>
              <a:rPr lang="fr-FR" b="1" noProof="0" dirty="0" smtClean="0"/>
              <a:t>Introduction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870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Périmètre du projet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1" y="2304919"/>
            <a:ext cx="7772400" cy="4145985"/>
          </a:xfrm>
        </p:spPr>
        <p:txBody>
          <a:bodyPr>
            <a:normAutofit lnSpcReduction="10000"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Service d’observation numérique de l’environnement (Eau, sol, air…)</a:t>
            </a:r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Mise à disposition d’un environnement numérique valorisant les données</a:t>
            </a:r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noProof="0" dirty="0" smtClean="0"/>
              <a:t>Public visé :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Chercheurs, associations</a:t>
            </a: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Collectivités territoriales</a:t>
            </a:r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Agriculteurs, entreprises…</a:t>
            </a:r>
          </a:p>
          <a:p>
            <a:pPr marL="914400" lvl="1" indent="-457200" algn="l">
              <a:buFontTx/>
              <a:buChar char="-"/>
            </a:pPr>
            <a:endParaRPr lang="fr-FR" noProof="0" dirty="0" smtClean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439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Périmètre </a:t>
            </a:r>
            <a:br>
              <a:rPr lang="fr-FR" noProof="0" dirty="0" smtClean="0"/>
            </a:br>
            <a:r>
              <a:rPr lang="fr-FR" noProof="0" dirty="0" smtClean="0"/>
              <a:t>de la gestion des données</a:t>
            </a:r>
            <a:endParaRPr lang="fr-FR" noProof="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85801" y="2304919"/>
            <a:ext cx="7772400" cy="40457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Tx/>
              <a:buChar char="-"/>
            </a:pPr>
            <a:r>
              <a:rPr lang="fr-FR" dirty="0" smtClean="0"/>
              <a:t>Sources hétérogènes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Données / Structures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Flux</a:t>
            </a:r>
            <a:endParaRPr lang="fr-FR" dirty="0"/>
          </a:p>
          <a:p>
            <a:pPr marL="1371600" lvl="2" indent="-457200" algn="l">
              <a:buFontTx/>
              <a:buChar char="-"/>
            </a:pPr>
            <a:r>
              <a:rPr lang="fr-FR" dirty="0"/>
              <a:t>V</a:t>
            </a:r>
            <a:r>
              <a:rPr lang="fr-FR" dirty="0" smtClean="0"/>
              <a:t>olume à pérenniser (1 To/an)</a:t>
            </a:r>
          </a:p>
          <a:p>
            <a:pPr marL="914400" lvl="1" indent="-457200" algn="l">
              <a:buFontTx/>
              <a:buChar char="-"/>
            </a:pPr>
            <a:endParaRPr lang="fr-FR" dirty="0" smtClean="0"/>
          </a:p>
          <a:p>
            <a:pPr marL="914400" lvl="1" indent="-457200" algn="l"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Visibilité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Open Data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Protégée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Privée</a:t>
            </a:r>
          </a:p>
          <a:p>
            <a:pPr lvl="1" algn="l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6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Ressources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10937"/>
            <a:ext cx="7772400" cy="4210633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dirty="0" smtClean="0"/>
              <a:t>Informatique (Support Mésocentre):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Serveurs de stockage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Serveurs de base de données</a:t>
            </a: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Utilisation de logiciels libres</a:t>
            </a:r>
          </a:p>
          <a:p>
            <a:pPr marL="1371600" lvl="2" indent="-457200" algn="l">
              <a:buFontTx/>
              <a:buChar char="-"/>
            </a:pPr>
            <a:endParaRPr lang="fr-FR" noProof="0" dirty="0" smtClean="0"/>
          </a:p>
          <a:p>
            <a:pPr marL="914400" lvl="1" indent="-457200" algn="l">
              <a:buFontTx/>
              <a:buChar char="-"/>
            </a:pPr>
            <a:r>
              <a:rPr lang="fr-FR" dirty="0" smtClean="0"/>
              <a:t>Humaine: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Projet I-SITE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Laboratoires</a:t>
            </a:r>
          </a:p>
          <a:p>
            <a:pPr marL="1371600" lvl="2" indent="-457200" algn="l">
              <a:buFontTx/>
              <a:buChar char="-"/>
            </a:pPr>
            <a:r>
              <a:rPr lang="fr-FR" dirty="0" err="1" smtClean="0"/>
              <a:t>Mésocentre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07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377873"/>
            <a:ext cx="7772400" cy="1470025"/>
          </a:xfrm>
        </p:spPr>
        <p:txBody>
          <a:bodyPr/>
          <a:lstStyle/>
          <a:p>
            <a:r>
              <a:rPr lang="fr-FR" b="1" noProof="0" dirty="0" smtClean="0"/>
              <a:t>Description des besoins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9320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Les formats de données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1" y="2310937"/>
            <a:ext cx="8069892" cy="3701555"/>
          </a:xfrm>
        </p:spPr>
        <p:txBody>
          <a:bodyPr>
            <a:normAutofit/>
          </a:bodyPr>
          <a:lstStyle/>
          <a:p>
            <a:pPr marL="914400" lvl="1" indent="-457200" algn="l">
              <a:buFontTx/>
              <a:buChar char="-"/>
            </a:pPr>
            <a:r>
              <a:rPr lang="fr-FR" noProof="0" dirty="0" smtClean="0"/>
              <a:t>Formats variés : 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Excel, CSV, JSON, Images, vidéos, </a:t>
            </a:r>
            <a:r>
              <a:rPr lang="fr-FR" dirty="0" err="1" smtClean="0"/>
              <a:t>audios</a:t>
            </a:r>
            <a:r>
              <a:rPr lang="fr-FR" dirty="0" smtClean="0"/>
              <a:t>…</a:t>
            </a:r>
            <a:endParaRPr lang="fr-FR" noProof="0" dirty="0" smtClean="0"/>
          </a:p>
          <a:p>
            <a:pPr marL="1371600" lvl="2" indent="-457200" algn="l">
              <a:buFontTx/>
              <a:buChar char="-"/>
            </a:pPr>
            <a:r>
              <a:rPr lang="fr-FR" noProof="0" dirty="0" smtClean="0"/>
              <a:t>Fichiers cartographiques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Données de réseaux de capteurs</a:t>
            </a:r>
          </a:p>
          <a:p>
            <a:pPr marL="1371600" lvl="2" indent="-457200" algn="l">
              <a:buFontTx/>
              <a:buChar char="-"/>
            </a:pPr>
            <a:r>
              <a:rPr lang="fr-FR" dirty="0" smtClean="0"/>
              <a:t>Base de données</a:t>
            </a:r>
          </a:p>
          <a:p>
            <a:pPr marL="1371600" lvl="2" indent="-457200" algn="l">
              <a:buFontTx/>
              <a:buChar char="-"/>
            </a:pPr>
            <a:endParaRPr lang="fr-FR" noProof="0" dirty="0" smtClean="0"/>
          </a:p>
          <a:p>
            <a:pPr lvl="1" algn="l"/>
            <a:r>
              <a:rPr lang="fr-FR" dirty="0" smtClean="0"/>
              <a:t>-&gt; </a:t>
            </a:r>
            <a:r>
              <a:rPr lang="fr-FR" noProof="0" dirty="0" smtClean="0"/>
              <a:t>Utilisation </a:t>
            </a:r>
            <a:r>
              <a:rPr lang="fr-FR" noProof="0" dirty="0" smtClean="0"/>
              <a:t>d’une signature </a:t>
            </a:r>
            <a:r>
              <a:rPr lang="fr-FR" noProof="0" dirty="0" err="1" smtClean="0"/>
              <a:t>numerique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6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470025"/>
          </a:xfrm>
        </p:spPr>
        <p:txBody>
          <a:bodyPr/>
          <a:lstStyle/>
          <a:p>
            <a:r>
              <a:rPr lang="fr-FR" noProof="0" dirty="0" smtClean="0"/>
              <a:t>Les sources de données</a:t>
            </a:r>
            <a:endParaRPr lang="fr-FR" noProof="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99" y="1550145"/>
            <a:ext cx="5033002" cy="46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6954</TotalTime>
  <Words>393</Words>
  <Application>Microsoft Office PowerPoint</Application>
  <PresentationFormat>Affichage à l'écran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Wingdings</vt:lpstr>
      <vt:lpstr>cap2025</vt:lpstr>
      <vt:lpstr>Cahier des charges Partie base de données</vt:lpstr>
      <vt:lpstr>Sommaire</vt:lpstr>
      <vt:lpstr>Introduction</vt:lpstr>
      <vt:lpstr>Périmètre du projet</vt:lpstr>
      <vt:lpstr>Périmètre  de la gestion des données</vt:lpstr>
      <vt:lpstr>Ressources</vt:lpstr>
      <vt:lpstr>Description des besoins</vt:lpstr>
      <vt:lpstr>Les formats de données</vt:lpstr>
      <vt:lpstr>Les sources de données</vt:lpstr>
      <vt:lpstr>Description des contraintes</vt:lpstr>
      <vt:lpstr>Scénario de stockage de jeux de données privées</vt:lpstr>
      <vt:lpstr>Partager &amp; publier la donnée</vt:lpstr>
      <vt:lpstr>Visibilité d’un jeu de données</vt:lpstr>
      <vt:lpstr>La sécurité</vt:lpstr>
      <vt:lpstr>La réutilisation du jeu de données</vt:lpstr>
      <vt:lpstr>La propriété intellectuelle de la donnée</vt:lpstr>
      <vt:lpstr>Gestion des métadonnées</vt:lpstr>
      <vt:lpstr>La nature de la métadonnée des jeux de données</vt:lpstr>
      <vt:lpstr>Proposition de métadonnées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CIPIERE</dc:creator>
  <cp:lastModifiedBy>Jeremy MEZHOUD</cp:lastModifiedBy>
  <cp:revision>213</cp:revision>
  <cp:lastPrinted>2018-12-21T09:28:38Z</cp:lastPrinted>
  <dcterms:created xsi:type="dcterms:W3CDTF">2018-03-02T16:25:40Z</dcterms:created>
  <dcterms:modified xsi:type="dcterms:W3CDTF">2019-04-11T10:30:08Z</dcterms:modified>
</cp:coreProperties>
</file>