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sldIdLst>
    <p:sldId id="256" r:id="rId2"/>
    <p:sldId id="362" r:id="rId3"/>
    <p:sldId id="302" r:id="rId4"/>
    <p:sldId id="373" r:id="rId5"/>
    <p:sldId id="377" r:id="rId6"/>
    <p:sldId id="374" r:id="rId7"/>
    <p:sldId id="392" r:id="rId8"/>
    <p:sldId id="393" r:id="rId9"/>
    <p:sldId id="388" r:id="rId10"/>
    <p:sldId id="391" r:id="rId11"/>
    <p:sldId id="383" r:id="rId12"/>
    <p:sldId id="394" r:id="rId13"/>
    <p:sldId id="395" r:id="rId14"/>
    <p:sldId id="398" r:id="rId15"/>
    <p:sldId id="399" r:id="rId16"/>
    <p:sldId id="400" r:id="rId17"/>
    <p:sldId id="396" r:id="rId18"/>
    <p:sldId id="397" r:id="rId19"/>
    <p:sldId id="380" r:id="rId20"/>
    <p:sldId id="379" r:id="rId21"/>
    <p:sldId id="389" r:id="rId22"/>
    <p:sldId id="314" r:id="rId23"/>
    <p:sldId id="315" r:id="rId24"/>
    <p:sldId id="365" r:id="rId25"/>
    <p:sldId id="390" r:id="rId26"/>
    <p:sldId id="364" r:id="rId27"/>
    <p:sldId id="366" r:id="rId28"/>
    <p:sldId id="382" r:id="rId29"/>
    <p:sldId id="385" r:id="rId30"/>
    <p:sldId id="369" r:id="rId31"/>
    <p:sldId id="384" r:id="rId3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000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87613"/>
  </p:normalViewPr>
  <p:slideViewPr>
    <p:cSldViewPr snapToGrid="0">
      <p:cViewPr varScale="1">
        <p:scale>
          <a:sx n="111" d="100"/>
          <a:sy n="111" d="100"/>
        </p:scale>
        <p:origin x="1050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-9832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2D4093-3390-424F-AC29-7201A0F78EE4}" type="datetimeFigureOut">
              <a:rPr lang="fr-FR" smtClean="0"/>
              <a:t>20/09/2019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97D02-2270-4E89-87F4-0AF528BE941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3895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ingesting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transforming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securing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recovering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analyzing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fr-FR" dirty="0"/>
          </a:p>
          <a:p>
            <a:endParaRPr lang="fr-FR" dirty="0"/>
          </a:p>
          <a:p>
            <a:r>
              <a:rPr lang="fr-FR" dirty="0"/>
              <a:t>Store and </a:t>
            </a:r>
            <a:r>
              <a:rPr lang="fr-FR" dirty="0" err="1"/>
              <a:t>process</a:t>
            </a:r>
            <a:r>
              <a:rPr lang="fr-FR" dirty="0"/>
              <a:t> Versus </a:t>
            </a:r>
            <a:r>
              <a:rPr lang="fr-FR" dirty="0" err="1"/>
              <a:t>process</a:t>
            </a:r>
            <a:r>
              <a:rPr lang="fr-FR" dirty="0"/>
              <a:t> and store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2324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JSON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4153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CSV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9510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6950"/>
            <a:ext cx="9144000" cy="724495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636911"/>
            <a:ext cx="4536361" cy="4241477"/>
          </a:xfrm>
          <a:prstGeom prst="rect">
            <a:avLst/>
          </a:prstGeom>
        </p:spPr>
      </p:pic>
      <p:pic>
        <p:nvPicPr>
          <p:cNvPr id="5" name="Picture 2" descr="C:\Users\stcalipe\Documents\0-I Site\logos\I-site Logo Blan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2906" y="404664"/>
            <a:ext cx="5431382" cy="219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63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178F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pic>
        <p:nvPicPr>
          <p:cNvPr id="7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264" y="6240122"/>
            <a:ext cx="1421195" cy="57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9AA1476-C1F2-41BB-94B4-075CF527FC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315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78F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5E5C5C"/>
                </a:solidFill>
              </a:defRPr>
            </a:lvl1pPr>
            <a:lvl2pPr>
              <a:defRPr>
                <a:solidFill>
                  <a:srgbClr val="5E5C5C"/>
                </a:solidFill>
              </a:defRPr>
            </a:lvl2pPr>
            <a:lvl3pPr>
              <a:defRPr>
                <a:solidFill>
                  <a:srgbClr val="5E5C5C"/>
                </a:solidFill>
              </a:defRPr>
            </a:lvl3pPr>
            <a:lvl4pPr>
              <a:defRPr>
                <a:solidFill>
                  <a:srgbClr val="5E5C5C"/>
                </a:solidFill>
              </a:defRPr>
            </a:lvl4pPr>
            <a:lvl5pPr>
              <a:defRPr>
                <a:solidFill>
                  <a:srgbClr val="5E5C5C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7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774C000-639F-4138-B50F-4F1BDEAE96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9398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78F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0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0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8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37D9FE6-25C9-4DA6-B1BC-69F1642C14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7404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78F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6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F1318C3-75BF-415A-80A3-AD73BDBC38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208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8EEA11F-D1DE-4EA7-9FD9-655F1A477E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3336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erci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259632" y="2924943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MERCI DE VOTRE ATTENTION !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D8F8748-67B9-4A61-8EEA-BED860890A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8249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IA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299391" y="3861048"/>
            <a:ext cx="5584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0" baseline="0" dirty="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 projet I-Site du Programme Investissement d’Avenir II</a:t>
            </a:r>
            <a:endParaRPr lang="fr-FR" sz="1600" b="0" dirty="0">
              <a:solidFill>
                <a:srgbClr val="5E5C5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7" name="Picture 3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9010" y="1025484"/>
            <a:ext cx="4105980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:\08 - I-Site CAP 20-25\4- Visuels-Illustrations\Logos\Logo PIA vect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4519" y="3501008"/>
            <a:ext cx="1007201" cy="100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543F4F9-19EC-47EF-819A-BB4A6FEF97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6670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94CD86-0CD3-46E8-A930-9692752D1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B0E40FA-60DE-4362-A135-CBE89D02C3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1452212-0406-4AC3-BAB7-97656FFEA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E81BF3A-E9F5-4B0B-B70A-E489EED82E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2040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print">
            <a:alphaModFix amt="2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8AB7B6E-ECBF-418B-9E38-D3289E7220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20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9014274-CFDD-134D-B458-D9EC3D6AC0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94215"/>
            <a:ext cx="2364902" cy="44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172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49" r:id="rId2"/>
    <p:sldLayoutId id="2147483650" r:id="rId3"/>
    <p:sldLayoutId id="2147483652" r:id="rId4"/>
    <p:sldLayoutId id="2147483654" r:id="rId5"/>
    <p:sldLayoutId id="2147483655" r:id="rId6"/>
    <p:sldLayoutId id="2147483657" r:id="rId7"/>
    <p:sldLayoutId id="2147483656" r:id="rId8"/>
    <p:sldLayoutId id="2147483659" r:id="rId9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178F96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5E5C5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5E5C5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5E5C5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5E5C5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5E5C5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i80fKNkMPhAhVB1xoKHapDDaAQjRx6BAgBEAU&amp;url=http%3A%2F%2Fbbwbettiepumpkin.com%2Fwebsite-logo%2Fwebsite-logo-website-logo-15-website-logo-png-for-free-download-on-mbtskoudsalg-ideas%2F&amp;psig=AOvVaw1Ye_iRap5YqYdb5xLBzv10&amp;ust=1554903206333728" TargetMode="External"/><Relationship Id="rId7" Type="http://schemas.openxmlformats.org/officeDocument/2006/relationships/image" Target="../media/image2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hyperlink" Target="https://www.google.com/url?sa=i&amp;rct=j&amp;q=&amp;esrc=s&amp;source=images&amp;cd=&amp;ved=2ahUKEwiS9-vr9dvhAhXtz4UKHVkVAu4QjRx6BAgBEAU&amp;url=https%3A%2F%2Flive.osgeo.org%2Farchive%2F9.5%2Fen%2Fquickstart%2Fgeonetwork_quickstart.html&amp;psig=AOvVaw3Re0OAo7IWrqXrrU4msAzg&amp;ust=1555755175356877" TargetMode="Externa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tiff"/><Relationship Id="rId7" Type="http://schemas.openxmlformats.org/officeDocument/2006/relationships/image" Target="../media/image2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://meta.data-za.org/geonetwork/srv/fre/catalog.search#/home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sa=i&amp;rct=j&amp;q=&amp;esrc=s&amp;source=images&amp;cd=&amp;ved=2ahUKEwi79anYtLbjAhXi6OAKHXDeDZsQjRx6BAgBEAU&amp;url=https%3A%2F%2Fwww.editions-eni.fr%2Fopen%2Fmediabook.aspx%3FidR%3D03599f12fd05713a9a84c96127c4dd73&amp;psig=AOvVaw1IumN9z9Cui_ao4J5llZmT&amp;ust=1563262479335148" TargetMode="External"/><Relationship Id="rId13" Type="http://schemas.openxmlformats.org/officeDocument/2006/relationships/image" Target="../media/image72.png"/><Relationship Id="rId18" Type="http://schemas.openxmlformats.org/officeDocument/2006/relationships/hyperlink" Target="https://www.google.com/url?sa=i&amp;rct=j&amp;q=&amp;esrc=s&amp;source=images&amp;cd=&amp;ved=2ahUKEwi80fKNkMPhAhVB1xoKHapDDaAQjRx6BAgBEAU&amp;url=http%3A%2F%2Fbbwbettiepumpkin.com%2Fwebsite-logo%2Fwebsite-logo-website-logo-15-website-logo-png-for-free-download-on-mbtskoudsalg-ideas%2F&amp;psig=AOvVaw1Ye_iRap5YqYdb5xLBzv10&amp;ust=1554903206333728" TargetMode="External"/><Relationship Id="rId26" Type="http://schemas.openxmlformats.org/officeDocument/2006/relationships/image" Target="../media/image80.png"/><Relationship Id="rId3" Type="http://schemas.openxmlformats.org/officeDocument/2006/relationships/hyperlink" Target="https://www.google.com/url?sa=i&amp;rct=j&amp;q=&amp;esrc=s&amp;source=images&amp;cd=&amp;ved=2ahUKEwiQvdzn5MXhAhUXA2MBHaCSBXoQjRx6BAgBEAU&amp;url=https%3A%2F%2Fwww.icone-png.com%2Fwebmaster%2Fcadenas%2F6.php&amp;psig=AOvVaw14UkJi7ZqRZqfinErmALUI&amp;ust=1554994664275330" TargetMode="External"/><Relationship Id="rId21" Type="http://schemas.openxmlformats.org/officeDocument/2006/relationships/image" Target="../media/image77.jpg"/><Relationship Id="rId34" Type="http://schemas.openxmlformats.org/officeDocument/2006/relationships/image" Target="../media/image84.png"/><Relationship Id="rId7" Type="http://schemas.openxmlformats.org/officeDocument/2006/relationships/image" Target="../media/image69.png"/><Relationship Id="rId12" Type="http://schemas.openxmlformats.org/officeDocument/2006/relationships/hyperlink" Target="https://www.google.com/url?sa=i&amp;rct=j&amp;q=&amp;esrc=s&amp;source=images&amp;cd=&amp;ved=2ahUKEwjmnNyBi8PhAhVIzhoKHXgvAHsQjRx6BAgBEAU&amp;url=https%3A%2F%2Fwww.juvo.be%2Fblog%2Fmonitoring-aws-filebeat-0&amp;psig=AOvVaw2lULjTek08cPTOdREg6g4v&amp;ust=1554901872988812" TargetMode="External"/><Relationship Id="rId17" Type="http://schemas.openxmlformats.org/officeDocument/2006/relationships/image" Target="../media/image74.png"/><Relationship Id="rId25" Type="http://schemas.openxmlformats.org/officeDocument/2006/relationships/hyperlink" Target="https://www.google.com/url?sa=i&amp;rct=j&amp;q=&amp;esrc=s&amp;source=images&amp;cd=&amp;ved=2ahUKEwjn_rHctrbjAhVu1-AKHXP1Cm8QjRx6BAgBEAU&amp;url=https%3A%2F%2Fwww.studioseizh.com%2Fblog%2Fdeveloppement-application-web-balise%2Flogo-grafana%2F&amp;psig=AOvVaw35JR7Qg6d7OsfI5TUd48lq&amp;ust=1563263023884083" TargetMode="External"/><Relationship Id="rId33" Type="http://schemas.openxmlformats.org/officeDocument/2006/relationships/hyperlink" Target="https://www.google.com/url?sa=i&amp;rct=j&amp;q=&amp;esrc=s&amp;source=images&amp;cd=&amp;ved=2ahUKEwilzOa7t7bjAhUq5eAKHaVzCMoQjRx6BAgBEAU&amp;url=https%3A%2F%2Ffr.wikipedia.org%2Fwiki%2FPostgreSQL&amp;psig=AOvVaw0jv_zeciZWgngB9VBe9ghq&amp;ust=1563263095193884" TargetMode="External"/><Relationship Id="rId2" Type="http://schemas.openxmlformats.org/officeDocument/2006/relationships/image" Target="../media/image67.jpg"/><Relationship Id="rId16" Type="http://schemas.openxmlformats.org/officeDocument/2006/relationships/hyperlink" Target="https://www.google.com/url?sa=i&amp;rct=j&amp;q=&amp;esrc=s&amp;source=images&amp;cd=&amp;ved=2ahUKEwivkvnSj8PhAhUGxYUKHWa5BvwQjRx6BAgBEAU&amp;url=https%3A%2F%2Fwww.antaresnet.com%2Felasticsearch-lessons-on-migration-from-mssql%2F&amp;psig=AOvVaw3feANxHDnZKyUTneaDWXJX&amp;ust=1554903108680747" TargetMode="External"/><Relationship Id="rId20" Type="http://schemas.openxmlformats.org/officeDocument/2006/relationships/image" Target="../media/image76.emf"/><Relationship Id="rId29" Type="http://schemas.openxmlformats.org/officeDocument/2006/relationships/hyperlink" Target="https://www.google.com/url?sa=i&amp;rct=j&amp;q=&amp;esrc=s&amp;source=images&amp;cd=&amp;ved=2ahUKEwjLrquPt7bjAhUpD2MBHcN9BK8QjRx6BAgBEAU&amp;url=https%3A%2F%2Flive.osgeo.org%2Farchive%2F10.5%2Ffr%2Foverview%2Fgeonetwork_overview.html&amp;psig=AOvVaw09Q-LW9u0AT0mg0GHp21Mk&amp;ust=1563263131710623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google.com/url?sa=i&amp;rct=j&amp;q=&amp;esrc=s&amp;source=images&amp;cd=&amp;ved=2ahUKEwjIjNvEtLbjAhUXA2MBHS-GD-8QjRx6BAgBEAU&amp;url=https%3A%2F%2Fwww.loraserver.io%2F&amp;psig=AOvVaw3qHUXVgQV0FNK0kgW6Chyi&amp;ust=1563262437518611" TargetMode="External"/><Relationship Id="rId11" Type="http://schemas.openxmlformats.org/officeDocument/2006/relationships/image" Target="../media/image71.png"/><Relationship Id="rId24" Type="http://schemas.openxmlformats.org/officeDocument/2006/relationships/image" Target="../media/image37.png"/><Relationship Id="rId32" Type="http://schemas.openxmlformats.org/officeDocument/2006/relationships/image" Target="../media/image83.png"/><Relationship Id="rId5" Type="http://schemas.openxmlformats.org/officeDocument/2006/relationships/image" Target="../media/image25.png"/><Relationship Id="rId15" Type="http://schemas.openxmlformats.org/officeDocument/2006/relationships/image" Target="../media/image73.png"/><Relationship Id="rId23" Type="http://schemas.openxmlformats.org/officeDocument/2006/relationships/image" Target="../media/image79.png"/><Relationship Id="rId28" Type="http://schemas.openxmlformats.org/officeDocument/2006/relationships/image" Target="../media/image81.png"/><Relationship Id="rId36" Type="http://schemas.openxmlformats.org/officeDocument/2006/relationships/image" Target="../media/image85.jpeg"/><Relationship Id="rId10" Type="http://schemas.openxmlformats.org/officeDocument/2006/relationships/hyperlink" Target="https://www.google.com/url?sa=i&amp;rct=j&amp;q=&amp;esrc=s&amp;source=images&amp;cd=&amp;ved=2ahUKEwjv1pz2tLbjAhXJ7eAKHR00AAYQjRx6BAgBEAU&amp;url=https%3A%2F%2Fwww.101computing.net%2Fpython-syntax%2F&amp;psig=AOvVaw0TiEukZra3q9x1vcdsZVte&amp;ust=1563262521636008" TargetMode="External"/><Relationship Id="rId19" Type="http://schemas.openxmlformats.org/officeDocument/2006/relationships/image" Target="../media/image75.png"/><Relationship Id="rId31" Type="http://schemas.openxmlformats.org/officeDocument/2006/relationships/hyperlink" Target="https://www.google.com/url?sa=i&amp;rct=j&amp;q=&amp;esrc=s&amp;source=images&amp;cd=&amp;ved=2ahUKEwj0v_Kvt7bjAhVk8eAKHRSYCYkQjRx6BAgBEAU&amp;url=https%3A%2F%2Fwww.alouit-multimedia.com%2F02-assistance-informatique%2Ftutoriaux%2Fmysql-backuprestore-a-chaud%2F&amp;psig=AOvVaw0RBJ7VR0ULpoNByoPHjT_j&amp;ust=1563263188283872" TargetMode="External"/><Relationship Id="rId4" Type="http://schemas.openxmlformats.org/officeDocument/2006/relationships/image" Target="../media/image68.png"/><Relationship Id="rId9" Type="http://schemas.openxmlformats.org/officeDocument/2006/relationships/image" Target="../media/image70.png"/><Relationship Id="rId14" Type="http://schemas.openxmlformats.org/officeDocument/2006/relationships/hyperlink" Target="https://www.google.com/url?sa=i&amp;rct=j&amp;q=&amp;esrc=s&amp;source=images&amp;cd=&amp;ved=2ahUKEwikwZb9jsPhAhWRzYUKHfHkAVUQjRx6BAgBEAU&amp;url=https%3A%2F%2Fwww.pinterest.com%2Fpin%2F296393219211582157%2F&amp;psig=AOvVaw3UaAxPuV49LYfT05cBbwyi&amp;ust=1554902940121822" TargetMode="External"/><Relationship Id="rId22" Type="http://schemas.openxmlformats.org/officeDocument/2006/relationships/image" Target="../media/image78.png"/><Relationship Id="rId27" Type="http://schemas.openxmlformats.org/officeDocument/2006/relationships/hyperlink" Target="https://www.google.com/url?sa=i&amp;rct=j&amp;q=&amp;esrc=s&amp;source=images&amp;cd=&amp;ved=2ahUKEwiR0pz-trbjAhU4AWMBHezWACcQjRx6BAgBEAU&amp;url=https%3A%2F%2Flucasvidelaine.wordpress.com%2F2018%2F10%2F24%2Finstallation-postgresql%2F&amp;psig=AOvVaw0jv_zeciZWgngB9VBe9ghq&amp;ust=1563263095193884" TargetMode="External"/><Relationship Id="rId30" Type="http://schemas.openxmlformats.org/officeDocument/2006/relationships/image" Target="../media/image82.png"/><Relationship Id="rId35" Type="http://schemas.openxmlformats.org/officeDocument/2006/relationships/hyperlink" Target="https://www.google.com/url?sa=i&amp;rct=j&amp;q=&amp;esrc=s&amp;source=images&amp;cd=&amp;ved=2ahUKEwiqp4vOt7bjAhVpBWMBHbCzCboQjRx6BAgBEAU&amp;url=https%3A%2F%2Ftwitter.com%2Fzateliers&amp;psig=AOvVaw3o4GVJgksa3oib9lJq_mLx&amp;ust=1563263261394659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76.emf"/><Relationship Id="rId3" Type="http://schemas.openxmlformats.org/officeDocument/2006/relationships/image" Target="../media/image18.tiff"/><Relationship Id="rId7" Type="http://schemas.openxmlformats.org/officeDocument/2006/relationships/image" Target="../media/image37.png"/><Relationship Id="rId12" Type="http://schemas.openxmlformats.org/officeDocument/2006/relationships/image" Target="../media/image92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png"/><Relationship Id="rId11" Type="http://schemas.openxmlformats.org/officeDocument/2006/relationships/hyperlink" Target="https://www.google.com/url?sa=i&amp;rct=j&amp;q=&amp;esrc=s&amp;source=images&amp;cd=&amp;ved=2ahUKEwi2mdaazO_dAhVBgRoKHR6YCy0QjRx6BAgBEAU&amp;url=http://beninsite.net/2018/09/21/forfaits-gsmaugmentation-drastique-tarifs-desapprobation-totale-citoyens/&amp;psig=AOvVaw2zt2UO3w4OAuInrVXTYGef&amp;ust=1538839009878572" TargetMode="External"/><Relationship Id="rId5" Type="http://schemas.openxmlformats.org/officeDocument/2006/relationships/image" Target="../media/image88.tiff"/><Relationship Id="rId10" Type="http://schemas.openxmlformats.org/officeDocument/2006/relationships/image" Target="../media/image91.png"/><Relationship Id="rId4" Type="http://schemas.openxmlformats.org/officeDocument/2006/relationships/image" Target="../media/image87.png"/><Relationship Id="rId9" Type="http://schemas.openxmlformats.org/officeDocument/2006/relationships/image" Target="../media/image90.png"/><Relationship Id="rId14" Type="http://schemas.openxmlformats.org/officeDocument/2006/relationships/image" Target="../media/image7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sa=i&amp;rct=j&amp;q=&amp;esrc=s&amp;source=images&amp;cd=&amp;ved=2ahUKEwiW7vvNvYHhAhVSyhoKHUI4DsoQjRx6BAgBEAU&amp;url=http%3A%2F%2Fwww.canberra.com%2Ffr%2Fproduits%2Fhp_radioprotection%2Fcsp-survey-meters.asp%3FAccordion1%3D0&amp;psig=AOvVaw2kiYA6iWIhTpw7d3-eS76_&amp;ust=1552647715720253" TargetMode="External"/><Relationship Id="rId3" Type="http://schemas.openxmlformats.org/officeDocument/2006/relationships/image" Target="../media/image94.png"/><Relationship Id="rId7" Type="http://schemas.openxmlformats.org/officeDocument/2006/relationships/image" Target="../media/image9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89.png"/><Relationship Id="rId9" Type="http://schemas.openxmlformats.org/officeDocument/2006/relationships/image" Target="../media/image9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google.com/url?sa=i&amp;rct=j&amp;q=&amp;esrc=s&amp;source=images&amp;cd=&amp;ved=2ahUKEwiNvYGakcPhAhWy34UKHRMeA2oQjRx6BAgBEAU&amp;url=https%3A%2F%2Fwww.imagenesmy.com%2Fimagenes%2Flake-icon-9d.html&amp;psig=AOvVaw2TG5OFqrdHlbli61M5z7mA&amp;ust=1554903514019628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sa=i&amp;rct=j&amp;q=&amp;esrc=s&amp;source=images&amp;cd=&amp;ved=2ahUKEwicmPDki8PhAhUvy4UKHWm5AQAQjRx6BAgBEAU&amp;url=http%3A%2F%2Fwww.ingdiaz.org%2Fcambiar-directorio-donde-estan-los-archivos-bases-datos-mysql-ubuntu%2Fdb%2F&amp;psig=AOvVaw0X1B7bULk5gzlF9v-Xgd22&amp;ust=1554902078608320" TargetMode="External"/><Relationship Id="rId13" Type="http://schemas.openxmlformats.org/officeDocument/2006/relationships/image" Target="../media/image28.png"/><Relationship Id="rId18" Type="http://schemas.openxmlformats.org/officeDocument/2006/relationships/hyperlink" Target="https://www.google.com/url?sa=i&amp;rct=j&amp;q=&amp;esrc=s&amp;source=images&amp;cd=&amp;ved=2ahUKEwiQvdzn5MXhAhUXA2MBHaCSBXoQjRx6BAgBEAU&amp;url=https%3A%2F%2Fwww.icone-png.com%2Fwebmaster%2Fcadenas%2F6.php&amp;psig=AOvVaw14UkJi7ZqRZqfinErmALUI&amp;ust=1554994664275330" TargetMode="External"/><Relationship Id="rId3" Type="http://schemas.openxmlformats.org/officeDocument/2006/relationships/image" Target="../media/image23.png"/><Relationship Id="rId21" Type="http://schemas.openxmlformats.org/officeDocument/2006/relationships/image" Target="../media/image32.png"/><Relationship Id="rId7" Type="http://schemas.openxmlformats.org/officeDocument/2006/relationships/image" Target="../media/image25.png"/><Relationship Id="rId12" Type="http://schemas.openxmlformats.org/officeDocument/2006/relationships/hyperlink" Target="https://www.google.com/url?sa=i&amp;rct=j&amp;q=&amp;esrc=s&amp;source=images&amp;cd=&amp;ved=2ahUKEwi80fKNkMPhAhVB1xoKHapDDaAQjRx6BAgBEAU&amp;url=http%3A%2F%2Fbbwbettiepumpkin.com%2Fwebsite-logo%2Fwebsite-logo-website-logo-15-website-logo-png-for-free-download-on-mbtskoudsalg-ideas%2F&amp;psig=AOvVaw1Ye_iRap5YqYdb5xLBzv10&amp;ust=1554903206333728" TargetMode="External"/><Relationship Id="rId17" Type="http://schemas.openxmlformats.org/officeDocument/2006/relationships/image" Target="../media/image30.png"/><Relationship Id="rId2" Type="http://schemas.openxmlformats.org/officeDocument/2006/relationships/hyperlink" Target="https://www.google.com/url?sa=i&amp;rct=j&amp;q=&amp;esrc=s&amp;source=images&amp;cd=&amp;ved=2ahUKEwiNvYGakcPhAhWy34UKHRMeA2oQjRx6BAgBEAU&amp;url=https%3A%2F%2Fwww.imagenesmy.com%2Fimagenes%2Flake-icon-9d.html&amp;psig=AOvVaw2TG5OFqrdHlbli61M5z7mA&amp;ust=1554903514019628" TargetMode="External"/><Relationship Id="rId16" Type="http://schemas.openxmlformats.org/officeDocument/2006/relationships/hyperlink" Target="https://www.google.com/url?sa=i&amp;rct=j&amp;q=&amp;esrc=s&amp;source=images&amp;cd=&amp;ved=2ahUKEwiFlMO1lMPhAhWExIUKHY1tD2wQjRx6BAgBEAU&amp;url=https%3A%2F%2Fandroidappsapk.co%2Fdetail-mqtt-broker%2F&amp;psig=AOvVaw2ktyrpvHkeD2jOKCCK1X4r&amp;ust=1554904387756702" TargetMode="External"/><Relationship Id="rId20" Type="http://schemas.openxmlformats.org/officeDocument/2006/relationships/hyperlink" Target="https://www.google.com/url?sa=i&amp;rct=j&amp;q=&amp;esrc=s&amp;source=images&amp;cd=&amp;ved=2ahUKEwiS9-vr9dvhAhXtz4UKHVkVAu4QjRx6BAgBEAU&amp;url=https%3A%2F%2Flive.osgeo.org%2Farchive%2F9.5%2Fen%2Fquickstart%2Fgeonetwork_quickstart.html&amp;psig=AOvVaw3Re0OAo7IWrqXrrU4msAzg&amp;ust=1555755175356877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4.tiff"/><Relationship Id="rId15" Type="http://schemas.openxmlformats.org/officeDocument/2006/relationships/image" Target="../media/image29.png"/><Relationship Id="rId10" Type="http://schemas.openxmlformats.org/officeDocument/2006/relationships/hyperlink" Target="https://www.google.com/url?sa=i&amp;rct=j&amp;q=&amp;esrc=s&amp;source=images&amp;cd=&amp;ved=2ahUKEwjnosCPjMPhAhVBxhoKHUAyCHUQjRx6BAgBEAU&amp;url=https%3A%2F%2Fwww.iconfinder.com%2Ficons%2F193045%2Fdos_explorer_file_system_files_folder_folder_tree_folders_os_tree_icon&amp;psig=AOvVaw0hvjjKc0WYGXfWBlBkHgTy&amp;ust=1554902157249136" TargetMode="External"/><Relationship Id="rId19" Type="http://schemas.openxmlformats.org/officeDocument/2006/relationships/image" Target="../media/image31.png"/><Relationship Id="rId4" Type="http://schemas.openxmlformats.org/officeDocument/2006/relationships/image" Target="../media/image18.tiff"/><Relationship Id="rId9" Type="http://schemas.openxmlformats.org/officeDocument/2006/relationships/image" Target="../media/image26.png"/><Relationship Id="rId14" Type="http://schemas.openxmlformats.org/officeDocument/2006/relationships/hyperlink" Target="https://www.google.com/url?sa=i&amp;rct=j&amp;q=&amp;esrc=s&amp;source=images&amp;cd=&amp;ved=2ahUKEwjX-o-cksPhAhUQmRoKHX3CB3IQjRx6BAgBEAU&amp;url=https%3A%2F%2Fwww.anthea-rh.com%2Fles-sept-metiers-que-les-robots-intelligents-vont-nous-prendre-en-premier-2%2F&amp;psig=AOvVaw1EdoUTM3ymUMbmMHIjdGL4&amp;ust=1554903771058999" TargetMode="External"/><Relationship Id="rId22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8.png"/><Relationship Id="rId7" Type="http://schemas.openxmlformats.org/officeDocument/2006/relationships/image" Target="../media/image3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53.jpg"/><Relationship Id="rId5" Type="http://schemas.openxmlformats.org/officeDocument/2006/relationships/image" Target="../media/image37.png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D7B8C8-1340-4709-A63F-216AF021F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810" y="2524857"/>
            <a:ext cx="8392602" cy="139513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CEBA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Cloud </a:t>
            </a:r>
            <a:r>
              <a:rPr lang="en-US" dirty="0" err="1">
                <a:solidFill>
                  <a:schemeClr val="bg1"/>
                </a:solidFill>
              </a:rPr>
              <a:t>Environnemental</a:t>
            </a:r>
            <a:r>
              <a:rPr lang="en-US" dirty="0">
                <a:solidFill>
                  <a:schemeClr val="bg1"/>
                </a:solidFill>
              </a:rPr>
              <a:t>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au </a:t>
            </a:r>
            <a:r>
              <a:rPr lang="en-US" dirty="0" err="1">
                <a:solidFill>
                  <a:schemeClr val="bg1"/>
                </a:solidFill>
              </a:rPr>
              <a:t>Bénéfice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l’Agriculture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7FAB2A-C8F3-4593-BA5C-1F26B7941DB4}"/>
              </a:ext>
            </a:extLst>
          </p:cNvPr>
          <p:cNvSpPr/>
          <p:nvPr/>
        </p:nvSpPr>
        <p:spPr>
          <a:xfrm>
            <a:off x="71018" y="6401001"/>
            <a:ext cx="2719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CEBA – 20 </a:t>
            </a:r>
            <a:r>
              <a:rPr lang="en-US" dirty="0" err="1">
                <a:solidFill>
                  <a:schemeClr val="bg1"/>
                </a:solidFill>
              </a:rPr>
              <a:t>septembre</a:t>
            </a:r>
            <a:r>
              <a:rPr lang="en-US" dirty="0">
                <a:solidFill>
                  <a:schemeClr val="bg1"/>
                </a:solidFill>
              </a:rPr>
              <a:t> 2019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C83F958-FF95-4EFD-B79C-83EAAAAF5D8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4798" y="5246954"/>
            <a:ext cx="1318260" cy="54038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E8824B7-E114-4DF6-AF6D-94A7CA51B68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394" y="5247906"/>
            <a:ext cx="538480" cy="538480"/>
          </a:xfrm>
          <a:prstGeom prst="rect">
            <a:avLst/>
          </a:prstGeom>
        </p:spPr>
      </p:pic>
      <p:pic>
        <p:nvPicPr>
          <p:cNvPr id="9" name="Espace réservé pour une image  5" descr="IRSTEA | Irstea">
            <a:extLst>
              <a:ext uri="{FF2B5EF4-FFF2-40B4-BE49-F238E27FC236}">
                <a16:creationId xmlns:a16="http://schemas.microsoft.com/office/drawing/2014/main" id="{158B1B68-2684-4823-8AC1-2D98D400B0E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71737" y="5246954"/>
            <a:ext cx="646604" cy="54079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8554" y="5246954"/>
            <a:ext cx="567564" cy="549546"/>
          </a:xfrm>
          <a:prstGeom prst="rect">
            <a:avLst/>
          </a:prstGeom>
        </p:spPr>
      </p:pic>
      <p:sp>
        <p:nvSpPr>
          <p:cNvPr id="8" name="Sous-titre 5">
            <a:extLst>
              <a:ext uri="{FF2B5EF4-FFF2-40B4-BE49-F238E27FC236}">
                <a16:creationId xmlns:a16="http://schemas.microsoft.com/office/drawing/2014/main" id="{2986D7B0-E43F-B243-92F1-E26ED521FC50}"/>
              </a:ext>
            </a:extLst>
          </p:cNvPr>
          <p:cNvSpPr txBox="1">
            <a:spLocks/>
          </p:cNvSpPr>
          <p:nvPr/>
        </p:nvSpPr>
        <p:spPr>
          <a:xfrm>
            <a:off x="741394" y="4524494"/>
            <a:ext cx="77724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>
                <a:solidFill>
                  <a:schemeClr val="bg1"/>
                </a:solidFill>
              </a:rPr>
              <a:t>Jérémy </a:t>
            </a:r>
            <a:r>
              <a:rPr lang="fr-FR" sz="2400" dirty="0" err="1" smtClean="0">
                <a:solidFill>
                  <a:schemeClr val="bg1"/>
                </a:solidFill>
              </a:rPr>
              <a:t>Mezhoud</a:t>
            </a:r>
            <a:r>
              <a:rPr lang="fr-FR" sz="2400" dirty="0" smtClean="0">
                <a:solidFill>
                  <a:schemeClr val="bg1"/>
                </a:solidFill>
              </a:rPr>
              <a:t> – </a:t>
            </a:r>
            <a:r>
              <a:rPr lang="fr-FR" sz="2400" dirty="0">
                <a:solidFill>
                  <a:schemeClr val="bg1"/>
                </a:solidFill>
              </a:rPr>
              <a:t>Francis Ogereau</a:t>
            </a:r>
          </a:p>
        </p:txBody>
      </p:sp>
    </p:spTree>
    <p:extLst>
      <p:ext uri="{BB962C8B-B14F-4D97-AF65-F5344CB8AC3E}">
        <p14:creationId xmlns:p14="http://schemas.microsoft.com/office/powerpoint/2010/main" val="410862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Réseau de capteurs sans fils</a:t>
            </a:r>
            <a:br>
              <a:rPr lang="fr-FR" dirty="0"/>
            </a:br>
            <a:r>
              <a:rPr lang="fr-FR" sz="3100" dirty="0"/>
              <a:t>Monitoring/Dashboard</a:t>
            </a:r>
            <a:br>
              <a:rPr lang="fr-FR" sz="3100" dirty="0"/>
            </a:br>
            <a:r>
              <a:rPr lang="fr-FR" sz="3100" dirty="0" err="1"/>
              <a:t>Grafana</a:t>
            </a:r>
            <a:r>
              <a:rPr lang="fr-FR" sz="3100" dirty="0"/>
              <a:t> / Kibana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10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1D4A4E7-2210-2D42-80F6-7599CB45C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891" y="1891984"/>
            <a:ext cx="8126218" cy="4105744"/>
          </a:xfrm>
          <a:prstGeom prst="rect">
            <a:avLst/>
          </a:prstGeom>
        </p:spPr>
      </p:pic>
      <p:pic>
        <p:nvPicPr>
          <p:cNvPr id="10" name="Espace réservé du contenu 5">
            <a:extLst>
              <a:ext uri="{FF2B5EF4-FFF2-40B4-BE49-F238E27FC236}">
                <a16:creationId xmlns:a16="http://schemas.microsoft.com/office/drawing/2014/main" id="{56955A90-028C-A047-971B-3A64889BE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1096" y="846138"/>
            <a:ext cx="2024013" cy="99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15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E0E27B-36A1-2B45-B244-8ED552B44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4910"/>
            <a:ext cx="8229600" cy="1143000"/>
          </a:xfrm>
        </p:spPr>
        <p:txBody>
          <a:bodyPr>
            <a:normAutofit/>
          </a:bodyPr>
          <a:lstStyle/>
          <a:p>
            <a:r>
              <a:rPr lang="fr-FR" sz="4000" dirty="0"/>
              <a:t>Réseau de capteurs sans fils</a:t>
            </a:r>
            <a:r>
              <a:rPr lang="fr-FR" dirty="0"/>
              <a:t/>
            </a:r>
            <a:br>
              <a:rPr lang="fr-FR" dirty="0"/>
            </a:br>
            <a:r>
              <a:rPr lang="fr-FR" sz="2400" dirty="0"/>
              <a:t>Traitement de flux de données capteurs</a:t>
            </a:r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69CCDF1E-5806-9E43-9DDA-1C80B6EF36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28" y="1450193"/>
            <a:ext cx="6992007" cy="5251740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DFD4FD8-93FC-0A44-B0C1-F8FEC283CB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042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Base de données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Suivi </a:t>
            </a:r>
            <a:r>
              <a:rPr lang="fr-FR" dirty="0"/>
              <a:t>en </a:t>
            </a:r>
            <a:r>
              <a:rPr lang="fr-FR" dirty="0" smtClean="0"/>
              <a:t>amont</a:t>
            </a:r>
          </a:p>
          <a:p>
            <a:r>
              <a:rPr lang="fr-FR" dirty="0" smtClean="0"/>
              <a:t>Création </a:t>
            </a:r>
            <a:r>
              <a:rPr lang="fr-FR" dirty="0"/>
              <a:t>d’une base </a:t>
            </a:r>
            <a:r>
              <a:rPr lang="fr-FR" dirty="0" smtClean="0"/>
              <a:t>avec POSTGRES  </a:t>
            </a:r>
            <a:r>
              <a:rPr lang="fr-FR" dirty="0"/>
              <a:t>pour le stockage de données JSON</a:t>
            </a:r>
          </a:p>
          <a:p>
            <a:pPr lvl="2"/>
            <a:r>
              <a:rPr lang="fr-FR" sz="2500" dirty="0"/>
              <a:t>Données récupérées par capteurs</a:t>
            </a:r>
          </a:p>
          <a:p>
            <a:r>
              <a:rPr lang="fr-FR" dirty="0"/>
              <a:t>Intégration via un script </a:t>
            </a:r>
            <a:r>
              <a:rPr lang="fr-FR" dirty="0" err="1"/>
              <a:t>bash</a:t>
            </a:r>
            <a:endParaRPr lang="fr-FR" dirty="0"/>
          </a:p>
          <a:p>
            <a:pPr lvl="2"/>
            <a:r>
              <a:rPr lang="fr-FR" sz="2500" dirty="0"/>
              <a:t>Ligne par ligne</a:t>
            </a:r>
          </a:p>
          <a:p>
            <a:pPr lvl="2"/>
            <a:r>
              <a:rPr lang="fr-FR" sz="2500" dirty="0"/>
              <a:t>Lancement manuel </a:t>
            </a:r>
            <a:r>
              <a:rPr lang="fr-FR" sz="2500" dirty="0" smtClean="0"/>
              <a:t>(Automatisation en cours)</a:t>
            </a:r>
            <a:endParaRPr lang="fr-FR" sz="25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506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Base de données</a:t>
            </a:r>
            <a:br>
              <a:rPr lang="fr-FR" dirty="0"/>
            </a:br>
            <a:r>
              <a:rPr lang="fr-FR" sz="3100" dirty="0"/>
              <a:t>Exemples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Récupérer la liste des sites par fichier JSON</a:t>
            </a:r>
          </a:p>
          <a:p>
            <a:r>
              <a:rPr lang="fr-FR" dirty="0"/>
              <a:t>Requête: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13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2942703" y="2788921"/>
            <a:ext cx="5045827" cy="34470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dirty="0"/>
              <a:t>select</a:t>
            </a:r>
            <a:r>
              <a:rPr lang="fr-FR" sz="2000" b="1" dirty="0"/>
              <a:t> </a:t>
            </a:r>
          </a:p>
          <a:p>
            <a:r>
              <a:rPr lang="fr-FR" sz="2000" b="1" dirty="0"/>
              <a:t>       </a:t>
            </a:r>
            <a:r>
              <a:rPr lang="fr-FR" sz="2000" b="1" dirty="0" err="1"/>
              <a:t>json_file.filename</a:t>
            </a:r>
            <a:r>
              <a:rPr lang="fr-FR" sz="2000" b="1" dirty="0"/>
              <a:t>, </a:t>
            </a:r>
          </a:p>
          <a:p>
            <a:r>
              <a:rPr lang="fr-FR" sz="2000" b="1" dirty="0"/>
              <a:t>       </a:t>
            </a:r>
            <a:r>
              <a:rPr lang="fr-FR" sz="2000" b="1" dirty="0" err="1"/>
              <a:t>json_row.data</a:t>
            </a:r>
            <a:r>
              <a:rPr lang="fr-FR" sz="2000" b="1" dirty="0"/>
              <a:t> -&gt;&gt; '</a:t>
            </a:r>
            <a:r>
              <a:rPr lang="fr-FR" sz="2000" b="1" dirty="0" err="1"/>
              <a:t>applicationName</a:t>
            </a:r>
            <a:r>
              <a:rPr lang="fr-FR" sz="2000" b="1" dirty="0"/>
              <a:t>' as nom </a:t>
            </a:r>
          </a:p>
          <a:p>
            <a:r>
              <a:rPr lang="fr-FR" sz="2000" dirty="0" err="1"/>
              <a:t>from</a:t>
            </a:r>
            <a:r>
              <a:rPr lang="fr-FR" sz="2000" b="1" dirty="0"/>
              <a:t> </a:t>
            </a:r>
          </a:p>
          <a:p>
            <a:r>
              <a:rPr lang="fr-FR" sz="2000" b="1" dirty="0"/>
              <a:t>       </a:t>
            </a:r>
            <a:r>
              <a:rPr lang="fr-FR" sz="2000" b="1" dirty="0" err="1"/>
              <a:t>json_row</a:t>
            </a:r>
            <a:r>
              <a:rPr lang="fr-FR" sz="2000" b="1" dirty="0"/>
              <a:t>, </a:t>
            </a:r>
            <a:r>
              <a:rPr lang="fr-FR" sz="2000" b="1" dirty="0" err="1"/>
              <a:t>json_file</a:t>
            </a:r>
            <a:r>
              <a:rPr lang="fr-FR" sz="2000" b="1" dirty="0"/>
              <a:t> </a:t>
            </a:r>
          </a:p>
          <a:p>
            <a:r>
              <a:rPr lang="fr-FR" sz="2000" dirty="0" err="1"/>
              <a:t>where</a:t>
            </a:r>
            <a:r>
              <a:rPr lang="fr-FR" sz="2000" b="1" dirty="0"/>
              <a:t> </a:t>
            </a:r>
          </a:p>
          <a:p>
            <a:r>
              <a:rPr lang="fr-FR" sz="2000" b="1" dirty="0"/>
              <a:t>       </a:t>
            </a:r>
            <a:r>
              <a:rPr lang="fr-FR" sz="2000" b="1" dirty="0" err="1"/>
              <a:t>json_row.json_file_id</a:t>
            </a:r>
            <a:r>
              <a:rPr lang="fr-FR" sz="2000" b="1" dirty="0"/>
              <a:t> = json_file.id </a:t>
            </a:r>
          </a:p>
          <a:p>
            <a:r>
              <a:rPr lang="fr-FR" sz="2000" dirty="0"/>
              <a:t>group by </a:t>
            </a:r>
          </a:p>
          <a:p>
            <a:r>
              <a:rPr lang="fr-FR" sz="2000" b="1" dirty="0"/>
              <a:t>       </a:t>
            </a:r>
            <a:r>
              <a:rPr lang="fr-FR" sz="2000" b="1" dirty="0" err="1"/>
              <a:t>json_file.filename</a:t>
            </a:r>
            <a:r>
              <a:rPr lang="fr-FR" sz="2000" b="1" dirty="0"/>
              <a:t>, nom </a:t>
            </a:r>
          </a:p>
          <a:p>
            <a:r>
              <a:rPr lang="fr-FR" sz="2000" dirty="0"/>
              <a:t>;  </a:t>
            </a:r>
          </a:p>
        </p:txBody>
      </p:sp>
    </p:spTree>
    <p:extLst>
      <p:ext uri="{BB962C8B-B14F-4D97-AF65-F5344CB8AC3E}">
        <p14:creationId xmlns:p14="http://schemas.microsoft.com/office/powerpoint/2010/main" val="119649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Base de données</a:t>
            </a:r>
            <a:br>
              <a:rPr lang="fr-FR" dirty="0"/>
            </a:br>
            <a:r>
              <a:rPr lang="fr-FR" sz="3100" dirty="0"/>
              <a:t>Exemples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Récupérer la liste des sites par fichier JSON</a:t>
            </a:r>
          </a:p>
          <a:p>
            <a:r>
              <a:rPr lang="fr-FR" dirty="0"/>
              <a:t>Résultat: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14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168" y="2619879"/>
            <a:ext cx="2733814" cy="385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5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Base de données</a:t>
            </a:r>
            <a:br>
              <a:rPr lang="fr-FR" dirty="0"/>
            </a:br>
            <a:r>
              <a:rPr lang="fr-FR" sz="3100" dirty="0"/>
              <a:t>Exemples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Récupérer la liste des Dev-EUI par application-</a:t>
            </a:r>
            <a:r>
              <a:rPr lang="fr-FR" dirty="0" err="1"/>
              <a:t>name</a:t>
            </a:r>
            <a:r>
              <a:rPr lang="fr-FR" dirty="0"/>
              <a:t> </a:t>
            </a:r>
            <a:endParaRPr lang="fr-FR" dirty="0" smtClean="0"/>
          </a:p>
          <a:p>
            <a:r>
              <a:rPr lang="fr-FR" dirty="0" smtClean="0"/>
              <a:t>Résultat</a:t>
            </a:r>
            <a:r>
              <a:rPr lang="fr-FR" dirty="0"/>
              <a:t>: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15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579" y="2740993"/>
            <a:ext cx="2358728" cy="373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04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Base de données</a:t>
            </a:r>
            <a:br>
              <a:rPr lang="fr-FR" dirty="0"/>
            </a:br>
            <a:r>
              <a:rPr lang="fr-FR" sz="3100" dirty="0"/>
              <a:t>Exemples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Afficher l’évolution du nombre de trames par </a:t>
            </a:r>
            <a:r>
              <a:rPr lang="fr-FR" dirty="0" err="1"/>
              <a:t>devEUI</a:t>
            </a:r>
            <a:r>
              <a:rPr lang="fr-FR" dirty="0"/>
              <a:t> par jour </a:t>
            </a:r>
            <a:endParaRPr lang="fr-FR" dirty="0" smtClean="0"/>
          </a:p>
          <a:p>
            <a:r>
              <a:rPr lang="fr-FR" dirty="0" smtClean="0"/>
              <a:t>Résultat</a:t>
            </a:r>
            <a:r>
              <a:rPr lang="fr-FR" dirty="0"/>
              <a:t>: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16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663" y="2844519"/>
            <a:ext cx="2903708" cy="362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5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Site Web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17</a:t>
            </a:fld>
            <a:endParaRPr lang="fr-FR"/>
          </a:p>
        </p:txBody>
      </p:sp>
      <p:sp>
        <p:nvSpPr>
          <p:cNvPr id="6" name="Espace réservé du contenu 11">
            <a:extLst>
              <a:ext uri="{FF2B5EF4-FFF2-40B4-BE49-F238E27FC236}">
                <a16:creationId xmlns:a16="http://schemas.microsoft.com/office/drawing/2014/main" id="{60E43332-3060-A647-A336-E2182ED52D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On </a:t>
            </a:r>
            <a:r>
              <a:rPr lang="en-GB" sz="2000" dirty="0" err="1"/>
              <a:t>peut</a:t>
            </a:r>
            <a:r>
              <a:rPr lang="en-GB" sz="2000" dirty="0"/>
              <a:t>:</a:t>
            </a:r>
          </a:p>
          <a:p>
            <a:r>
              <a:rPr lang="en-GB" sz="2000" dirty="0" err="1"/>
              <a:t>Voir</a:t>
            </a:r>
            <a:r>
              <a:rPr lang="en-GB" sz="2000" dirty="0"/>
              <a:t> </a:t>
            </a:r>
            <a:r>
              <a:rPr lang="en-GB" sz="2000" dirty="0" err="1"/>
              <a:t>projet</a:t>
            </a:r>
            <a:r>
              <a:rPr lang="en-GB" sz="2000" dirty="0"/>
              <a:t>/</a:t>
            </a:r>
            <a:r>
              <a:rPr lang="en-GB" sz="2000" dirty="0" err="1"/>
              <a:t>expérience</a:t>
            </a:r>
            <a:endParaRPr lang="en-GB" sz="2000" dirty="0"/>
          </a:p>
          <a:p>
            <a:r>
              <a:rPr lang="en-GB" sz="2000" dirty="0" err="1"/>
              <a:t>Rechercher</a:t>
            </a:r>
            <a:r>
              <a:rPr lang="en-GB" sz="2000" dirty="0"/>
              <a:t> par mot </a:t>
            </a:r>
            <a:r>
              <a:rPr lang="en-GB" sz="2000" dirty="0" err="1"/>
              <a:t>clé</a:t>
            </a:r>
            <a:endParaRPr lang="en-GB" sz="2000" dirty="0"/>
          </a:p>
          <a:p>
            <a:r>
              <a:rPr lang="en-GB" sz="2000" dirty="0" err="1"/>
              <a:t>Voir</a:t>
            </a:r>
            <a:r>
              <a:rPr lang="en-GB" sz="2000" dirty="0"/>
              <a:t> des zones </a:t>
            </a:r>
          </a:p>
          <a:p>
            <a:pPr marL="0" indent="0">
              <a:buNone/>
            </a:pPr>
            <a:r>
              <a:rPr lang="en-GB" sz="2000" dirty="0" err="1"/>
              <a:t>géographiques</a:t>
            </a: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Un </a:t>
            </a:r>
            <a:r>
              <a:rPr lang="en-GB" sz="2000" dirty="0" err="1"/>
              <a:t>utilisateur</a:t>
            </a:r>
            <a:r>
              <a:rPr lang="en-GB" sz="2000" dirty="0"/>
              <a:t> </a:t>
            </a:r>
            <a:r>
              <a:rPr lang="en-GB" sz="2000" dirty="0" err="1"/>
              <a:t>peut</a:t>
            </a:r>
            <a:r>
              <a:rPr lang="en-GB" sz="2000" dirty="0"/>
              <a:t> </a:t>
            </a:r>
            <a:r>
              <a:rPr lang="en-GB" sz="2000" dirty="0" err="1"/>
              <a:t>créer</a:t>
            </a:r>
            <a:r>
              <a:rPr lang="en-GB" sz="2000" dirty="0"/>
              <a:t>:</a:t>
            </a:r>
          </a:p>
          <a:p>
            <a:r>
              <a:rPr lang="en-GB" sz="2000" dirty="0"/>
              <a:t>un </a:t>
            </a:r>
            <a:r>
              <a:rPr lang="en-GB" sz="2000" dirty="0" err="1"/>
              <a:t>projet</a:t>
            </a:r>
            <a:endParaRPr lang="en-GB" sz="2000" dirty="0"/>
          </a:p>
          <a:p>
            <a:r>
              <a:rPr lang="en-GB" sz="2000" dirty="0"/>
              <a:t>Un site </a:t>
            </a:r>
          </a:p>
          <a:p>
            <a:r>
              <a:rPr lang="en-GB" sz="2000" dirty="0" err="1"/>
              <a:t>Une</a:t>
            </a:r>
            <a:r>
              <a:rPr lang="en-GB" sz="2000" dirty="0"/>
              <a:t> </a:t>
            </a:r>
            <a:r>
              <a:rPr lang="en-GB" sz="2000" dirty="0" err="1"/>
              <a:t>expérience</a:t>
            </a:r>
            <a:endParaRPr lang="en-GB" sz="20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019" y="1705056"/>
            <a:ext cx="5153982" cy="367243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29B212C-85AD-C443-9932-1ABB86AC4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0019" y="1705056"/>
            <a:ext cx="5095668" cy="336224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6947148-1C12-3D48-B48B-FF422613F0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0019" y="1676400"/>
            <a:ext cx="4943660" cy="419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80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Site Web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/>
              <a:t>Un utilisateur peut:</a:t>
            </a:r>
          </a:p>
          <a:p>
            <a:r>
              <a:rPr lang="fr-FR" sz="2400" dirty="0"/>
              <a:t>Créer un jeu de données</a:t>
            </a:r>
          </a:p>
          <a:p>
            <a:pPr lvl="1"/>
            <a:r>
              <a:rPr lang="fr-FR" sz="2000" dirty="0"/>
              <a:t> </a:t>
            </a:r>
            <a:r>
              <a:rPr lang="fr-FR" sz="2000" dirty="0" err="1"/>
              <a:t>Metadonnée</a:t>
            </a:r>
            <a:r>
              <a:rPr lang="fr-FR" sz="2000" dirty="0"/>
              <a:t>/ Thesaurus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18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371" y="1254290"/>
            <a:ext cx="4244429" cy="4486968"/>
          </a:xfrm>
          <a:prstGeom prst="rect">
            <a:avLst/>
          </a:prstGeom>
        </p:spPr>
      </p:pic>
      <p:pic>
        <p:nvPicPr>
          <p:cNvPr id="8" name="Picture 24" descr="Résultat de recherche d'images pour &quot;website logo&quot;">
            <a:hlinkClick r:id="rId3"/>
            <a:extLst>
              <a:ext uri="{FF2B5EF4-FFF2-40B4-BE49-F238E27FC236}">
                <a16:creationId xmlns:a16="http://schemas.microsoft.com/office/drawing/2014/main" id="{5F49725F-B36D-A347-BCFF-1ADBD225F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3656" y="4283777"/>
            <a:ext cx="566352" cy="56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associée">
            <a:hlinkClick r:id="rId5"/>
            <a:extLst>
              <a:ext uri="{FF2B5EF4-FFF2-40B4-BE49-F238E27FC236}">
                <a16:creationId xmlns:a16="http://schemas.microsoft.com/office/drawing/2014/main" id="{EBE392D3-5F53-AB4A-ACD4-ABBB6B904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7936" y="4283777"/>
            <a:ext cx="503400" cy="66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31443" y="5032691"/>
            <a:ext cx="18091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tx2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Site Web CEBA</a:t>
            </a:r>
          </a:p>
        </p:txBody>
      </p:sp>
      <p:sp>
        <p:nvSpPr>
          <p:cNvPr id="11" name="Flèche droite rayée 10">
            <a:extLst>
              <a:ext uri="{FF2B5EF4-FFF2-40B4-BE49-F238E27FC236}">
                <a16:creationId xmlns:a16="http://schemas.microsoft.com/office/drawing/2014/main" id="{2AA41650-6B97-1B45-B9FB-56345ADDA7B8}"/>
              </a:ext>
            </a:extLst>
          </p:cNvPr>
          <p:cNvSpPr/>
          <p:nvPr/>
        </p:nvSpPr>
        <p:spPr>
          <a:xfrm>
            <a:off x="1775100" y="4412210"/>
            <a:ext cx="1166400" cy="352800"/>
          </a:xfrm>
          <a:prstGeom prst="striped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 descr="Une image contenant capture d’écran&#10;&#10;&#10;&#10;Description générée automatiquement">
            <a:extLst>
              <a:ext uri="{FF2B5EF4-FFF2-40B4-BE49-F238E27FC236}">
                <a16:creationId xmlns:a16="http://schemas.microsoft.com/office/drawing/2014/main" id="{03AE813F-33D1-244D-AC8E-58FA2A12F3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6151" y="3670889"/>
            <a:ext cx="558759" cy="55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77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883CE0-2D13-C748-9CBF-E26D69E8B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Catalogue de données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F4F48A-A12D-7741-BDA5-5F5E61767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Fonctions principales</a:t>
            </a:r>
          </a:p>
          <a:p>
            <a:pPr lvl="1"/>
            <a:r>
              <a:rPr lang="fr-FR" dirty="0"/>
              <a:t>Dépôt</a:t>
            </a:r>
          </a:p>
          <a:p>
            <a:pPr lvl="1"/>
            <a:r>
              <a:rPr lang="fr-FR" dirty="0"/>
              <a:t>Outils de recherche</a:t>
            </a:r>
          </a:p>
          <a:p>
            <a:pPr lvl="1"/>
            <a:r>
              <a:rPr lang="fr-FR" dirty="0"/>
              <a:t>Association de métadonnées</a:t>
            </a:r>
          </a:p>
          <a:p>
            <a:pPr lvl="1"/>
            <a:r>
              <a:rPr lang="fr-FR" dirty="0"/>
              <a:t>Classement thématique</a:t>
            </a:r>
          </a:p>
          <a:p>
            <a:r>
              <a:rPr lang="fr-FR" dirty="0"/>
              <a:t>Fonctions </a:t>
            </a:r>
            <a:r>
              <a:rPr lang="fr-FR" dirty="0" smtClean="0"/>
              <a:t>Optionnelles</a:t>
            </a:r>
          </a:p>
          <a:p>
            <a:pPr lvl="1"/>
            <a:r>
              <a:rPr lang="fr-FR" dirty="0"/>
              <a:t>Exposition en </a:t>
            </a:r>
            <a:r>
              <a:rPr lang="fr-FR" dirty="0" smtClean="0"/>
              <a:t>OAI-PMH</a:t>
            </a:r>
          </a:p>
          <a:p>
            <a:pPr lvl="1"/>
            <a:r>
              <a:rPr lang="fr-FR" dirty="0" smtClean="0"/>
              <a:t>Embargo </a:t>
            </a:r>
            <a:r>
              <a:rPr lang="fr-FR" dirty="0"/>
              <a:t>/ Diffusion restreinte</a:t>
            </a:r>
          </a:p>
          <a:p>
            <a:pPr lvl="1"/>
            <a:r>
              <a:rPr lang="fr-FR" dirty="0"/>
              <a:t>Statistiques de </a:t>
            </a:r>
            <a:r>
              <a:rPr lang="fr-FR" dirty="0" smtClean="0"/>
              <a:t>consultation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63515D7-FE30-4A43-8AFD-255E9AEF8E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329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FAE453-0CB7-7F47-8BB7-0A6FFC2E5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 </a:t>
            </a:r>
            <a:r>
              <a:rPr lang="en-US" dirty="0" err="1"/>
              <a:t>données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(in)</a:t>
            </a:r>
            <a:r>
              <a:rPr lang="en-US" dirty="0" err="1"/>
              <a:t>gérer</a:t>
            </a:r>
            <a:endParaRPr lang="en-US" dirty="0"/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70DB27D8-9987-3B41-82AB-FE17C687A3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343" y="5585955"/>
            <a:ext cx="704696" cy="704696"/>
          </a:xfr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BE0991C-DD06-6244-853B-FCEA370E8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2394" y="1268760"/>
            <a:ext cx="889000" cy="5842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90A0CEB-B2A3-5E4E-B485-99F2AF4AFC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8894" y="4514153"/>
            <a:ext cx="1016000" cy="1016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2CCBA8E-2E75-8341-83B1-639FB7DDBB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2086" y="3135258"/>
            <a:ext cx="765670" cy="76567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4C97027-249F-0948-81A8-5D59E2EB68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699" y="3399876"/>
            <a:ext cx="819984" cy="819984"/>
          </a:xfrm>
          <a:prstGeom prst="rect">
            <a:avLst/>
          </a:prstGeom>
        </p:spPr>
      </p:pic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349B1CD1-CF59-4342-A3C8-D40B0C89EC3E}"/>
              </a:ext>
            </a:extLst>
          </p:cNvPr>
          <p:cNvCxnSpPr>
            <a:cxnSpLocks/>
          </p:cNvCxnSpPr>
          <p:nvPr/>
        </p:nvCxnSpPr>
        <p:spPr>
          <a:xfrm flipV="1">
            <a:off x="4654242" y="3749582"/>
            <a:ext cx="2202886" cy="1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B1CB17AC-BAA3-5949-88E0-69B76E62244C}"/>
              </a:ext>
            </a:extLst>
          </p:cNvPr>
          <p:cNvCxnSpPr>
            <a:cxnSpLocks/>
          </p:cNvCxnSpPr>
          <p:nvPr/>
        </p:nvCxnSpPr>
        <p:spPr>
          <a:xfrm flipV="1">
            <a:off x="4654730" y="4859477"/>
            <a:ext cx="2202886" cy="1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prstDash val="lgDash"/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69C3CB3E-FF19-9A49-A3A5-D9A098AF3F9F}"/>
              </a:ext>
            </a:extLst>
          </p:cNvPr>
          <p:cNvCxnSpPr>
            <a:cxnSpLocks/>
          </p:cNvCxnSpPr>
          <p:nvPr/>
        </p:nvCxnSpPr>
        <p:spPr>
          <a:xfrm flipV="1">
            <a:off x="4654242" y="5938303"/>
            <a:ext cx="2202886" cy="1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35C84FB8-F99F-0147-A6A1-3A769F3DBB17}"/>
              </a:ext>
            </a:extLst>
          </p:cNvPr>
          <p:cNvCxnSpPr>
            <a:cxnSpLocks/>
          </p:cNvCxnSpPr>
          <p:nvPr/>
        </p:nvCxnSpPr>
        <p:spPr>
          <a:xfrm flipV="1">
            <a:off x="4639445" y="2670756"/>
            <a:ext cx="2202886" cy="1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D73421D7-DEFE-4341-92A9-62D7690E7120}"/>
              </a:ext>
            </a:extLst>
          </p:cNvPr>
          <p:cNvSpPr/>
          <p:nvPr/>
        </p:nvSpPr>
        <p:spPr>
          <a:xfrm>
            <a:off x="1461124" y="3564916"/>
            <a:ext cx="1776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Base de </a:t>
            </a:r>
            <a:r>
              <a:rPr lang="en-US" dirty="0" err="1"/>
              <a:t>données</a:t>
            </a:r>
            <a:endParaRPr lang="fr-FR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3397817-9838-184B-9A41-0BEAE954B97E}"/>
              </a:ext>
            </a:extLst>
          </p:cNvPr>
          <p:cNvSpPr/>
          <p:nvPr/>
        </p:nvSpPr>
        <p:spPr>
          <a:xfrm>
            <a:off x="871732" y="4659277"/>
            <a:ext cx="2365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Données</a:t>
            </a:r>
            <a:r>
              <a:rPr lang="en-US" dirty="0"/>
              <a:t> </a:t>
            </a:r>
            <a:r>
              <a:rPr lang="en-US" dirty="0" err="1"/>
              <a:t>spatiales</a:t>
            </a:r>
            <a:r>
              <a:rPr lang="en-US" dirty="0"/>
              <a:t>, GPS</a:t>
            </a:r>
            <a:endParaRPr lang="fr-FR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7472247-C5B5-B64E-9FB8-D601C8E7375A}"/>
              </a:ext>
            </a:extLst>
          </p:cNvPr>
          <p:cNvSpPr/>
          <p:nvPr/>
        </p:nvSpPr>
        <p:spPr>
          <a:xfrm>
            <a:off x="1215544" y="5557517"/>
            <a:ext cx="2022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Image, audio, </a:t>
            </a:r>
            <a:r>
              <a:rPr lang="en-US" dirty="0" err="1"/>
              <a:t>vidéo</a:t>
            </a:r>
            <a:endParaRPr lang="fr-FR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1090896-AC8A-CD46-BD9E-DBDB2CC8F7FA}"/>
              </a:ext>
            </a:extLst>
          </p:cNvPr>
          <p:cNvSpPr/>
          <p:nvPr/>
        </p:nvSpPr>
        <p:spPr>
          <a:xfrm>
            <a:off x="2205637" y="1376194"/>
            <a:ext cx="10171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Capteurs</a:t>
            </a:r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9AE1712-CCB1-C24B-BAD3-59663D6D616B}"/>
              </a:ext>
            </a:extLst>
          </p:cNvPr>
          <p:cNvSpPr/>
          <p:nvPr/>
        </p:nvSpPr>
        <p:spPr>
          <a:xfrm>
            <a:off x="2265589" y="2470555"/>
            <a:ext cx="897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Fichiers</a:t>
            </a:r>
            <a:endParaRPr lang="fr-FR" dirty="0"/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15C5B4AE-310E-9C4A-A88D-D9BB2C5E35FB}"/>
              </a:ext>
            </a:extLst>
          </p:cNvPr>
          <p:cNvCxnSpPr>
            <a:cxnSpLocks/>
          </p:cNvCxnSpPr>
          <p:nvPr/>
        </p:nvCxnSpPr>
        <p:spPr>
          <a:xfrm flipV="1">
            <a:off x="4639445" y="1676688"/>
            <a:ext cx="2202886" cy="1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prstDash val="lgDash"/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Image 10" descr="Une image contenant capture d’écran&#10;&#10;&#10;&#10;Description générée automatiquement">
            <a:extLst>
              <a:ext uri="{FF2B5EF4-FFF2-40B4-BE49-F238E27FC236}">
                <a16:creationId xmlns:a16="http://schemas.microsoft.com/office/drawing/2014/main" id="{8675B3DF-8472-E64A-BB8F-D5CC264072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610" y="2316285"/>
            <a:ext cx="685172" cy="68517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90F8DE3-B7C8-4A46-B3C6-537E8D97859B}"/>
              </a:ext>
            </a:extLst>
          </p:cNvPr>
          <p:cNvSpPr/>
          <p:nvPr/>
        </p:nvSpPr>
        <p:spPr>
          <a:xfrm>
            <a:off x="3044475" y="1807858"/>
            <a:ext cx="1481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“ temps reel ”</a:t>
            </a:r>
            <a:endParaRPr lang="fr-F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59F845E-6674-0641-B8DB-4BBB40FFD414}"/>
              </a:ext>
            </a:extLst>
          </p:cNvPr>
          <p:cNvSpPr/>
          <p:nvPr/>
        </p:nvSpPr>
        <p:spPr>
          <a:xfrm>
            <a:off x="7275169" y="4219860"/>
            <a:ext cx="1699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Quoi, </a:t>
            </a:r>
            <a:r>
              <a:rPr lang="en-US" dirty="0" err="1"/>
              <a:t>quand</a:t>
            </a:r>
            <a:r>
              <a:rPr lang="en-US" dirty="0"/>
              <a:t>, </a:t>
            </a:r>
            <a:r>
              <a:rPr lang="en-US" dirty="0" err="1"/>
              <a:t>où</a:t>
            </a:r>
            <a:endParaRPr lang="fr-FR" dirty="0"/>
          </a:p>
        </p:txBody>
      </p:sp>
      <p:sp>
        <p:nvSpPr>
          <p:cNvPr id="21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086600" y="6472073"/>
            <a:ext cx="2057400" cy="365125"/>
          </a:xfrm>
        </p:spPr>
        <p:txBody>
          <a:bodyPr/>
          <a:lstStyle/>
          <a:p>
            <a:fld id="{147D6BDB-C3E7-483A-8E5E-AED0DC851EF9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0004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883CE0-2D13-C748-9CBF-E26D69E8B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Catalogue de données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F4F48A-A12D-7741-BDA5-5F5E61767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Intérêt du catalogage : </a:t>
            </a:r>
          </a:p>
          <a:p>
            <a:pPr lvl="1"/>
            <a:r>
              <a:rPr lang="fr-FR" dirty="0"/>
              <a:t>Echange avec les partenaires extérieurs </a:t>
            </a:r>
          </a:p>
          <a:p>
            <a:pPr lvl="1"/>
            <a:r>
              <a:rPr lang="fr-FR" dirty="0"/>
              <a:t>Visibilité interne des données disponibles</a:t>
            </a:r>
          </a:p>
          <a:p>
            <a:pPr lvl="1"/>
            <a:r>
              <a:rPr lang="fr-FR" dirty="0"/>
              <a:t>Thesaurus</a:t>
            </a:r>
          </a:p>
          <a:p>
            <a:r>
              <a:rPr lang="fr-FR" dirty="0"/>
              <a:t>Inconvénients</a:t>
            </a:r>
          </a:p>
          <a:p>
            <a:pPr lvl="1"/>
            <a:r>
              <a:rPr lang="fr-FR" dirty="0"/>
              <a:t>Métadonnées à renseigner</a:t>
            </a:r>
          </a:p>
          <a:p>
            <a:pPr lvl="1"/>
            <a:r>
              <a:rPr lang="fr-FR" dirty="0"/>
              <a:t>Ne traite pas les flux continus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63515D7-FE30-4A43-8AFD-255E9AEF8E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298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Catalogue de données</a:t>
            </a:r>
            <a:br>
              <a:rPr lang="fr-FR" dirty="0"/>
            </a:br>
            <a:r>
              <a:rPr lang="fr-FR" sz="3100" dirty="0"/>
              <a:t>Jeu de données</a:t>
            </a:r>
            <a:endParaRPr lang="fr-FR" sz="2700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151" y="1600200"/>
            <a:ext cx="6735697" cy="4525963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5885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336131"/>
            <a:ext cx="7772400" cy="1470025"/>
          </a:xfrm>
        </p:spPr>
        <p:txBody>
          <a:bodyPr>
            <a:normAutofit/>
          </a:bodyPr>
          <a:lstStyle/>
          <a:p>
            <a:r>
              <a:rPr lang="fr-FR" sz="4000" dirty="0"/>
              <a:t>Métadonnée</a:t>
            </a:r>
            <a:r>
              <a:rPr lang="fr-FR" dirty="0"/>
              <a:t> </a:t>
            </a:r>
            <a:br>
              <a:rPr lang="fr-FR" dirty="0"/>
            </a:br>
            <a:r>
              <a:rPr lang="fr-FR" sz="2800" noProof="0" dirty="0"/>
              <a:t>Pour les jeux de données</a:t>
            </a:r>
            <a:endParaRPr lang="fr-FR" noProof="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43464" y="2310938"/>
            <a:ext cx="7914735" cy="3964602"/>
          </a:xfrm>
        </p:spPr>
        <p:txBody>
          <a:bodyPr>
            <a:normAutofit fontScale="92500"/>
          </a:bodyPr>
          <a:lstStyle/>
          <a:p>
            <a:pPr marL="742950" lvl="1" indent="-285750" algn="l">
              <a:lnSpc>
                <a:spcPct val="90000"/>
              </a:lnSpc>
              <a:buFont typeface="Arial" panose="020B0604020202020204" pitchFamily="34" charset="0"/>
              <a:buChar char="–"/>
            </a:pPr>
            <a:r>
              <a:rPr lang="fr-FR" sz="3200" dirty="0">
                <a:solidFill>
                  <a:srgbClr val="5E5C5C"/>
                </a:solidFill>
              </a:rPr>
              <a:t>Données décrivant un jeu de données</a:t>
            </a:r>
          </a:p>
          <a:p>
            <a:pPr marL="742950" lvl="1" indent="-285750" algn="l">
              <a:lnSpc>
                <a:spcPct val="90000"/>
              </a:lnSpc>
              <a:buFont typeface="Arial" panose="020B0604020202020204" pitchFamily="34" charset="0"/>
              <a:buChar char="–"/>
            </a:pPr>
            <a:r>
              <a:rPr lang="fr-FR" sz="3200" dirty="0">
                <a:solidFill>
                  <a:srgbClr val="5E5C5C"/>
                </a:solidFill>
              </a:rPr>
              <a:t>Minimum: Quoi, Quand et Où</a:t>
            </a:r>
          </a:p>
          <a:p>
            <a:pPr marL="742950" lvl="1" indent="-285750" algn="l">
              <a:lnSpc>
                <a:spcPct val="90000"/>
              </a:lnSpc>
              <a:buFont typeface="Arial" panose="020B0604020202020204" pitchFamily="34" charset="0"/>
              <a:buChar char="–"/>
            </a:pPr>
            <a:r>
              <a:rPr lang="fr-FR" sz="3200" dirty="0">
                <a:solidFill>
                  <a:srgbClr val="5E5C5C"/>
                </a:solidFill>
              </a:rPr>
              <a:t>Flux de données de capteurs</a:t>
            </a:r>
          </a:p>
          <a:p>
            <a:pPr marL="1657350" lvl="3" indent="-285750" algn="l">
              <a:buFont typeface="Arial" panose="020B0604020202020204" pitchFamily="34" charset="0"/>
              <a:buChar char="–"/>
            </a:pPr>
            <a:r>
              <a:rPr lang="fr-FR" sz="2400" dirty="0">
                <a:solidFill>
                  <a:srgbClr val="5E5C5C"/>
                </a:solidFill>
              </a:rPr>
              <a:t>Métadonnées standardisées et potentiellement extraites automatiquement</a:t>
            </a:r>
          </a:p>
          <a:p>
            <a:pPr marL="742950" lvl="1" indent="-285750" algn="l">
              <a:buFont typeface="Arial" panose="020B0604020202020204" pitchFamily="34" charset="0"/>
              <a:buChar char="–"/>
            </a:pPr>
            <a:r>
              <a:rPr lang="fr-FR" sz="3200" dirty="0">
                <a:solidFill>
                  <a:srgbClr val="5E5C5C"/>
                </a:solidFill>
              </a:rPr>
              <a:t>Ajout manuel</a:t>
            </a:r>
          </a:p>
          <a:p>
            <a:pPr marL="1657350" lvl="3" indent="-285750" algn="l">
              <a:lnSpc>
                <a:spcPct val="90000"/>
              </a:lnSpc>
              <a:buFont typeface="Arial" panose="020B0604020202020204" pitchFamily="34" charset="0"/>
              <a:buChar char="–"/>
            </a:pPr>
            <a:r>
              <a:rPr lang="fr-FR" sz="2700" dirty="0">
                <a:solidFill>
                  <a:srgbClr val="5E5C5C"/>
                </a:solidFill>
              </a:rPr>
              <a:t>Liste de métadonnées épurée</a:t>
            </a:r>
          </a:p>
          <a:p>
            <a:pPr marL="1657350" lvl="3" indent="-285750" algn="l">
              <a:lnSpc>
                <a:spcPct val="90000"/>
              </a:lnSpc>
              <a:buFont typeface="Arial" panose="020B0604020202020204" pitchFamily="34" charset="0"/>
              <a:buChar char="–"/>
            </a:pPr>
            <a:r>
              <a:rPr lang="fr-FR" sz="2700" dirty="0">
                <a:solidFill>
                  <a:srgbClr val="5E5C5C"/>
                </a:solidFill>
              </a:rPr>
              <a:t>Indexation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086600" y="6472073"/>
            <a:ext cx="2057400" cy="365125"/>
          </a:xfrm>
        </p:spPr>
        <p:txBody>
          <a:bodyPr/>
          <a:lstStyle/>
          <a:p>
            <a:fld id="{147D6BDB-C3E7-483A-8E5E-AED0DC851EF9}" type="slidenum">
              <a:rPr lang="fr-FR" smtClean="0"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1895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92520"/>
            <a:ext cx="7772400" cy="1470025"/>
          </a:xfrm>
        </p:spPr>
        <p:txBody>
          <a:bodyPr/>
          <a:lstStyle/>
          <a:p>
            <a:r>
              <a:rPr lang="fr-FR" sz="4000" dirty="0"/>
              <a:t>Métadonnées</a:t>
            </a:r>
            <a:r>
              <a:rPr lang="fr-FR" dirty="0"/>
              <a:t/>
            </a:r>
            <a:br>
              <a:rPr lang="fr-FR" dirty="0"/>
            </a:br>
            <a:r>
              <a:rPr lang="fr-FR" sz="2800" dirty="0"/>
              <a:t>Proposition</a:t>
            </a:r>
            <a:endParaRPr lang="fr-FR" noProof="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23702" y="1463041"/>
            <a:ext cx="7934497" cy="4975338"/>
          </a:xfrm>
        </p:spPr>
        <p:txBody>
          <a:bodyPr>
            <a:normAutofit/>
          </a:bodyPr>
          <a:lstStyle/>
          <a:p>
            <a:pPr marL="742950" lvl="1" indent="-285750" algn="l">
              <a:lnSpc>
                <a:spcPct val="90000"/>
              </a:lnSpc>
              <a:buFont typeface="Arial" panose="020B0604020202020204" pitchFamily="34" charset="0"/>
              <a:buChar char="–"/>
            </a:pPr>
            <a:r>
              <a:rPr lang="fr-FR" dirty="0">
                <a:solidFill>
                  <a:srgbClr val="5E5C5C"/>
                </a:solidFill>
              </a:rPr>
              <a:t>Fiche de métadonnées épurée grâce </a:t>
            </a:r>
            <a:r>
              <a:rPr lang="fr-FR" dirty="0" smtClean="0">
                <a:solidFill>
                  <a:srgbClr val="5E5C5C"/>
                </a:solidFill>
              </a:rPr>
              <a:t>au Réseau des ZA </a:t>
            </a:r>
            <a:r>
              <a:rPr lang="fr-FR" dirty="0">
                <a:solidFill>
                  <a:srgbClr val="5E5C5C"/>
                </a:solidFill>
              </a:rPr>
              <a:t>(90 % INSPIRE)</a:t>
            </a:r>
          </a:p>
          <a:p>
            <a:pPr marL="742950" lvl="1" indent="-285750" algn="l">
              <a:lnSpc>
                <a:spcPct val="90000"/>
              </a:lnSpc>
              <a:buFont typeface="Arial" panose="020B0604020202020204" pitchFamily="34" charset="0"/>
              <a:buChar char="–"/>
            </a:pPr>
            <a:r>
              <a:rPr lang="fr-FR" dirty="0">
                <a:solidFill>
                  <a:srgbClr val="5E5C5C"/>
                </a:solidFill>
              </a:rPr>
              <a:t>Jeu de données </a:t>
            </a:r>
            <a:r>
              <a:rPr lang="fr-FR" dirty="0" err="1">
                <a:solidFill>
                  <a:srgbClr val="5E5C5C"/>
                </a:solidFill>
              </a:rPr>
              <a:t>moissonnable</a:t>
            </a:r>
            <a:r>
              <a:rPr lang="fr-FR" dirty="0">
                <a:solidFill>
                  <a:srgbClr val="5E5C5C"/>
                </a:solidFill>
              </a:rPr>
              <a:t> et disponible depuis l’extérieur</a:t>
            </a:r>
          </a:p>
          <a:p>
            <a:pPr marL="1200150" lvl="2" indent="-285750" algn="l">
              <a:lnSpc>
                <a:spcPct val="90000"/>
              </a:lnSpc>
              <a:buFont typeface="Arial" panose="020B0604020202020204" pitchFamily="34" charset="0"/>
              <a:buChar char="–"/>
            </a:pPr>
            <a:r>
              <a:rPr lang="fr-FR" dirty="0" err="1">
                <a:solidFill>
                  <a:srgbClr val="5E5C5C"/>
                </a:solidFill>
              </a:rPr>
              <a:t>Title</a:t>
            </a:r>
            <a:r>
              <a:rPr lang="fr-FR" dirty="0">
                <a:solidFill>
                  <a:srgbClr val="5E5C5C"/>
                </a:solidFill>
              </a:rPr>
              <a:t>, Abstract, </a:t>
            </a:r>
            <a:r>
              <a:rPr lang="fr-FR" dirty="0" err="1">
                <a:solidFill>
                  <a:srgbClr val="5E5C5C"/>
                </a:solidFill>
              </a:rPr>
              <a:t>Start_date</a:t>
            </a:r>
            <a:r>
              <a:rPr lang="fr-FR" dirty="0">
                <a:solidFill>
                  <a:srgbClr val="5E5C5C"/>
                </a:solidFill>
              </a:rPr>
              <a:t>, </a:t>
            </a:r>
            <a:r>
              <a:rPr lang="fr-FR" dirty="0" err="1">
                <a:solidFill>
                  <a:srgbClr val="5E5C5C"/>
                </a:solidFill>
              </a:rPr>
              <a:t>End_date</a:t>
            </a:r>
            <a:r>
              <a:rPr lang="fr-FR" dirty="0">
                <a:solidFill>
                  <a:srgbClr val="5E5C5C"/>
                </a:solidFill>
              </a:rPr>
              <a:t>, </a:t>
            </a:r>
            <a:r>
              <a:rPr lang="fr-FR" dirty="0" err="1">
                <a:solidFill>
                  <a:srgbClr val="5E5C5C"/>
                </a:solidFill>
              </a:rPr>
              <a:t>Inspire_themes</a:t>
            </a:r>
            <a:r>
              <a:rPr lang="fr-FR" dirty="0">
                <a:solidFill>
                  <a:srgbClr val="5E5C5C"/>
                </a:solidFill>
              </a:rPr>
              <a:t>…</a:t>
            </a:r>
          </a:p>
          <a:p>
            <a:pPr marL="742950" lvl="1" indent="-285750" algn="l">
              <a:lnSpc>
                <a:spcPct val="90000"/>
              </a:lnSpc>
              <a:buFont typeface="Arial" panose="020B0604020202020204" pitchFamily="34" charset="0"/>
              <a:buChar char="–"/>
            </a:pPr>
            <a:r>
              <a:rPr lang="fr-FR" dirty="0">
                <a:solidFill>
                  <a:srgbClr val="5E5C5C"/>
                </a:solidFill>
              </a:rPr>
              <a:t>Utilisation de thésaurus (</a:t>
            </a:r>
            <a:r>
              <a:rPr lang="fr-FR" dirty="0" err="1">
                <a:solidFill>
                  <a:srgbClr val="5E5C5C"/>
                </a:solidFill>
              </a:rPr>
              <a:t>Envthes</a:t>
            </a:r>
            <a:r>
              <a:rPr lang="fr-FR" dirty="0">
                <a:solidFill>
                  <a:srgbClr val="5E5C5C"/>
                </a:solidFill>
              </a:rPr>
              <a:t>, </a:t>
            </a:r>
            <a:r>
              <a:rPr lang="fr-FR" dirty="0" err="1">
                <a:solidFill>
                  <a:srgbClr val="5E5C5C"/>
                </a:solidFill>
              </a:rPr>
              <a:t>Gemet</a:t>
            </a:r>
            <a:r>
              <a:rPr lang="fr-FR" dirty="0" smtClean="0">
                <a:solidFill>
                  <a:srgbClr val="5E5C5C"/>
                </a:solidFill>
              </a:rPr>
              <a:t>…)</a:t>
            </a:r>
          </a:p>
          <a:p>
            <a:pPr lvl="1" algn="l">
              <a:lnSpc>
                <a:spcPct val="90000"/>
              </a:lnSpc>
            </a:pPr>
            <a:r>
              <a:rPr lang="en-GB" sz="1600" dirty="0" err="1">
                <a:hlinkClick r:id="rId2"/>
              </a:rPr>
              <a:t>Geocatalog</a:t>
            </a:r>
            <a:r>
              <a:rPr lang="en-GB" sz="1600" dirty="0">
                <a:hlinkClick r:id="rId2"/>
              </a:rPr>
              <a:t> of French LTSERs: metada.data-za.org</a:t>
            </a:r>
            <a:endParaRPr lang="en-GB" sz="1600" dirty="0"/>
          </a:p>
          <a:p>
            <a:pPr marL="742950" lvl="1" indent="-285750" algn="l">
              <a:lnSpc>
                <a:spcPct val="90000"/>
              </a:lnSpc>
              <a:buFont typeface="Arial" panose="020B0604020202020204" pitchFamily="34" charset="0"/>
              <a:buChar char="–"/>
            </a:pPr>
            <a:endParaRPr lang="fr-FR" sz="3200" dirty="0">
              <a:solidFill>
                <a:srgbClr val="5E5C5C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086600" y="6472073"/>
            <a:ext cx="2057400" cy="365125"/>
          </a:xfrm>
        </p:spPr>
        <p:txBody>
          <a:bodyPr/>
          <a:lstStyle/>
          <a:p>
            <a:fld id="{147D6BDB-C3E7-483A-8E5E-AED0DC851EF9}" type="slidenum">
              <a:rPr lang="fr-FR" smtClean="0"/>
              <a:t>23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1105C03-5309-B04C-8FA3-D8CBDBB28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7552" y="4615887"/>
            <a:ext cx="2959341" cy="145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46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F14B98-46FC-C746-A36F-36E3DD563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AC9C9D3-EE7F-3147-88CA-7821DF10F4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/>
              <a:t>Architecture de </a:t>
            </a:r>
            <a:r>
              <a:rPr lang="en-GB" dirty="0" err="1"/>
              <a:t>préproduction</a:t>
            </a:r>
            <a:endParaRPr lang="en-GB" dirty="0"/>
          </a:p>
          <a:p>
            <a:pPr lvl="1"/>
            <a:r>
              <a:rPr lang="en-GB" sz="2100" dirty="0" err="1"/>
              <a:t>Projet</a:t>
            </a:r>
            <a:r>
              <a:rPr lang="en-GB" sz="2100" dirty="0"/>
              <a:t> /experience pour </a:t>
            </a:r>
            <a:r>
              <a:rPr lang="en-GB" sz="2100" dirty="0" err="1"/>
              <a:t>créer</a:t>
            </a:r>
            <a:r>
              <a:rPr lang="en-GB" sz="2100" dirty="0"/>
              <a:t> des </a:t>
            </a:r>
            <a:r>
              <a:rPr lang="en-GB" sz="2100" dirty="0" err="1"/>
              <a:t>jeux</a:t>
            </a:r>
            <a:r>
              <a:rPr lang="en-GB" sz="2100" dirty="0"/>
              <a:t> de </a:t>
            </a:r>
            <a:r>
              <a:rPr lang="en-GB" sz="2100" dirty="0" err="1"/>
              <a:t>données</a:t>
            </a:r>
            <a:r>
              <a:rPr lang="en-GB" sz="2100" dirty="0"/>
              <a:t> </a:t>
            </a:r>
            <a:r>
              <a:rPr lang="en-GB" sz="2100" dirty="0">
                <a:sym typeface="Wingdings" pitchFamily="2" charset="2"/>
              </a:rPr>
              <a:t> </a:t>
            </a:r>
            <a:r>
              <a:rPr lang="en-GB" sz="2100" dirty="0" err="1">
                <a:sym typeface="Wingdings" pitchFamily="2" charset="2"/>
              </a:rPr>
              <a:t>geonetwork</a:t>
            </a:r>
            <a:endParaRPr lang="en-GB" sz="2100" dirty="0"/>
          </a:p>
          <a:p>
            <a:r>
              <a:rPr lang="en-GB" dirty="0"/>
              <a:t>Le management des </a:t>
            </a:r>
            <a:r>
              <a:rPr lang="en-GB" dirty="0" err="1"/>
              <a:t>données</a:t>
            </a:r>
            <a:r>
              <a:rPr lang="en-GB" dirty="0"/>
              <a:t> :</a:t>
            </a:r>
          </a:p>
          <a:p>
            <a:pPr lvl="1"/>
            <a:r>
              <a:rPr lang="en-GB" dirty="0" err="1"/>
              <a:t>Réseau</a:t>
            </a:r>
            <a:r>
              <a:rPr lang="en-GB" dirty="0"/>
              <a:t> de </a:t>
            </a:r>
            <a:r>
              <a:rPr lang="en-GB" dirty="0" err="1"/>
              <a:t>capteurs</a:t>
            </a:r>
            <a:r>
              <a:rPr lang="en-GB" dirty="0"/>
              <a:t> sans </a:t>
            </a:r>
            <a:r>
              <a:rPr lang="en-GB" dirty="0" err="1"/>
              <a:t>fils</a:t>
            </a:r>
            <a:endParaRPr lang="en-GB" dirty="0"/>
          </a:p>
          <a:p>
            <a:pPr lvl="2"/>
            <a:r>
              <a:rPr lang="en-GB" dirty="0"/>
              <a:t>5</a:t>
            </a:r>
            <a:r>
              <a:rPr lang="en-GB" dirty="0" smtClean="0"/>
              <a:t> </a:t>
            </a:r>
            <a:r>
              <a:rPr lang="en-GB" dirty="0" err="1"/>
              <a:t>réseaux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ligne</a:t>
            </a:r>
            <a:endParaRPr lang="en-GB" dirty="0"/>
          </a:p>
          <a:p>
            <a:pPr lvl="2"/>
            <a:r>
              <a:rPr lang="en-GB" dirty="0"/>
              <a:t>Stockage dans </a:t>
            </a:r>
            <a:r>
              <a:rPr lang="en-GB" dirty="0" err="1"/>
              <a:t>une</a:t>
            </a:r>
            <a:r>
              <a:rPr lang="en-GB" dirty="0"/>
              <a:t> base de </a:t>
            </a:r>
            <a:r>
              <a:rPr lang="en-GB" dirty="0" err="1"/>
              <a:t>donnée</a:t>
            </a:r>
            <a:r>
              <a:rPr lang="en-GB" dirty="0"/>
              <a:t> JSON (travail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cours</a:t>
            </a:r>
            <a:r>
              <a:rPr lang="en-GB" dirty="0"/>
              <a:t>)</a:t>
            </a:r>
          </a:p>
          <a:p>
            <a:pPr lvl="1"/>
            <a:r>
              <a:rPr lang="en-GB" dirty="0" err="1"/>
              <a:t>Fichiers</a:t>
            </a:r>
            <a:r>
              <a:rPr lang="en-GB" dirty="0"/>
              <a:t> (</a:t>
            </a:r>
            <a:r>
              <a:rPr lang="en-GB" dirty="0" err="1"/>
              <a:t>testé</a:t>
            </a:r>
            <a:r>
              <a:rPr lang="en-GB" dirty="0"/>
              <a:t> </a:t>
            </a:r>
            <a:r>
              <a:rPr lang="en-GB" dirty="0" err="1"/>
              <a:t>depuis</a:t>
            </a:r>
            <a:r>
              <a:rPr lang="en-GB" dirty="0"/>
              <a:t> </a:t>
            </a:r>
            <a:r>
              <a:rPr lang="en-GB" dirty="0" err="1"/>
              <a:t>geonetwork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Base de </a:t>
            </a:r>
            <a:r>
              <a:rPr lang="en-GB" dirty="0" err="1"/>
              <a:t>données</a:t>
            </a:r>
            <a:r>
              <a:rPr lang="en-GB" dirty="0"/>
              <a:t> (travail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cours</a:t>
            </a:r>
            <a:r>
              <a:rPr lang="en-GB" dirty="0"/>
              <a:t>)</a:t>
            </a:r>
          </a:p>
          <a:p>
            <a:r>
              <a:rPr lang="en-GB" dirty="0"/>
              <a:t>Management des </a:t>
            </a:r>
            <a:r>
              <a:rPr lang="en-GB" dirty="0" err="1"/>
              <a:t>métadonnées</a:t>
            </a:r>
            <a:r>
              <a:rPr lang="en-GB" dirty="0"/>
              <a:t> </a:t>
            </a:r>
            <a:r>
              <a:rPr lang="en-GB" dirty="0">
                <a:sym typeface="Wingdings" pitchFamily="2" charset="2"/>
              </a:rPr>
              <a:t>(</a:t>
            </a:r>
            <a:r>
              <a:rPr lang="en-GB" dirty="0" err="1">
                <a:sym typeface="Wingdings" pitchFamily="2" charset="2"/>
              </a:rPr>
              <a:t>automatique</a:t>
            </a:r>
            <a:r>
              <a:rPr lang="en-GB" dirty="0">
                <a:sym typeface="Wingdings" pitchFamily="2" charset="2"/>
              </a:rPr>
              <a:t>)</a:t>
            </a:r>
            <a:endParaRPr lang="en-GB" dirty="0"/>
          </a:p>
          <a:p>
            <a:r>
              <a:rPr lang="en-GB" dirty="0"/>
              <a:t>Solutions Open source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69E900A-54FA-2240-B2CD-99E7DFA009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776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6814" y="714586"/>
            <a:ext cx="8229600" cy="570750"/>
          </a:xfrm>
        </p:spPr>
        <p:txBody>
          <a:bodyPr>
            <a:normAutofit fontScale="90000"/>
          </a:bodyPr>
          <a:lstStyle/>
          <a:p>
            <a:r>
              <a:rPr lang="fr-FR" dirty="0"/>
              <a:t>Collaborations / Échanges</a:t>
            </a:r>
            <a:br>
              <a:rPr lang="fr-FR" dirty="0"/>
            </a:b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25</a:t>
            </a:fld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895350" y="1061049"/>
            <a:ext cx="7256463" cy="4979389"/>
          </a:xfrm>
        </p:spPr>
        <p:txBody>
          <a:bodyPr>
            <a:norm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r-FR" dirty="0"/>
              <a:t>Régional</a:t>
            </a:r>
          </a:p>
          <a:p>
            <a:pPr lvl="1"/>
            <a:r>
              <a:rPr lang="fr-FR" sz="2400" dirty="0" smtClean="0"/>
              <a:t>ZATU</a:t>
            </a:r>
            <a:endParaRPr lang="fr-FR" sz="2400" dirty="0"/>
          </a:p>
          <a:p>
            <a:pPr lvl="1"/>
            <a:r>
              <a:rPr lang="fr-FR" sz="2400" dirty="0" smtClean="0"/>
              <a:t>ConnecSens</a:t>
            </a:r>
            <a:endParaRPr lang="fr-FR" sz="2400" dirty="0"/>
          </a:p>
          <a:p>
            <a:pPr lvl="1"/>
            <a:r>
              <a:rPr lang="fr-FR" sz="2400" dirty="0" smtClean="0"/>
              <a:t>LIT</a:t>
            </a:r>
            <a:endParaRPr lang="fr-FR" sz="2400" dirty="0"/>
          </a:p>
          <a:p>
            <a:pPr lvl="1"/>
            <a:r>
              <a:rPr lang="fr-FR" sz="2400" dirty="0" smtClean="0"/>
              <a:t>CRAIG</a:t>
            </a:r>
            <a:endParaRPr lang="fr-FR" sz="2400" dirty="0"/>
          </a:p>
          <a:p>
            <a:pPr lvl="1"/>
            <a:r>
              <a:rPr lang="fr-FR" sz="2400" dirty="0" smtClean="0"/>
              <a:t>EFOA</a:t>
            </a:r>
            <a:endParaRPr lang="fr-FR" sz="2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r-FR" dirty="0"/>
              <a:t>National</a:t>
            </a:r>
          </a:p>
          <a:p>
            <a:pPr lvl="1"/>
            <a:r>
              <a:rPr lang="fr-FR" sz="2400" dirty="0" smtClean="0"/>
              <a:t>Réseau </a:t>
            </a:r>
            <a:r>
              <a:rPr lang="fr-FR" sz="2400" dirty="0"/>
              <a:t>des </a:t>
            </a:r>
            <a:r>
              <a:rPr lang="fr-FR" sz="2400" dirty="0" smtClean="0"/>
              <a:t>ZA</a:t>
            </a:r>
            <a:endParaRPr lang="fr-FR" sz="2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r-FR" dirty="0"/>
              <a:t>International</a:t>
            </a:r>
          </a:p>
          <a:p>
            <a:pPr lvl="1"/>
            <a:r>
              <a:rPr lang="fr-FR" dirty="0" smtClean="0"/>
              <a:t>Ravioli </a:t>
            </a:r>
            <a:r>
              <a:rPr lang="fr-FR" dirty="0"/>
              <a:t>/ LMV / INGV (Italie)</a:t>
            </a:r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782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0B1C1D-5DAC-1149-AA27-3318649B4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Équipe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D6130E-16AD-5B47-876E-109FE6A5E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667" y="1600200"/>
            <a:ext cx="8767733" cy="4679830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Vincent Breton		</a:t>
            </a:r>
            <a:r>
              <a:rPr lang="fr-FR" sz="2400" dirty="0"/>
              <a:t>Coordination</a:t>
            </a:r>
          </a:p>
          <a:p>
            <a:r>
              <a:rPr lang="fr-FR" dirty="0"/>
              <a:t>Alexandre Claude 	</a:t>
            </a:r>
            <a:r>
              <a:rPr lang="fr-FR" dirty="0" smtClean="0"/>
              <a:t>	</a:t>
            </a:r>
            <a:r>
              <a:rPr lang="fr-FR" sz="2400" dirty="0" smtClean="0"/>
              <a:t>Suite </a:t>
            </a:r>
            <a:r>
              <a:rPr lang="fr-FR" sz="2400" dirty="0" err="1"/>
              <a:t>elastic</a:t>
            </a:r>
            <a:r>
              <a:rPr lang="fr-FR" sz="2400" dirty="0"/>
              <a:t> &amp; architecture</a:t>
            </a:r>
          </a:p>
          <a:p>
            <a:r>
              <a:rPr lang="fr-FR" dirty="0"/>
              <a:t>Gilles Mailhot		</a:t>
            </a:r>
            <a:r>
              <a:rPr lang="fr-FR" sz="2400" dirty="0"/>
              <a:t>Coordination</a:t>
            </a:r>
          </a:p>
          <a:p>
            <a:r>
              <a:rPr lang="fr-FR" dirty="0"/>
              <a:t>Jérémy Mezhoud	</a:t>
            </a:r>
            <a:r>
              <a:rPr lang="fr-FR" dirty="0" smtClean="0"/>
              <a:t>	</a:t>
            </a:r>
            <a:r>
              <a:rPr lang="fr-FR" sz="2400" dirty="0" smtClean="0"/>
              <a:t>Base </a:t>
            </a:r>
            <a:r>
              <a:rPr lang="fr-FR" sz="2400" dirty="0"/>
              <a:t>de données</a:t>
            </a:r>
          </a:p>
          <a:p>
            <a:r>
              <a:rPr lang="fr-FR" dirty="0"/>
              <a:t>Francis Ogereau	</a:t>
            </a:r>
            <a:r>
              <a:rPr lang="fr-FR" dirty="0" smtClean="0"/>
              <a:t>	</a:t>
            </a:r>
            <a:r>
              <a:rPr lang="fr-FR" sz="2400" dirty="0" smtClean="0"/>
              <a:t>Web</a:t>
            </a:r>
            <a:r>
              <a:rPr lang="fr-FR" sz="2400" dirty="0"/>
              <a:t>, data-</a:t>
            </a:r>
            <a:r>
              <a:rPr lang="fr-FR" sz="2400" dirty="0" err="1"/>
              <a:t>catalog</a:t>
            </a:r>
            <a:endParaRPr lang="fr-FR" sz="2400" dirty="0"/>
          </a:p>
          <a:p>
            <a:r>
              <a:rPr lang="fr-FR" dirty="0"/>
              <a:t>David Sarramia</a:t>
            </a:r>
            <a:r>
              <a:rPr lang="fr-FR" sz="2400" dirty="0"/>
              <a:t>	 	Suite </a:t>
            </a:r>
            <a:r>
              <a:rPr lang="fr-FR" sz="2400" dirty="0" err="1"/>
              <a:t>elastic</a:t>
            </a:r>
            <a:endParaRPr lang="fr-FR" sz="2400" dirty="0"/>
          </a:p>
          <a:p>
            <a:r>
              <a:rPr lang="fr-FR" dirty="0"/>
              <a:t>Estelle </a:t>
            </a:r>
            <a:r>
              <a:rPr lang="fr-FR" dirty="0" err="1"/>
              <a:t>Théveniaud</a:t>
            </a:r>
            <a:r>
              <a:rPr lang="fr-FR" dirty="0"/>
              <a:t>	</a:t>
            </a:r>
            <a:r>
              <a:rPr lang="fr-FR" dirty="0" smtClean="0"/>
              <a:t>	</a:t>
            </a:r>
            <a:r>
              <a:rPr lang="fr-FR" sz="2400" dirty="0" err="1" smtClean="0"/>
              <a:t>Geolab</a:t>
            </a:r>
            <a:endParaRPr lang="fr-FR" sz="2800" dirty="0"/>
          </a:p>
          <a:p>
            <a:r>
              <a:rPr lang="fr-FR" dirty="0"/>
              <a:t>Antoine Mahul </a:t>
            </a:r>
            <a:r>
              <a:rPr lang="fr-FR" sz="2800" dirty="0"/>
              <a:t>		</a:t>
            </a:r>
            <a:r>
              <a:rPr lang="fr-FR" sz="2400" dirty="0"/>
              <a:t>Mésocentre</a:t>
            </a:r>
            <a:r>
              <a:rPr lang="fr-FR" sz="2800" dirty="0"/>
              <a:t>	 </a:t>
            </a:r>
          </a:p>
          <a:p>
            <a:r>
              <a:rPr lang="fr-FR" dirty="0"/>
              <a:t>David Grimbichler	</a:t>
            </a:r>
            <a:r>
              <a:rPr lang="fr-FR" dirty="0" smtClean="0"/>
              <a:t>	</a:t>
            </a:r>
            <a:r>
              <a:rPr lang="fr-FR" sz="2400" dirty="0" smtClean="0"/>
              <a:t>Mésocentre</a:t>
            </a:r>
            <a:endParaRPr lang="fr-FR" sz="24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705641-B8BD-DC4C-8907-4AA6DBFFEC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842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C79CD-71B6-154A-A592-134C0132E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Merci de votre attention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4E282F-5824-DA49-B124-FA7DA6C44F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A8688CA-CBD2-A74E-89FD-2E50A60D48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973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rte&#10;&#10;Description générée automatiquement">
            <a:extLst>
              <a:ext uri="{FF2B5EF4-FFF2-40B4-BE49-F238E27FC236}">
                <a16:creationId xmlns:a16="http://schemas.microsoft.com/office/drawing/2014/main" id="{2A735398-F3F2-1C45-8A79-E4884EAFB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64" y="1417638"/>
            <a:ext cx="8229600" cy="486485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AE8BEE7-AA28-A24A-AF62-F9BD49C0D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Éléments du CEBA</a:t>
            </a:r>
            <a:br>
              <a:rPr lang="fr-FR" dirty="0"/>
            </a:br>
            <a:r>
              <a:rPr lang="fr-FR" sz="2700" dirty="0"/>
              <a:t>Architecture technique générale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5FF5F99-7282-B745-BD69-C8E9E38E09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28</a:t>
            </a:fld>
            <a:endParaRPr lang="fr-FR"/>
          </a:p>
        </p:txBody>
      </p:sp>
      <p:pic>
        <p:nvPicPr>
          <p:cNvPr id="11" name="Picture 4" descr="Image associée">
            <a:hlinkClick r:id="rId3"/>
            <a:extLst>
              <a:ext uri="{FF2B5EF4-FFF2-40B4-BE49-F238E27FC236}">
                <a16:creationId xmlns:a16="http://schemas.microsoft.com/office/drawing/2014/main" id="{4451AFEC-1278-184B-AC56-75339ED8C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744" y="3917506"/>
            <a:ext cx="505832" cy="50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MQTT logo">
            <a:extLst>
              <a:ext uri="{FF2B5EF4-FFF2-40B4-BE49-F238E27FC236}">
                <a16:creationId xmlns:a16="http://schemas.microsoft.com/office/drawing/2014/main" id="{7D1EC9C8-4C77-9442-9117-252AA5012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998" y="2123731"/>
            <a:ext cx="796924" cy="20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ésultat de recherche d'images pour &quot;loraserver&quot;">
            <a:hlinkClick r:id="rId6"/>
            <a:extLst>
              <a:ext uri="{FF2B5EF4-FFF2-40B4-BE49-F238E27FC236}">
                <a16:creationId xmlns:a16="http://schemas.microsoft.com/office/drawing/2014/main" id="{713F0D84-98B5-5645-B162-3D7B1A16B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272" y="2340447"/>
            <a:ext cx="882650" cy="17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ésultat de recherche d'images pour &quot;mosquitto mqtt&quot;">
            <a:hlinkClick r:id="rId8"/>
            <a:extLst>
              <a:ext uri="{FF2B5EF4-FFF2-40B4-BE49-F238E27FC236}">
                <a16:creationId xmlns:a16="http://schemas.microsoft.com/office/drawing/2014/main" id="{7340DAD1-8501-AF46-9B88-75FEED666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272" y="2560638"/>
            <a:ext cx="399635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ésultat de recherche d'images pour &quot;python language logo&quot;">
            <a:hlinkClick r:id="rId10"/>
            <a:extLst>
              <a:ext uri="{FF2B5EF4-FFF2-40B4-BE49-F238E27FC236}">
                <a16:creationId xmlns:a16="http://schemas.microsoft.com/office/drawing/2014/main" id="{60F17F35-0AB9-FE4D-AFD0-943763BA6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460" y="2560638"/>
            <a:ext cx="296266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Résultat de recherche d'images pour &quot;filebeat logo&quot;">
            <a:hlinkClick r:id="rId12"/>
            <a:extLst>
              <a:ext uri="{FF2B5EF4-FFF2-40B4-BE49-F238E27FC236}">
                <a16:creationId xmlns:a16="http://schemas.microsoft.com/office/drawing/2014/main" id="{657ECC0C-E4B1-AB41-B2B5-D03D5490E7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8" r="22974" b="10283"/>
          <a:stretch/>
        </p:blipFill>
        <p:spPr bwMode="auto">
          <a:xfrm>
            <a:off x="3176111" y="2532761"/>
            <a:ext cx="866222" cy="34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 descr="Résultat de recherche d'images pour &quot;logstash logo&quot;">
            <a:hlinkClick r:id="rId14"/>
            <a:extLst>
              <a:ext uri="{FF2B5EF4-FFF2-40B4-BE49-F238E27FC236}">
                <a16:creationId xmlns:a16="http://schemas.microsoft.com/office/drawing/2014/main" id="{BC8809BA-4315-F547-AF81-A96B41422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817" y="2969375"/>
            <a:ext cx="1166317" cy="46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 descr="Résultat de recherche d'images pour &quot;elasticsearch logo&quot;">
            <a:hlinkClick r:id="rId16"/>
            <a:extLst>
              <a:ext uri="{FF2B5EF4-FFF2-40B4-BE49-F238E27FC236}">
                <a16:creationId xmlns:a16="http://schemas.microsoft.com/office/drawing/2014/main" id="{38DEB965-EE2E-1E48-8E31-9F424E8E6D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7" t="-1" r="37562" b="38155"/>
          <a:stretch/>
        </p:blipFill>
        <p:spPr bwMode="auto">
          <a:xfrm>
            <a:off x="6886987" y="3394677"/>
            <a:ext cx="311150" cy="32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0" descr="Résultat de recherche d'images pour &quot;elasticsearch logo&quot;">
            <a:hlinkClick r:id="rId16"/>
            <a:extLst>
              <a:ext uri="{FF2B5EF4-FFF2-40B4-BE49-F238E27FC236}">
                <a16:creationId xmlns:a16="http://schemas.microsoft.com/office/drawing/2014/main" id="{0D15F17B-E149-FC4D-B494-721C4E55AD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7" t="-1" r="37562" b="38155"/>
          <a:stretch/>
        </p:blipFill>
        <p:spPr bwMode="auto">
          <a:xfrm>
            <a:off x="8421461" y="5113046"/>
            <a:ext cx="311150" cy="32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4" descr="Résultat de recherche d'images pour &quot;website logo&quot;">
            <a:hlinkClick r:id="rId18"/>
            <a:extLst>
              <a:ext uri="{FF2B5EF4-FFF2-40B4-BE49-F238E27FC236}">
                <a16:creationId xmlns:a16="http://schemas.microsoft.com/office/drawing/2014/main" id="{02358CD5-56A6-5B43-B6A8-8B6D74BA8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998" y="4986067"/>
            <a:ext cx="285729" cy="28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3CA563E0-7D14-2647-848C-C5C806A05147}"/>
              </a:ext>
            </a:extLst>
          </p:cNvPr>
          <p:cNvSpPr txBox="1"/>
          <p:nvPr/>
        </p:nvSpPr>
        <p:spPr>
          <a:xfrm>
            <a:off x="5301220" y="5052475"/>
            <a:ext cx="796924" cy="448457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/>
          <a:p>
            <a:r>
              <a:rPr lang="fr-FR" sz="1100" dirty="0">
                <a:solidFill>
                  <a:schemeClr val="tx2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Site Web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8AB0A92-D446-F342-A7E6-5B586840E1D2}"/>
              </a:ext>
            </a:extLst>
          </p:cNvPr>
          <p:cNvSpPr/>
          <p:nvPr/>
        </p:nvSpPr>
        <p:spPr>
          <a:xfrm>
            <a:off x="1986951" y="2239170"/>
            <a:ext cx="448721" cy="293591"/>
          </a:xfrm>
          <a:prstGeom prst="rect">
            <a:avLst/>
          </a:prstGeom>
          <a:blipFill rotWithShape="1">
            <a:blip r:embed="rId20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DD1732F8-6022-A34F-941B-9569879274A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341941" y="2448359"/>
            <a:ext cx="295417" cy="393889"/>
          </a:xfrm>
          <a:prstGeom prst="rect">
            <a:avLst/>
          </a:prstGeom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C2539A19-FBDD-0F4E-BC5B-1802DCFC9C64}"/>
              </a:ext>
            </a:extLst>
          </p:cNvPr>
          <p:cNvCxnSpPr>
            <a:cxnSpLocks/>
          </p:cNvCxnSpPr>
          <p:nvPr/>
        </p:nvCxnSpPr>
        <p:spPr>
          <a:xfrm>
            <a:off x="2549420" y="2842248"/>
            <a:ext cx="266448" cy="9304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 46">
            <a:extLst>
              <a:ext uri="{FF2B5EF4-FFF2-40B4-BE49-F238E27FC236}">
                <a16:creationId xmlns:a16="http://schemas.microsoft.com/office/drawing/2014/main" id="{835E936E-D72F-A04E-BBE7-889144E43F23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009" y="3970272"/>
            <a:ext cx="266448" cy="40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age 46">
            <a:extLst>
              <a:ext uri="{FF2B5EF4-FFF2-40B4-BE49-F238E27FC236}">
                <a16:creationId xmlns:a16="http://schemas.microsoft.com/office/drawing/2014/main" id="{C77523EC-F193-CD4D-8004-CCDC41FF578F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40" y="4369701"/>
            <a:ext cx="250276" cy="383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age 45">
            <a:extLst>
              <a:ext uri="{FF2B5EF4-FFF2-40B4-BE49-F238E27FC236}">
                <a16:creationId xmlns:a16="http://schemas.microsoft.com/office/drawing/2014/main" id="{E5644F20-EAED-504D-AB23-B8FFCA418F66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8" t="12933" r="31615" b="40945"/>
          <a:stretch>
            <a:fillRect/>
          </a:stretch>
        </p:blipFill>
        <p:spPr bwMode="auto">
          <a:xfrm>
            <a:off x="5415757" y="3765150"/>
            <a:ext cx="266448" cy="30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Résultat de recherche d'images pour &quot;grafana logo&quot;">
            <a:hlinkClick r:id="rId25"/>
            <a:extLst>
              <a:ext uri="{FF2B5EF4-FFF2-40B4-BE49-F238E27FC236}">
                <a16:creationId xmlns:a16="http://schemas.microsoft.com/office/drawing/2014/main" id="{DE263337-6577-6D42-88A1-9279FE87C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117" y="4027439"/>
            <a:ext cx="431890" cy="39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ésultat de recherche d'images pour &quot;postgres logo&quot;">
            <a:hlinkClick r:id="rId27"/>
            <a:extLst>
              <a:ext uri="{FF2B5EF4-FFF2-40B4-BE49-F238E27FC236}">
                <a16:creationId xmlns:a16="http://schemas.microsoft.com/office/drawing/2014/main" id="{8A7026A0-089D-6245-AD49-9C1AD17F6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561" y="5766909"/>
            <a:ext cx="335420" cy="37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ésultat de recherche d'images pour &quot;geonetwork logo&quot;">
            <a:hlinkClick r:id="rId29"/>
            <a:extLst>
              <a:ext uri="{FF2B5EF4-FFF2-40B4-BE49-F238E27FC236}">
                <a16:creationId xmlns:a16="http://schemas.microsoft.com/office/drawing/2014/main" id="{637291DB-EA58-2F49-B406-5EC22F19A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111" y="5399057"/>
            <a:ext cx="371662" cy="49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Résultat de recherche d'images pour &quot;mysql logo&quot;">
            <a:hlinkClick r:id="rId31"/>
            <a:extLst>
              <a:ext uri="{FF2B5EF4-FFF2-40B4-BE49-F238E27FC236}">
                <a16:creationId xmlns:a16="http://schemas.microsoft.com/office/drawing/2014/main" id="{BDAE70BA-982B-C54A-B91A-5917290C7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861" y="5287314"/>
            <a:ext cx="327316" cy="32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Résultat de recherche d'images pour &quot;postgres logo&quot;">
            <a:hlinkClick r:id="rId33"/>
            <a:extLst>
              <a:ext uri="{FF2B5EF4-FFF2-40B4-BE49-F238E27FC236}">
                <a16:creationId xmlns:a16="http://schemas.microsoft.com/office/drawing/2014/main" id="{54CF4C53-C664-194E-95A8-B13A2F774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319" y="5545229"/>
            <a:ext cx="156818" cy="16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Résultat de recherche d'images pour &quot;zones atelier&quot;">
            <a:hlinkClick r:id="rId35"/>
            <a:extLst>
              <a:ext uri="{FF2B5EF4-FFF2-40B4-BE49-F238E27FC236}">
                <a16:creationId xmlns:a16="http://schemas.microsoft.com/office/drawing/2014/main" id="{CE51A625-2A10-AF45-BD3E-0DDA376066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23053" r="17203" b="22502"/>
          <a:stretch/>
        </p:blipFill>
        <p:spPr bwMode="auto">
          <a:xfrm>
            <a:off x="7096725" y="5719149"/>
            <a:ext cx="307588" cy="22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7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7DE3E0-F0A9-0344-843C-D26331989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Éléments du CEBA</a:t>
            </a:r>
            <a:br>
              <a:rPr lang="fr-FR" dirty="0"/>
            </a:br>
            <a:r>
              <a:rPr lang="fr-FR" sz="2700" dirty="0"/>
              <a:t>Traitement de flux de capteurs</a:t>
            </a:r>
            <a:br>
              <a:rPr lang="fr-FR" sz="2700" dirty="0"/>
            </a:br>
            <a:r>
              <a:rPr lang="fr-FR" sz="2700" dirty="0"/>
              <a:t>Aydat - bouée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145EBBD-F8A7-AD43-BCDB-AC149C0DCC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29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DE4B916-EA13-E64F-8C8A-0E8063350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60" y="1747755"/>
            <a:ext cx="4152900" cy="43942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110FA55-84C6-6843-B983-716A19628814}"/>
              </a:ext>
            </a:extLst>
          </p:cNvPr>
          <p:cNvSpPr txBox="1"/>
          <p:nvPr/>
        </p:nvSpPr>
        <p:spPr>
          <a:xfrm>
            <a:off x="4572000" y="1469442"/>
            <a:ext cx="2838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Flux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809AC86-DC3F-304C-8C23-6FEEFEB1E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831" y="1842020"/>
            <a:ext cx="889000" cy="584200"/>
          </a:xfrm>
          <a:prstGeom prst="rect">
            <a:avLst/>
          </a:prstGeom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409714F6-E01C-2347-8287-42679FF6994D}"/>
              </a:ext>
            </a:extLst>
          </p:cNvPr>
          <p:cNvCxnSpPr>
            <a:cxnSpLocks/>
          </p:cNvCxnSpPr>
          <p:nvPr/>
        </p:nvCxnSpPr>
        <p:spPr>
          <a:xfrm>
            <a:off x="5172333" y="2547355"/>
            <a:ext cx="0" cy="545741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60E7126-6B21-C241-AE37-AD1BD73D669C}"/>
              </a:ext>
            </a:extLst>
          </p:cNvPr>
          <p:cNvSpPr/>
          <p:nvPr/>
        </p:nvSpPr>
        <p:spPr>
          <a:xfrm>
            <a:off x="5749904" y="2056888"/>
            <a:ext cx="11279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/>
              <a:t>Capteurs</a:t>
            </a:r>
            <a:endParaRPr lang="fr-FR" sz="2000" dirty="0"/>
          </a:p>
        </p:txBody>
      </p:sp>
      <p:pic>
        <p:nvPicPr>
          <p:cNvPr id="15" name="Image 30" descr="server-bdd-800px.png">
            <a:extLst>
              <a:ext uri="{FF2B5EF4-FFF2-40B4-BE49-F238E27FC236}">
                <a16:creationId xmlns:a16="http://schemas.microsoft.com/office/drawing/2014/main" id="{209FDC29-7C39-854C-ACF8-B699AED7844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216" y="3249406"/>
            <a:ext cx="43656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19CA478-CE9D-384F-A8FE-480356A04686}"/>
              </a:ext>
            </a:extLst>
          </p:cNvPr>
          <p:cNvSpPr txBox="1"/>
          <p:nvPr/>
        </p:nvSpPr>
        <p:spPr>
          <a:xfrm>
            <a:off x="5746914" y="3318740"/>
            <a:ext cx="9892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Serveur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0B42504-7896-6E45-AA75-6B7C45E676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1156" y="3857419"/>
            <a:ext cx="601116" cy="601116"/>
          </a:xfrm>
          <a:prstGeom prst="rect">
            <a:avLst/>
          </a:prstGeom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F436BEA7-F354-1D48-A70E-F32C4689856F}"/>
              </a:ext>
            </a:extLst>
          </p:cNvPr>
          <p:cNvCxnSpPr>
            <a:cxnSpLocks/>
          </p:cNvCxnSpPr>
          <p:nvPr/>
        </p:nvCxnSpPr>
        <p:spPr>
          <a:xfrm>
            <a:off x="5172333" y="4561498"/>
            <a:ext cx="0" cy="994606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Image 44">
            <a:extLst>
              <a:ext uri="{FF2B5EF4-FFF2-40B4-BE49-F238E27FC236}">
                <a16:creationId xmlns:a16="http://schemas.microsoft.com/office/drawing/2014/main" id="{F6B803BA-9D21-0A4A-A4E0-ED83CDEFBD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5" t="9843" r="41528" b="8900"/>
          <a:stretch>
            <a:fillRect/>
          </a:stretch>
        </p:blipFill>
        <p:spPr bwMode="auto">
          <a:xfrm>
            <a:off x="6302829" y="5829234"/>
            <a:ext cx="649741" cy="6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45">
            <a:extLst>
              <a:ext uri="{FF2B5EF4-FFF2-40B4-BE49-F238E27FC236}">
                <a16:creationId xmlns:a16="http://schemas.microsoft.com/office/drawing/2014/main" id="{FE66CADD-9FF8-3348-8962-C95CEC7A98B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8" t="12933" r="31615" b="40945"/>
          <a:stretch>
            <a:fillRect/>
          </a:stretch>
        </p:blipFill>
        <p:spPr bwMode="auto">
          <a:xfrm>
            <a:off x="7780658" y="5873124"/>
            <a:ext cx="464344" cy="539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46">
            <a:extLst>
              <a:ext uri="{FF2B5EF4-FFF2-40B4-BE49-F238E27FC236}">
                <a16:creationId xmlns:a16="http://schemas.microsoft.com/office/drawing/2014/main" id="{62A8C3EC-5676-A342-8352-5B0BE61FDF4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230" y="5814777"/>
            <a:ext cx="472848" cy="72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3E60DFBA-2584-764B-BAD7-E0E2515CE031}"/>
              </a:ext>
            </a:extLst>
          </p:cNvPr>
          <p:cNvCxnSpPr>
            <a:cxnSpLocks/>
          </p:cNvCxnSpPr>
          <p:nvPr/>
        </p:nvCxnSpPr>
        <p:spPr>
          <a:xfrm>
            <a:off x="5654440" y="6152029"/>
            <a:ext cx="669505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5CEB9467-4679-464C-9F4A-32D005A7B6FB}"/>
              </a:ext>
            </a:extLst>
          </p:cNvPr>
          <p:cNvSpPr txBox="1"/>
          <p:nvPr/>
        </p:nvSpPr>
        <p:spPr>
          <a:xfrm>
            <a:off x="4979613" y="4744365"/>
            <a:ext cx="3834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//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47CBD5B8-DEA8-6849-BCBB-6A12CEBBDD2A}"/>
              </a:ext>
            </a:extLst>
          </p:cNvPr>
          <p:cNvCxnSpPr>
            <a:cxnSpLocks/>
          </p:cNvCxnSpPr>
          <p:nvPr/>
        </p:nvCxnSpPr>
        <p:spPr>
          <a:xfrm flipH="1">
            <a:off x="6999791" y="6150661"/>
            <a:ext cx="639726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8FA58AF3-3678-A844-AC82-0B924B68F11F}"/>
              </a:ext>
            </a:extLst>
          </p:cNvPr>
          <p:cNvSpPr txBox="1"/>
          <p:nvPr/>
        </p:nvSpPr>
        <p:spPr>
          <a:xfrm>
            <a:off x="132360" y="1359679"/>
            <a:ext cx="2838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Description des données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871CF5C1-FF86-A049-9A58-17E1046DF4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9499" y="3671017"/>
            <a:ext cx="3659491" cy="2083993"/>
          </a:xfrm>
          <a:prstGeom prst="rect">
            <a:avLst/>
          </a:prstGeom>
        </p:spPr>
      </p:pic>
      <p:sp>
        <p:nvSpPr>
          <p:cNvPr id="22" name="Accolade ouvrante 21">
            <a:extLst>
              <a:ext uri="{FF2B5EF4-FFF2-40B4-BE49-F238E27FC236}">
                <a16:creationId xmlns:a16="http://schemas.microsoft.com/office/drawing/2014/main" id="{E5946674-6795-E84E-B864-7DE1047055C0}"/>
              </a:ext>
            </a:extLst>
          </p:cNvPr>
          <p:cNvSpPr/>
          <p:nvPr/>
        </p:nvSpPr>
        <p:spPr>
          <a:xfrm rot="16200000">
            <a:off x="7251027" y="3908341"/>
            <a:ext cx="194318" cy="3591628"/>
          </a:xfrm>
          <a:prstGeom prst="leftBrace">
            <a:avLst>
              <a:gd name="adj1" fmla="val 8333"/>
              <a:gd name="adj2" fmla="val 28896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92CE390C-59B1-CC49-9BCD-AF9F166BC6E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159" y="3389453"/>
            <a:ext cx="237476" cy="237476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135A2B8C-DC52-CF48-92FF-A7A0ACDFD2C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351" y="1414622"/>
            <a:ext cx="237476" cy="237476"/>
          </a:xfrm>
          <a:prstGeom prst="rect">
            <a:avLst/>
          </a:prstGeom>
        </p:spPr>
      </p:pic>
      <p:pic>
        <p:nvPicPr>
          <p:cNvPr id="28" name="Picture 2" descr="Résultat de recherche d'images pour &quot;GSM&quot;">
            <a:hlinkClick r:id="rId11"/>
            <a:extLst>
              <a:ext uri="{FF2B5EF4-FFF2-40B4-BE49-F238E27FC236}">
                <a16:creationId xmlns:a16="http://schemas.microsoft.com/office/drawing/2014/main" id="{91372886-34B7-4740-A0FD-926CEA3B7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213" y="2628027"/>
            <a:ext cx="474453" cy="47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B7CACCC1-B66F-6B4B-873C-04938CC401FE}"/>
              </a:ext>
            </a:extLst>
          </p:cNvPr>
          <p:cNvSpPr/>
          <p:nvPr/>
        </p:nvSpPr>
        <p:spPr>
          <a:xfrm>
            <a:off x="7312402" y="228924"/>
            <a:ext cx="1599527" cy="1152889"/>
          </a:xfrm>
          <a:prstGeom prst="rect">
            <a:avLst/>
          </a:prstGeom>
          <a:blipFill rotWithShape="1">
            <a:blip r:embed="rId13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368EC0CE-9AE9-3447-A607-A3E8687C097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33341" y="1202122"/>
            <a:ext cx="1018288" cy="135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83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C4BBBD-9224-BC41-BCF0-BC5D29AD4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Besoins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4A26104-EEE5-3F41-B92F-2E1472D77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600" y="1614600"/>
            <a:ext cx="8614800" cy="4525963"/>
          </a:xfrm>
        </p:spPr>
        <p:txBody>
          <a:bodyPr>
            <a:normAutofit fontScale="92500" lnSpcReduction="10000"/>
          </a:bodyPr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(1)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Collecter/Ingérer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800" dirty="0">
                <a:solidFill>
                  <a:schemeClr val="bg1">
                    <a:lumMod val="50000"/>
                  </a:schemeClr>
                </a:solidFill>
              </a:rPr>
              <a:t>(fichiers, flux…)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(2)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Stocker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800" dirty="0">
                <a:solidFill>
                  <a:schemeClr val="bg1">
                    <a:lumMod val="50000"/>
                  </a:schemeClr>
                </a:solidFill>
              </a:rPr>
              <a:t>(données)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(3)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Indexer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800" dirty="0">
                <a:solidFill>
                  <a:schemeClr val="bg1">
                    <a:lumMod val="50000"/>
                  </a:schemeClr>
                </a:solidFill>
              </a:rPr>
              <a:t>(sources de données, jeux de données)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(4)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Publier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800" dirty="0">
                <a:solidFill>
                  <a:schemeClr val="bg1">
                    <a:lumMod val="50000"/>
                  </a:schemeClr>
                </a:solidFill>
              </a:rPr>
              <a:t>(jeux de données, données)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(5)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Retrouver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800" dirty="0">
                <a:solidFill>
                  <a:schemeClr val="bg1">
                    <a:lumMod val="50000"/>
                  </a:schemeClr>
                </a:solidFill>
              </a:rPr>
              <a:t>(par mot clé, par position, par valeur,…) 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(6)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Visualiser/Restituer </a:t>
            </a:r>
            <a:r>
              <a:rPr lang="fr-FR" sz="2800" dirty="0">
                <a:solidFill>
                  <a:schemeClr val="bg1">
                    <a:lumMod val="50000"/>
                  </a:schemeClr>
                </a:solidFill>
              </a:rPr>
              <a:t>(jeux de données, graphes,…)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(7)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Analyser/Transformer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(8)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Sécuriser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800" dirty="0">
                <a:solidFill>
                  <a:schemeClr val="bg1">
                    <a:lumMod val="50000"/>
                  </a:schemeClr>
                </a:solidFill>
              </a:rPr>
              <a:t>(accès limité, accès public)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6B07B3B-31AB-CE49-B602-F9D67E3B5B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449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7DE3E0-F0A9-0344-843C-D26331989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Éléments du CEBA</a:t>
            </a:r>
            <a:br>
              <a:rPr lang="fr-FR" dirty="0"/>
            </a:br>
            <a:r>
              <a:rPr lang="fr-FR" sz="2700" dirty="0"/>
              <a:t>Traitement de flux de capteurs - Aydat - bouée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145EBBD-F8A7-AD43-BCDB-AC149C0DCC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30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69298DA-629F-C046-AEE4-ECB67EF9BC5E}"/>
              </a:ext>
            </a:extLst>
          </p:cNvPr>
          <p:cNvSpPr txBox="1"/>
          <p:nvPr/>
        </p:nvSpPr>
        <p:spPr>
          <a:xfrm>
            <a:off x="3341915" y="44624"/>
            <a:ext cx="580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Graphique de plusieurs capteurs @ nombre de mesures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11470E1-0117-9843-AAAF-33B4E92DC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65" y="1314072"/>
            <a:ext cx="9054935" cy="544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92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7DE3E0-F0A9-0344-843C-D26331989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Éléments du CEBA</a:t>
            </a:r>
            <a:br>
              <a:rPr lang="fr-FR" dirty="0"/>
            </a:br>
            <a:r>
              <a:rPr lang="fr-FR" sz="2700" dirty="0"/>
              <a:t>Traitement de flux de capteurs - offline</a:t>
            </a:r>
            <a:r>
              <a:rPr lang="fr-FR" dirty="0"/>
              <a:t/>
            </a:r>
            <a:br>
              <a:rPr lang="fr-FR" dirty="0"/>
            </a:br>
            <a:r>
              <a:rPr lang="fr-FR" sz="2700" dirty="0"/>
              <a:t>ZATU - radioactivité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43B8A0A-C402-8E4D-B511-2E142F4A9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3905"/>
            <a:ext cx="9144000" cy="30133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1B9A071-F673-D142-BD1C-0C8F7DE0A487}"/>
              </a:ext>
            </a:extLst>
          </p:cNvPr>
          <p:cNvSpPr txBox="1"/>
          <p:nvPr/>
        </p:nvSpPr>
        <p:spPr>
          <a:xfrm>
            <a:off x="144235" y="3194063"/>
            <a:ext cx="2838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Flux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499D401A-CFB0-FB4D-BE07-41F3E51D25F1}"/>
              </a:ext>
            </a:extLst>
          </p:cNvPr>
          <p:cNvCxnSpPr>
            <a:cxnSpLocks/>
          </p:cNvCxnSpPr>
          <p:nvPr/>
        </p:nvCxnSpPr>
        <p:spPr>
          <a:xfrm>
            <a:off x="2244436" y="4410425"/>
            <a:ext cx="973778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Image 44">
            <a:extLst>
              <a:ext uri="{FF2B5EF4-FFF2-40B4-BE49-F238E27FC236}">
                <a16:creationId xmlns:a16="http://schemas.microsoft.com/office/drawing/2014/main" id="{1F6EE101-7B6B-9541-BA38-0C4190C694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5" t="9843" r="41528" b="8900"/>
          <a:stretch>
            <a:fillRect/>
          </a:stretch>
        </p:blipFill>
        <p:spPr bwMode="auto">
          <a:xfrm>
            <a:off x="5305472" y="4131356"/>
            <a:ext cx="649741" cy="6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 45">
            <a:extLst>
              <a:ext uri="{FF2B5EF4-FFF2-40B4-BE49-F238E27FC236}">
                <a16:creationId xmlns:a16="http://schemas.microsoft.com/office/drawing/2014/main" id="{9A87C807-1303-6642-9604-18C88010FB7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8" t="12933" r="31615" b="40945"/>
          <a:stretch>
            <a:fillRect/>
          </a:stretch>
        </p:blipFill>
        <p:spPr bwMode="auto">
          <a:xfrm>
            <a:off x="7078260" y="4173180"/>
            <a:ext cx="464344" cy="539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46">
            <a:extLst>
              <a:ext uri="{FF2B5EF4-FFF2-40B4-BE49-F238E27FC236}">
                <a16:creationId xmlns:a16="http://schemas.microsoft.com/office/drawing/2014/main" id="{37BE49FD-FBA2-A64F-95DF-D15F268143F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405" y="4102441"/>
            <a:ext cx="472848" cy="72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1204C673-6CB5-4444-8857-73398109DC3B}"/>
              </a:ext>
            </a:extLst>
          </p:cNvPr>
          <p:cNvCxnSpPr>
            <a:cxnSpLocks/>
          </p:cNvCxnSpPr>
          <p:nvPr/>
        </p:nvCxnSpPr>
        <p:spPr>
          <a:xfrm>
            <a:off x="4174367" y="4412779"/>
            <a:ext cx="979433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8F44615B-9D46-434F-8CAC-720859105B8A}"/>
              </a:ext>
            </a:extLst>
          </p:cNvPr>
          <p:cNvSpPr txBox="1"/>
          <p:nvPr/>
        </p:nvSpPr>
        <p:spPr>
          <a:xfrm>
            <a:off x="2387965" y="4225759"/>
            <a:ext cx="3834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//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6F81D3D2-457F-2B44-93AC-ED8D8BDA1D04}"/>
              </a:ext>
            </a:extLst>
          </p:cNvPr>
          <p:cNvCxnSpPr>
            <a:cxnSpLocks/>
          </p:cNvCxnSpPr>
          <p:nvPr/>
        </p:nvCxnSpPr>
        <p:spPr>
          <a:xfrm flipH="1">
            <a:off x="6074419" y="4407548"/>
            <a:ext cx="639726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85813305-E013-A447-881C-22309DD612A0}"/>
              </a:ext>
            </a:extLst>
          </p:cNvPr>
          <p:cNvSpPr txBox="1"/>
          <p:nvPr/>
        </p:nvSpPr>
        <p:spPr>
          <a:xfrm>
            <a:off x="144235" y="1349641"/>
            <a:ext cx="2838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Description des données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67EBFF55-7D74-804E-98A2-5CCD85ED14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1850" y="4116898"/>
            <a:ext cx="595465" cy="59546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18D3522-295C-004F-AE04-263F4A0FACA5}"/>
              </a:ext>
            </a:extLst>
          </p:cNvPr>
          <p:cNvSpPr/>
          <p:nvPr/>
        </p:nvSpPr>
        <p:spPr>
          <a:xfrm>
            <a:off x="1050967" y="3527361"/>
            <a:ext cx="897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Fichiers</a:t>
            </a:r>
            <a:endParaRPr lang="fr-FR" dirty="0"/>
          </a:p>
        </p:txBody>
      </p:sp>
      <p:pic>
        <p:nvPicPr>
          <p:cNvPr id="33" name="Image 45">
            <a:extLst>
              <a:ext uri="{FF2B5EF4-FFF2-40B4-BE49-F238E27FC236}">
                <a16:creationId xmlns:a16="http://schemas.microsoft.com/office/drawing/2014/main" id="{A1072129-2E6D-DB4E-9A03-E53EE3E9E30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5" t="64516" r="13329" b="10999"/>
          <a:stretch>
            <a:fillRect/>
          </a:stretch>
        </p:blipFill>
        <p:spPr bwMode="auto">
          <a:xfrm>
            <a:off x="7177074" y="4799966"/>
            <a:ext cx="319768" cy="10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9F2537CB-D9EE-4F48-876A-C41986D1AEA6}"/>
              </a:ext>
            </a:extLst>
          </p:cNvPr>
          <p:cNvSpPr txBox="1"/>
          <p:nvPr/>
        </p:nvSpPr>
        <p:spPr>
          <a:xfrm>
            <a:off x="568007" y="2142987"/>
            <a:ext cx="676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Mesures provenant d’un Colibri (csv)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Positionnement GPS de chaque mesure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Niveau de radioactivité</a:t>
            </a:r>
          </a:p>
        </p:txBody>
      </p:sp>
      <p:pic>
        <p:nvPicPr>
          <p:cNvPr id="28" name="Picture 2" descr="Résultat de recherche d'images pour &quot;colibri canberra&quot;">
            <a:hlinkClick r:id="rId8"/>
            <a:extLst>
              <a:ext uri="{FF2B5EF4-FFF2-40B4-BE49-F238E27FC236}">
                <a16:creationId xmlns:a16="http://schemas.microsoft.com/office/drawing/2014/main" id="{17257587-BD80-6840-AFD1-EB1CBD93F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540" y="2141776"/>
            <a:ext cx="1211008" cy="142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09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7167C0-6D48-3F41-8526-4FB139EFC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Éléments du CEBA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A2D9D02-71EF-4A4B-8198-8528A5ABC1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Data Lake 			</a:t>
            </a:r>
            <a:r>
              <a:rPr lang="fr-FR" dirty="0" smtClean="0"/>
              <a:t>	</a:t>
            </a:r>
            <a:r>
              <a:rPr lang="fr-FR" b="1" dirty="0" smtClean="0"/>
              <a:t>(</a:t>
            </a:r>
            <a:r>
              <a:rPr lang="fr-FR" b="1" dirty="0"/>
              <a:t>1)(2)</a:t>
            </a:r>
          </a:p>
          <a:p>
            <a:r>
              <a:rPr lang="fr-FR" dirty="0"/>
              <a:t>Moteur d’indexation 	</a:t>
            </a:r>
            <a:r>
              <a:rPr lang="fr-FR" dirty="0" smtClean="0"/>
              <a:t>	</a:t>
            </a:r>
            <a:r>
              <a:rPr lang="fr-FR" b="1" dirty="0" smtClean="0"/>
              <a:t>(</a:t>
            </a:r>
            <a:r>
              <a:rPr lang="fr-FR" b="1" dirty="0"/>
              <a:t>3)(4)(5)(6)(7)</a:t>
            </a:r>
          </a:p>
          <a:p>
            <a:r>
              <a:rPr lang="fr-FR" dirty="0"/>
              <a:t>Catalogue de données 	</a:t>
            </a:r>
            <a:r>
              <a:rPr lang="fr-FR" b="1" dirty="0"/>
              <a:t>(4)(5)(6)</a:t>
            </a:r>
          </a:p>
          <a:p>
            <a:r>
              <a:rPr lang="fr-FR" dirty="0"/>
              <a:t>Outil de visualisation 	</a:t>
            </a:r>
            <a:r>
              <a:rPr lang="fr-FR" dirty="0" smtClean="0"/>
              <a:t>	</a:t>
            </a:r>
            <a:r>
              <a:rPr lang="fr-FR" b="1" dirty="0" smtClean="0"/>
              <a:t>(</a:t>
            </a:r>
            <a:r>
              <a:rPr lang="fr-FR" b="1" dirty="0"/>
              <a:t>5)(6)</a:t>
            </a:r>
          </a:p>
          <a:p>
            <a:r>
              <a:rPr lang="fr-FR" dirty="0"/>
              <a:t>Base de données 		</a:t>
            </a:r>
            <a:r>
              <a:rPr lang="fr-FR" b="1" dirty="0"/>
              <a:t>(2)(7)</a:t>
            </a:r>
          </a:p>
          <a:p>
            <a:r>
              <a:rPr lang="fr-FR" dirty="0"/>
              <a:t>Système de fichiers 		</a:t>
            </a:r>
            <a:r>
              <a:rPr lang="fr-FR" b="1" dirty="0"/>
              <a:t>(2)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43117DB-01A9-0546-911F-ED5DC908C1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4</a:t>
            </a:fld>
            <a:endParaRPr lang="fr-FR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3422B743-3D66-5E48-8920-791309E2555A}"/>
              </a:ext>
            </a:extLst>
          </p:cNvPr>
          <p:cNvSpPr txBox="1">
            <a:spLocks/>
          </p:cNvSpPr>
          <p:nvPr/>
        </p:nvSpPr>
        <p:spPr>
          <a:xfrm>
            <a:off x="6461186" y="4632512"/>
            <a:ext cx="2507308" cy="183956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(1) </a:t>
            </a:r>
            <a:r>
              <a:rPr lang="fr-FR" sz="1600" b="1" dirty="0">
                <a:solidFill>
                  <a:schemeClr val="bg1">
                    <a:lumMod val="50000"/>
                  </a:schemeClr>
                </a:solidFill>
              </a:rPr>
              <a:t>Collecter/Ingérer</a:t>
            </a:r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(2) </a:t>
            </a:r>
            <a:r>
              <a:rPr lang="fr-FR" sz="1600" b="1" dirty="0">
                <a:solidFill>
                  <a:schemeClr val="bg1">
                    <a:lumMod val="50000"/>
                  </a:schemeClr>
                </a:solidFill>
              </a:rPr>
              <a:t>Stocker</a:t>
            </a:r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(3) </a:t>
            </a:r>
            <a:r>
              <a:rPr lang="fr-FR" sz="1600" b="1" dirty="0">
                <a:solidFill>
                  <a:schemeClr val="bg1">
                    <a:lumMod val="50000"/>
                  </a:schemeClr>
                </a:solidFill>
              </a:rPr>
              <a:t>Indexer</a:t>
            </a:r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(4) </a:t>
            </a:r>
            <a:r>
              <a:rPr lang="fr-FR" sz="1600" b="1" dirty="0">
                <a:solidFill>
                  <a:schemeClr val="bg1">
                    <a:lumMod val="50000"/>
                  </a:schemeClr>
                </a:solidFill>
              </a:rPr>
              <a:t>Publier</a:t>
            </a:r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(5) </a:t>
            </a:r>
            <a:r>
              <a:rPr lang="fr-FR" sz="1600" b="1" dirty="0">
                <a:solidFill>
                  <a:schemeClr val="bg1">
                    <a:lumMod val="50000"/>
                  </a:schemeClr>
                </a:solidFill>
              </a:rPr>
              <a:t>Retrouver</a:t>
            </a:r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(6) </a:t>
            </a:r>
            <a:r>
              <a:rPr lang="fr-FR" sz="1600" b="1" dirty="0">
                <a:solidFill>
                  <a:schemeClr val="bg1">
                    <a:lumMod val="50000"/>
                  </a:schemeClr>
                </a:solidFill>
              </a:rPr>
              <a:t>Visualiser/Restituer</a:t>
            </a:r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(7)</a:t>
            </a:r>
            <a:r>
              <a:rPr lang="fr-FR" sz="1600" b="1" dirty="0">
                <a:solidFill>
                  <a:schemeClr val="bg1">
                    <a:lumMod val="50000"/>
                  </a:schemeClr>
                </a:solidFill>
              </a:rPr>
              <a:t>Analyser/Transformer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(8) </a:t>
            </a:r>
            <a:r>
              <a:rPr lang="fr-FR" sz="1600" b="1" dirty="0">
                <a:solidFill>
                  <a:schemeClr val="bg1">
                    <a:lumMod val="50000"/>
                  </a:schemeClr>
                </a:solidFill>
              </a:rPr>
              <a:t>Sécuriser</a:t>
            </a:r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57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6" descr="Image associée">
            <a:hlinkClick r:id="rId2"/>
            <a:extLst>
              <a:ext uri="{FF2B5EF4-FFF2-40B4-BE49-F238E27FC236}">
                <a16:creationId xmlns:a16="http://schemas.microsoft.com/office/drawing/2014/main" id="{88C52716-FD54-5B48-B8E7-7D2435ED8A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"/>
          <a:stretch/>
        </p:blipFill>
        <p:spPr bwMode="auto">
          <a:xfrm>
            <a:off x="1848615" y="1658745"/>
            <a:ext cx="7309784" cy="46918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AE8BEE7-AA28-A24A-AF62-F9BD49C0D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Éléments du CEBA</a:t>
            </a:r>
            <a:br>
              <a:rPr lang="fr-FR" dirty="0"/>
            </a:br>
            <a:r>
              <a:rPr lang="fr-FR" sz="3100" dirty="0"/>
              <a:t>Data </a:t>
            </a:r>
            <a:r>
              <a:rPr lang="fr-FR" sz="3100" dirty="0" err="1"/>
              <a:t>lake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5FF5F99-7282-B745-BD69-C8E9E38E09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5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748CAB3-C548-514A-BC88-8F10EA1005FC}"/>
              </a:ext>
            </a:extLst>
          </p:cNvPr>
          <p:cNvSpPr txBox="1"/>
          <p:nvPr/>
        </p:nvSpPr>
        <p:spPr>
          <a:xfrm>
            <a:off x="457200" y="2512236"/>
            <a:ext cx="1391415" cy="305826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/>
          <a:p>
            <a:r>
              <a:rPr lang="fr-FR" sz="2000" b="1" dirty="0"/>
              <a:t>COLLECTER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07BB921-F996-4F4C-9893-AFAD953D11A8}"/>
              </a:ext>
            </a:extLst>
          </p:cNvPr>
          <p:cNvSpPr txBox="1"/>
          <p:nvPr/>
        </p:nvSpPr>
        <p:spPr>
          <a:xfrm>
            <a:off x="3957030" y="4032107"/>
            <a:ext cx="2449450" cy="305826"/>
          </a:xfrm>
          <a:prstGeom prst="rect">
            <a:avLst/>
          </a:prstGeom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>
            <a:defPPr>
              <a:defRPr lang="fr-FR"/>
            </a:defPPr>
            <a:lvl1pPr>
              <a:defRPr sz="2000" b="1">
                <a:ln>
                  <a:solidFill>
                    <a:schemeClr val="accent1"/>
                  </a:solidFill>
                </a:ln>
              </a:defRPr>
            </a:lvl1pPr>
          </a:lstStyle>
          <a:p>
            <a:r>
              <a:rPr lang="fr-FR" dirty="0"/>
              <a:t>INGERER </a:t>
            </a:r>
            <a:r>
              <a:rPr lang="fr-FR" dirty="0">
                <a:sym typeface="Wingdings" pitchFamily="2" charset="2"/>
              </a:rPr>
              <a:t> STOCKER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4178464-0099-7D4C-B31F-B8452926946A}"/>
              </a:ext>
            </a:extLst>
          </p:cNvPr>
          <p:cNvSpPr txBox="1"/>
          <p:nvPr/>
        </p:nvSpPr>
        <p:spPr>
          <a:xfrm>
            <a:off x="4761992" y="2512236"/>
            <a:ext cx="4222981" cy="461422"/>
          </a:xfrm>
          <a:prstGeom prst="rect">
            <a:avLst/>
          </a:prstGeom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r>
              <a:rPr lang="fr-FR" sz="2000" b="1" dirty="0">
                <a:ln>
                  <a:solidFill>
                    <a:schemeClr val="accent1"/>
                  </a:solidFill>
                </a:ln>
              </a:rPr>
              <a:t>TRANSFORMER, RESTITUER, ANALYSER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FB48D6F-2228-BA44-997C-6C07FF5A85C9}"/>
              </a:ext>
            </a:extLst>
          </p:cNvPr>
          <p:cNvSpPr txBox="1"/>
          <p:nvPr/>
        </p:nvSpPr>
        <p:spPr>
          <a:xfrm>
            <a:off x="2053915" y="5113540"/>
            <a:ext cx="2879046" cy="461422"/>
          </a:xfrm>
          <a:prstGeom prst="rect">
            <a:avLst/>
          </a:prstGeom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r>
              <a:rPr lang="fr-FR" sz="2000" b="1" dirty="0">
                <a:ln>
                  <a:solidFill>
                    <a:schemeClr val="accent1"/>
                  </a:solidFill>
                </a:ln>
              </a:rPr>
              <a:t>PUBLIER, DISTRIBUER</a:t>
            </a:r>
          </a:p>
        </p:txBody>
      </p:sp>
    </p:spTree>
    <p:extLst>
      <p:ext uri="{BB962C8B-B14F-4D97-AF65-F5344CB8AC3E}">
        <p14:creationId xmlns:p14="http://schemas.microsoft.com/office/powerpoint/2010/main" val="197579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E8BEE7-AA28-A24A-AF62-F9BD49C0D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Éléments du CEBA</a:t>
            </a:r>
            <a:br>
              <a:rPr lang="fr-FR" dirty="0"/>
            </a:br>
            <a:r>
              <a:rPr lang="fr-FR" sz="2800" dirty="0" err="1"/>
              <a:t>Big</a:t>
            </a:r>
            <a:r>
              <a:rPr lang="fr-FR" sz="2800" dirty="0"/>
              <a:t> </a:t>
            </a:r>
            <a:r>
              <a:rPr lang="fr-FR" sz="2800" dirty="0" err="1"/>
              <a:t>picture</a:t>
            </a:r>
            <a:endParaRPr lang="fr-FR" sz="24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5FF5F99-7282-B745-BD69-C8E9E38E09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6</a:t>
            </a:fld>
            <a:endParaRPr lang="fr-FR"/>
          </a:p>
        </p:txBody>
      </p:sp>
      <p:sp>
        <p:nvSpPr>
          <p:cNvPr id="57" name="Flèche droite rayée 56">
            <a:extLst>
              <a:ext uri="{FF2B5EF4-FFF2-40B4-BE49-F238E27FC236}">
                <a16:creationId xmlns:a16="http://schemas.microsoft.com/office/drawing/2014/main" id="{3C0A359C-9283-7840-AB5A-311A8063A9F5}"/>
              </a:ext>
            </a:extLst>
          </p:cNvPr>
          <p:cNvSpPr/>
          <p:nvPr/>
        </p:nvSpPr>
        <p:spPr>
          <a:xfrm rot="6567963">
            <a:off x="5576941" y="6056847"/>
            <a:ext cx="721291" cy="352800"/>
          </a:xfrm>
          <a:prstGeom prst="stripedRightArrow">
            <a:avLst>
              <a:gd name="adj1" fmla="val 50000"/>
              <a:gd name="adj2" fmla="val 6748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7" name="Picture 26" descr="Image associée">
            <a:hlinkClick r:id="rId2"/>
            <a:extLst>
              <a:ext uri="{FF2B5EF4-FFF2-40B4-BE49-F238E27FC236}">
                <a16:creationId xmlns:a16="http://schemas.microsoft.com/office/drawing/2014/main" id="{85994A48-9AF4-0A4D-9C47-06334B5A36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595" b="6035"/>
          <a:stretch/>
        </p:blipFill>
        <p:spPr bwMode="auto">
          <a:xfrm>
            <a:off x="2199881" y="1478911"/>
            <a:ext cx="6680479" cy="440869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2748CAB3-C548-514A-BC88-8F10EA1005FC}"/>
              </a:ext>
            </a:extLst>
          </p:cNvPr>
          <p:cNvSpPr txBox="1"/>
          <p:nvPr/>
        </p:nvSpPr>
        <p:spPr>
          <a:xfrm>
            <a:off x="647713" y="2113458"/>
            <a:ext cx="1391415" cy="305826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/>
          <a:p>
            <a:r>
              <a:rPr lang="fr-FR" sz="2000" b="1" dirty="0"/>
              <a:t>COLLECT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207BB921-F996-4F4C-9893-AFAD953D11A8}"/>
              </a:ext>
            </a:extLst>
          </p:cNvPr>
          <p:cNvSpPr txBox="1"/>
          <p:nvPr/>
        </p:nvSpPr>
        <p:spPr>
          <a:xfrm rot="5400000">
            <a:off x="2434884" y="2418602"/>
            <a:ext cx="1345659" cy="502599"/>
          </a:xfrm>
          <a:prstGeom prst="rect">
            <a:avLst/>
          </a:prstGeom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>
            <a:defPPr>
              <a:defRPr lang="fr-FR"/>
            </a:defPPr>
            <a:lvl1pPr>
              <a:defRPr sz="2000" b="1">
                <a:ln>
                  <a:solidFill>
                    <a:schemeClr val="accent1"/>
                  </a:solidFill>
                </a:ln>
              </a:defRPr>
            </a:lvl1pPr>
          </a:lstStyle>
          <a:p>
            <a:r>
              <a:rPr lang="fr-FR" sz="3200"/>
              <a:t>INGEST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64178464-0099-7D4C-B31F-B8452926946A}"/>
              </a:ext>
            </a:extLst>
          </p:cNvPr>
          <p:cNvSpPr txBox="1"/>
          <p:nvPr/>
        </p:nvSpPr>
        <p:spPr>
          <a:xfrm>
            <a:off x="6238012" y="1830858"/>
            <a:ext cx="1634156" cy="977738"/>
          </a:xfrm>
          <a:prstGeom prst="rect">
            <a:avLst/>
          </a:prstGeom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>
            <a:defPPr>
              <a:defRPr lang="fr-FR"/>
            </a:defPPr>
            <a:lvl1pPr>
              <a:defRPr sz="2000" b="1">
                <a:ln>
                  <a:solidFill>
                    <a:schemeClr val="accent1"/>
                  </a:solidFill>
                </a:ln>
              </a:defRPr>
            </a:lvl1pPr>
          </a:lstStyle>
          <a:p>
            <a:r>
              <a:rPr lang="fr-FR" dirty="0"/>
              <a:t>TRANSFORM,</a:t>
            </a:r>
          </a:p>
          <a:p>
            <a:r>
              <a:rPr lang="fr-FR" dirty="0"/>
              <a:t>RENDER,</a:t>
            </a:r>
            <a:br>
              <a:rPr lang="fr-FR" dirty="0"/>
            </a:br>
            <a:r>
              <a:rPr lang="fr-FR" dirty="0"/>
              <a:t>ANALYZE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CFB48D6F-2228-BA44-997C-6C07FF5A85C9}"/>
              </a:ext>
            </a:extLst>
          </p:cNvPr>
          <p:cNvSpPr txBox="1"/>
          <p:nvPr/>
        </p:nvSpPr>
        <p:spPr>
          <a:xfrm>
            <a:off x="3016030" y="4876370"/>
            <a:ext cx="1391415" cy="733009"/>
          </a:xfrm>
          <a:prstGeom prst="rect">
            <a:avLst/>
          </a:prstGeom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>
            <a:defPPr>
              <a:defRPr lang="fr-FR"/>
            </a:defPPr>
            <a:lvl1pPr>
              <a:defRPr sz="2000" b="1">
                <a:ln>
                  <a:solidFill>
                    <a:schemeClr val="accent1"/>
                  </a:solidFill>
                </a:ln>
              </a:defRPr>
            </a:lvl1pPr>
          </a:lstStyle>
          <a:p>
            <a:r>
              <a:rPr lang="fr-FR" dirty="0"/>
              <a:t>PUBLISH,</a:t>
            </a:r>
            <a:br>
              <a:rPr lang="fr-FR" dirty="0"/>
            </a:br>
            <a:r>
              <a:rPr lang="fr-FR" dirty="0"/>
              <a:t>DISTRIBUTE</a:t>
            </a:r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6ED8B327-9A2D-784B-ADB4-712A989BD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681" y="1478911"/>
            <a:ext cx="889000" cy="584200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E4A8D62A-C01A-3341-9E0B-93FA22CCA9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371" y="3003924"/>
            <a:ext cx="819984" cy="819984"/>
          </a:xfrm>
          <a:prstGeom prst="rect">
            <a:avLst/>
          </a:prstGeom>
        </p:spPr>
      </p:pic>
      <p:pic>
        <p:nvPicPr>
          <p:cNvPr id="47" name="Image 46" descr="Une image contenant capture d’écran&#10;&#10;&#10;&#10;Description générée automatiquement">
            <a:extLst>
              <a:ext uri="{FF2B5EF4-FFF2-40B4-BE49-F238E27FC236}">
                <a16:creationId xmlns:a16="http://schemas.microsoft.com/office/drawing/2014/main" id="{03AE813F-33D1-244D-AC8E-58FA2A12F3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068" y="3036253"/>
            <a:ext cx="685172" cy="685172"/>
          </a:xfrm>
          <a:prstGeom prst="rect">
            <a:avLst/>
          </a:prstGeom>
        </p:spPr>
      </p:pic>
      <p:sp>
        <p:nvSpPr>
          <p:cNvPr id="48" name="Flèche droite rayée 47">
            <a:extLst>
              <a:ext uri="{FF2B5EF4-FFF2-40B4-BE49-F238E27FC236}">
                <a16:creationId xmlns:a16="http://schemas.microsoft.com/office/drawing/2014/main" id="{2AA41650-6B97-1B45-B9FB-56345ADDA7B8}"/>
              </a:ext>
            </a:extLst>
          </p:cNvPr>
          <p:cNvSpPr/>
          <p:nvPr/>
        </p:nvSpPr>
        <p:spPr>
          <a:xfrm>
            <a:off x="1708240" y="1777453"/>
            <a:ext cx="1166400" cy="352800"/>
          </a:xfrm>
          <a:prstGeom prst="striped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Flèche droite rayée 48">
            <a:extLst>
              <a:ext uri="{FF2B5EF4-FFF2-40B4-BE49-F238E27FC236}">
                <a16:creationId xmlns:a16="http://schemas.microsoft.com/office/drawing/2014/main" id="{C3A3F1E4-B798-6447-8173-3E3850EFA0A6}"/>
              </a:ext>
            </a:extLst>
          </p:cNvPr>
          <p:cNvSpPr/>
          <p:nvPr/>
        </p:nvSpPr>
        <p:spPr>
          <a:xfrm>
            <a:off x="1703640" y="3264110"/>
            <a:ext cx="1166400" cy="352800"/>
          </a:xfrm>
          <a:prstGeom prst="striped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5" name="Picture 2" descr="MQTT logo">
            <a:extLst>
              <a:ext uri="{FF2B5EF4-FFF2-40B4-BE49-F238E27FC236}">
                <a16:creationId xmlns:a16="http://schemas.microsoft.com/office/drawing/2014/main" id="{6BE6DF14-75BE-8949-AC68-480BF655A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4916" y="2113458"/>
            <a:ext cx="1060600" cy="27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8" descr="Image associée">
            <a:hlinkClick r:id="rId8"/>
            <a:extLst>
              <a:ext uri="{FF2B5EF4-FFF2-40B4-BE49-F238E27FC236}">
                <a16:creationId xmlns:a16="http://schemas.microsoft.com/office/drawing/2014/main" id="{4445A9FD-21AF-CF48-9DEE-ED6A05F98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6137" y="3308780"/>
            <a:ext cx="544002" cy="65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0" descr="Résultat de recherche d'images pour &quot;file system icon&quot;">
            <a:hlinkClick r:id="rId10"/>
            <a:extLst>
              <a:ext uri="{FF2B5EF4-FFF2-40B4-BE49-F238E27FC236}">
                <a16:creationId xmlns:a16="http://schemas.microsoft.com/office/drawing/2014/main" id="{CEA50559-1568-7346-8921-3DBEB305C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6411" y="3929087"/>
            <a:ext cx="502600" cy="50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ZoneTexte 60">
            <a:extLst>
              <a:ext uri="{FF2B5EF4-FFF2-40B4-BE49-F238E27FC236}">
                <a16:creationId xmlns:a16="http://schemas.microsoft.com/office/drawing/2014/main" id="{F331E433-4EBF-E14C-862D-EA6A1F988879}"/>
              </a:ext>
            </a:extLst>
          </p:cNvPr>
          <p:cNvSpPr txBox="1"/>
          <p:nvPr/>
        </p:nvSpPr>
        <p:spPr>
          <a:xfrm>
            <a:off x="6279457" y="3519556"/>
            <a:ext cx="1006304" cy="305826"/>
          </a:xfrm>
          <a:prstGeom prst="rect">
            <a:avLst/>
          </a:prstGeom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>
            <a:defPPr>
              <a:defRPr lang="fr-FR"/>
            </a:defPPr>
            <a:lvl1pPr>
              <a:defRPr sz="2000" b="1">
                <a:ln>
                  <a:solidFill>
                    <a:schemeClr val="accent1"/>
                  </a:solidFill>
                </a:ln>
              </a:defRPr>
            </a:lvl1pPr>
          </a:lstStyle>
          <a:p>
            <a:r>
              <a:rPr lang="fr-FR" dirty="0"/>
              <a:t>STORE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F045BC4-B66C-FC49-A43E-98479E851198}"/>
              </a:ext>
            </a:extLst>
          </p:cNvPr>
          <p:cNvSpPr/>
          <p:nvPr/>
        </p:nvSpPr>
        <p:spPr>
          <a:xfrm>
            <a:off x="3417337" y="1997072"/>
            <a:ext cx="1461600" cy="156862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Flèche droite rayée 62">
            <a:extLst>
              <a:ext uri="{FF2B5EF4-FFF2-40B4-BE49-F238E27FC236}">
                <a16:creationId xmlns:a16="http://schemas.microsoft.com/office/drawing/2014/main" id="{50ECC05C-2924-694E-8063-2478DBC53FB1}"/>
              </a:ext>
            </a:extLst>
          </p:cNvPr>
          <p:cNvSpPr/>
          <p:nvPr/>
        </p:nvSpPr>
        <p:spPr>
          <a:xfrm rot="899982">
            <a:off x="5016578" y="3193663"/>
            <a:ext cx="1166400" cy="352800"/>
          </a:xfrm>
          <a:prstGeom prst="stripedRightArrow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4" name="Picture 24" descr="Résultat de recherche d'images pour &quot;website logo&quot;">
            <a:hlinkClick r:id="rId12"/>
            <a:extLst>
              <a:ext uri="{FF2B5EF4-FFF2-40B4-BE49-F238E27FC236}">
                <a16:creationId xmlns:a16="http://schemas.microsoft.com/office/drawing/2014/main" id="{5F49725F-B36D-A347-BCFF-1ADBD225F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8589" y="3117236"/>
            <a:ext cx="346299" cy="34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ZoneTexte 64">
            <a:extLst>
              <a:ext uri="{FF2B5EF4-FFF2-40B4-BE49-F238E27FC236}">
                <a16:creationId xmlns:a16="http://schemas.microsoft.com/office/drawing/2014/main" id="{BAA35C1C-BE67-2944-B056-30771D4A7A3F}"/>
              </a:ext>
            </a:extLst>
          </p:cNvPr>
          <p:cNvSpPr txBox="1"/>
          <p:nvPr/>
        </p:nvSpPr>
        <p:spPr>
          <a:xfrm>
            <a:off x="3909558" y="3053923"/>
            <a:ext cx="859764" cy="51177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/>
          <a:p>
            <a:r>
              <a:rPr lang="fr-FR" sz="1600" dirty="0">
                <a:solidFill>
                  <a:schemeClr val="tx2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Site Web</a:t>
            </a:r>
          </a:p>
        </p:txBody>
      </p:sp>
      <p:pic>
        <p:nvPicPr>
          <p:cNvPr id="66" name="Picture 30" descr="Image associée">
            <a:hlinkClick r:id="rId14"/>
            <a:extLst>
              <a:ext uri="{FF2B5EF4-FFF2-40B4-BE49-F238E27FC236}">
                <a16:creationId xmlns:a16="http://schemas.microsoft.com/office/drawing/2014/main" id="{D8F88769-B72B-A947-BA9E-886B8F304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2032" y="4856482"/>
            <a:ext cx="599463" cy="59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Flèche droite rayée 66">
            <a:extLst>
              <a:ext uri="{FF2B5EF4-FFF2-40B4-BE49-F238E27FC236}">
                <a16:creationId xmlns:a16="http://schemas.microsoft.com/office/drawing/2014/main" id="{5377B43A-7305-4847-938E-DB096AA4D76B}"/>
              </a:ext>
            </a:extLst>
          </p:cNvPr>
          <p:cNvSpPr/>
          <p:nvPr/>
        </p:nvSpPr>
        <p:spPr>
          <a:xfrm>
            <a:off x="5002072" y="2113458"/>
            <a:ext cx="1166400" cy="352800"/>
          </a:xfrm>
          <a:prstGeom prst="stripedRightArrow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Flèche droite rayée 67">
            <a:extLst>
              <a:ext uri="{FF2B5EF4-FFF2-40B4-BE49-F238E27FC236}">
                <a16:creationId xmlns:a16="http://schemas.microsoft.com/office/drawing/2014/main" id="{1E0EC6E6-6AE7-A045-96C6-B3BCEBB6132D}"/>
              </a:ext>
            </a:extLst>
          </p:cNvPr>
          <p:cNvSpPr/>
          <p:nvPr/>
        </p:nvSpPr>
        <p:spPr>
          <a:xfrm rot="16200000">
            <a:off x="6583515" y="2940690"/>
            <a:ext cx="596240" cy="352800"/>
          </a:xfrm>
          <a:prstGeom prst="stripedRightArrow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9" name="Picture 30" descr="Image associée">
            <a:hlinkClick r:id="rId14"/>
            <a:extLst>
              <a:ext uri="{FF2B5EF4-FFF2-40B4-BE49-F238E27FC236}">
                <a16:creationId xmlns:a16="http://schemas.microsoft.com/office/drawing/2014/main" id="{8D937840-ED0E-D448-901C-0653BA8B7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7298" y="5372045"/>
            <a:ext cx="599463" cy="59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Flèche droite rayée 69">
            <a:extLst>
              <a:ext uri="{FF2B5EF4-FFF2-40B4-BE49-F238E27FC236}">
                <a16:creationId xmlns:a16="http://schemas.microsoft.com/office/drawing/2014/main" id="{3471F32B-BC95-6A4E-8F86-892F88C3CE36}"/>
              </a:ext>
            </a:extLst>
          </p:cNvPr>
          <p:cNvSpPr/>
          <p:nvPr/>
        </p:nvSpPr>
        <p:spPr>
          <a:xfrm rot="9383028">
            <a:off x="4726055" y="4455324"/>
            <a:ext cx="1352869" cy="352800"/>
          </a:xfrm>
          <a:prstGeom prst="stripedRightArrow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1" name="Picture 2" descr="MQTT logo">
            <a:extLst>
              <a:ext uri="{FF2B5EF4-FFF2-40B4-BE49-F238E27FC236}">
                <a16:creationId xmlns:a16="http://schemas.microsoft.com/office/drawing/2014/main" id="{E129B849-B00A-2745-B52A-0B00049F0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8472" y="5937746"/>
            <a:ext cx="1060600" cy="27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34" descr="Image associée">
            <a:hlinkClick r:id="rId16"/>
            <a:extLst>
              <a:ext uri="{FF2B5EF4-FFF2-40B4-BE49-F238E27FC236}">
                <a16:creationId xmlns:a16="http://schemas.microsoft.com/office/drawing/2014/main" id="{82EB09FA-8BC8-094D-B74C-236472FD2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4087" y="3862102"/>
            <a:ext cx="533643" cy="5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ZoneTexte 72">
            <a:extLst>
              <a:ext uri="{FF2B5EF4-FFF2-40B4-BE49-F238E27FC236}">
                <a16:creationId xmlns:a16="http://schemas.microsoft.com/office/drawing/2014/main" id="{75229018-EC92-8649-9AA3-4536C7F98DE2}"/>
              </a:ext>
            </a:extLst>
          </p:cNvPr>
          <p:cNvSpPr txBox="1"/>
          <p:nvPr/>
        </p:nvSpPr>
        <p:spPr>
          <a:xfrm>
            <a:off x="5152059" y="5987842"/>
            <a:ext cx="457004" cy="308491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/>
          <a:p>
            <a:r>
              <a:rPr lang="fr-FR" sz="1600" b="1">
                <a:solidFill>
                  <a:schemeClr val="tx2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API</a:t>
            </a:r>
          </a:p>
        </p:txBody>
      </p:sp>
      <p:sp>
        <p:nvSpPr>
          <p:cNvPr id="74" name="Flèche droite rayée 73">
            <a:extLst>
              <a:ext uri="{FF2B5EF4-FFF2-40B4-BE49-F238E27FC236}">
                <a16:creationId xmlns:a16="http://schemas.microsoft.com/office/drawing/2014/main" id="{B40A49FD-9903-7448-ADF5-17762DEBEC60}"/>
              </a:ext>
            </a:extLst>
          </p:cNvPr>
          <p:cNvSpPr/>
          <p:nvPr/>
        </p:nvSpPr>
        <p:spPr>
          <a:xfrm rot="6567963">
            <a:off x="5573991" y="5018454"/>
            <a:ext cx="1474671" cy="352800"/>
          </a:xfrm>
          <a:prstGeom prst="stripedRightArrow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pic>
        <p:nvPicPr>
          <p:cNvPr id="75" name="Picture 4" descr="Image associée">
            <a:hlinkClick r:id="rId18"/>
            <a:extLst>
              <a:ext uri="{FF2B5EF4-FFF2-40B4-BE49-F238E27FC236}">
                <a16:creationId xmlns:a16="http://schemas.microsoft.com/office/drawing/2014/main" id="{FE02A1B5-80E7-0941-89F5-C0428D6CC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6965" y="2442492"/>
            <a:ext cx="505832" cy="50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Image associée">
            <a:hlinkClick r:id="rId20"/>
            <a:extLst>
              <a:ext uri="{FF2B5EF4-FFF2-40B4-BE49-F238E27FC236}">
                <a16:creationId xmlns:a16="http://schemas.microsoft.com/office/drawing/2014/main" id="{EBE392D3-5F53-AB4A-ACD4-ABBB6B904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2353" y="5795403"/>
            <a:ext cx="401658" cy="53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Image associée">
            <a:hlinkClick r:id="rId20"/>
            <a:extLst>
              <a:ext uri="{FF2B5EF4-FFF2-40B4-BE49-F238E27FC236}">
                <a16:creationId xmlns:a16="http://schemas.microsoft.com/office/drawing/2014/main" id="{D05F5B76-4BE1-A540-BA8F-BF255E1C0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251" y="5789538"/>
            <a:ext cx="275144" cy="36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Flèche droite rayée 77">
            <a:extLst>
              <a:ext uri="{FF2B5EF4-FFF2-40B4-BE49-F238E27FC236}">
                <a16:creationId xmlns:a16="http://schemas.microsoft.com/office/drawing/2014/main" id="{EF6E56B0-E770-8D41-BDB7-392618223748}"/>
              </a:ext>
            </a:extLst>
          </p:cNvPr>
          <p:cNvSpPr/>
          <p:nvPr/>
        </p:nvSpPr>
        <p:spPr>
          <a:xfrm rot="10800000">
            <a:off x="940685" y="5772428"/>
            <a:ext cx="721291" cy="352800"/>
          </a:xfrm>
          <a:prstGeom prst="stripedRightArrow">
            <a:avLst/>
          </a:prstGeom>
          <a:pattFill prst="pct50">
            <a:fgClr>
              <a:schemeClr val="accent3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9" name="Picture 2" descr="Résultat de recherche d'images pour &quot;elastic stack&quot;">
            <a:extLst>
              <a:ext uri="{FF2B5EF4-FFF2-40B4-BE49-F238E27FC236}">
                <a16:creationId xmlns:a16="http://schemas.microsoft.com/office/drawing/2014/main" id="{5E607DC8-624A-A443-BC67-5F4267713E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36" b="21564"/>
          <a:stretch/>
        </p:blipFill>
        <p:spPr bwMode="auto">
          <a:xfrm>
            <a:off x="3500239" y="2632618"/>
            <a:ext cx="1309280" cy="30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78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Élément du CEBA par l’exemple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Réseau de capteurs sans fils</a:t>
            </a:r>
          </a:p>
          <a:p>
            <a:pPr lvl="1"/>
            <a:r>
              <a:rPr lang="fr-FR" sz="2400" dirty="0"/>
              <a:t>Réseau </a:t>
            </a:r>
            <a:r>
              <a:rPr lang="fr-FR" sz="2400" dirty="0" err="1"/>
              <a:t>libelium</a:t>
            </a:r>
            <a:r>
              <a:rPr lang="fr-FR" sz="2400" dirty="0"/>
              <a:t>			</a:t>
            </a:r>
            <a:r>
              <a:rPr lang="fr-FR" sz="2400" dirty="0" smtClean="0"/>
              <a:t>(</a:t>
            </a:r>
            <a:r>
              <a:rPr lang="fr-FR" sz="2400" dirty="0"/>
              <a:t>bd) (</a:t>
            </a:r>
            <a:r>
              <a:rPr lang="fr-FR" sz="2400" dirty="0" err="1"/>
              <a:t>json</a:t>
            </a:r>
            <a:r>
              <a:rPr lang="fr-FR" sz="2400" dirty="0"/>
              <a:t>)</a:t>
            </a:r>
          </a:p>
          <a:p>
            <a:pPr lvl="1"/>
            <a:r>
              <a:rPr lang="fr-FR" sz="2400" dirty="0"/>
              <a:t>Réseau C</a:t>
            </a:r>
            <a:r>
              <a:rPr lang="fr-FR" sz="2400" dirty="0" smtClean="0"/>
              <a:t>onnecSens</a:t>
            </a:r>
            <a:r>
              <a:rPr lang="fr-FR" sz="2400" dirty="0"/>
              <a:t>		      	(</a:t>
            </a:r>
            <a:r>
              <a:rPr lang="fr-FR" sz="2400" dirty="0" err="1" smtClean="0"/>
              <a:t>json</a:t>
            </a:r>
            <a:r>
              <a:rPr lang="fr-FR" sz="2400" dirty="0" smtClean="0"/>
              <a:t>)</a:t>
            </a:r>
          </a:p>
          <a:p>
            <a:r>
              <a:rPr lang="fr-FR" sz="2800" dirty="0"/>
              <a:t>Base de données </a:t>
            </a:r>
            <a:r>
              <a:rPr lang="fr-FR" sz="2800" dirty="0" smtClean="0"/>
              <a:t>			</a:t>
            </a:r>
            <a:r>
              <a:rPr lang="fr-FR" sz="2400" dirty="0"/>
              <a:t>(bd)</a:t>
            </a:r>
          </a:p>
          <a:p>
            <a:r>
              <a:rPr lang="fr-FR" sz="2800" dirty="0" smtClean="0"/>
              <a:t>Site web 				</a:t>
            </a:r>
            <a:endParaRPr lang="fr-FR" sz="2400" dirty="0" smtClean="0"/>
          </a:p>
          <a:p>
            <a:r>
              <a:rPr lang="fr-FR" sz="2800" dirty="0" smtClean="0"/>
              <a:t>Catalogue de données		 </a:t>
            </a:r>
          </a:p>
          <a:p>
            <a:r>
              <a:rPr lang="fr-FR" sz="2800" dirty="0" smtClean="0"/>
              <a:t>Métadonnées</a:t>
            </a:r>
            <a:endParaRPr lang="fr-FR" sz="2800" dirty="0"/>
          </a:p>
          <a:p>
            <a:endParaRPr lang="fr-FR" sz="2800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7</a:t>
            </a:fld>
            <a:endParaRPr lang="fr-FR"/>
          </a:p>
        </p:txBody>
      </p:sp>
      <p:pic>
        <p:nvPicPr>
          <p:cNvPr id="5" name="Image 42" descr="Misc-Database-3-icon.png">
            <a:extLst>
              <a:ext uri="{FF2B5EF4-FFF2-40B4-BE49-F238E27FC236}">
                <a16:creationId xmlns:a16="http://schemas.microsoft.com/office/drawing/2014/main" id="{3F4121DA-BC06-DE4A-A7DB-71F0313C2C6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766" y="1899807"/>
            <a:ext cx="543916" cy="54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Espace réservé du contenu 23">
            <a:extLst>
              <a:ext uri="{FF2B5EF4-FFF2-40B4-BE49-F238E27FC236}">
                <a16:creationId xmlns:a16="http://schemas.microsoft.com/office/drawing/2014/main" id="{199FCDC8-6E73-3544-BF61-047F4BFD1F1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766" y="2403146"/>
            <a:ext cx="609661" cy="609661"/>
          </a:xfrm>
          <a:prstGeom prst="rect">
            <a:avLst/>
          </a:prstGeom>
        </p:spPr>
      </p:pic>
      <p:pic>
        <p:nvPicPr>
          <p:cNvPr id="9" name="Image 42" descr="Misc-Database-3-icon.png">
            <a:extLst>
              <a:ext uri="{FF2B5EF4-FFF2-40B4-BE49-F238E27FC236}">
                <a16:creationId xmlns:a16="http://schemas.microsoft.com/office/drawing/2014/main" id="{3F4121DA-BC06-DE4A-A7DB-71F0313C2C6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638" y="3010453"/>
            <a:ext cx="543916" cy="54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Espace réservé du contenu 23">
            <a:extLst>
              <a:ext uri="{FF2B5EF4-FFF2-40B4-BE49-F238E27FC236}">
                <a16:creationId xmlns:a16="http://schemas.microsoft.com/office/drawing/2014/main" id="{199FCDC8-6E73-3544-BF61-047F4BFD1F1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038" y="1915753"/>
            <a:ext cx="609661" cy="60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60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Réseau de capteurs sans fils</a:t>
            </a:r>
            <a:br>
              <a:rPr lang="fr-FR" dirty="0"/>
            </a:br>
            <a:r>
              <a:rPr lang="fr-FR" sz="3100" dirty="0"/>
              <a:t>Réseau </a:t>
            </a:r>
            <a:r>
              <a:rPr lang="fr-FR" sz="3100" dirty="0" err="1"/>
              <a:t>Libelium</a:t>
            </a:r>
            <a:endParaRPr lang="fr-FR" sz="31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8</a:t>
            </a:fld>
            <a:endParaRPr lang="fr-FR"/>
          </a:p>
        </p:txBody>
      </p:sp>
      <p:pic>
        <p:nvPicPr>
          <p:cNvPr id="56" name="Image 55">
            <a:extLst>
              <a:ext uri="{FF2B5EF4-FFF2-40B4-BE49-F238E27FC236}">
                <a16:creationId xmlns:a16="http://schemas.microsoft.com/office/drawing/2014/main" id="{6739E225-C8DF-F34C-928D-5B1B4D867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0072" y="5701463"/>
            <a:ext cx="2878384" cy="1175052"/>
          </a:xfrm>
          <a:prstGeom prst="rect">
            <a:avLst/>
          </a:prstGeom>
        </p:spPr>
      </p:pic>
      <p:sp>
        <p:nvSpPr>
          <p:cNvPr id="58" name="ZoneTexte 57">
            <a:extLst>
              <a:ext uri="{FF2B5EF4-FFF2-40B4-BE49-F238E27FC236}">
                <a16:creationId xmlns:a16="http://schemas.microsoft.com/office/drawing/2014/main" id="{7F8C2917-0002-AE4C-84CA-FF6AC2E0F74E}"/>
              </a:ext>
            </a:extLst>
          </p:cNvPr>
          <p:cNvSpPr txBox="1"/>
          <p:nvPr/>
        </p:nvSpPr>
        <p:spPr>
          <a:xfrm>
            <a:off x="4306920" y="1496849"/>
            <a:ext cx="2838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Flux</a:t>
            </a:r>
          </a:p>
        </p:txBody>
      </p: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180FD881-4B96-864C-AB09-6627664C0DC6}"/>
              </a:ext>
            </a:extLst>
          </p:cNvPr>
          <p:cNvCxnSpPr>
            <a:cxnSpLocks/>
          </p:cNvCxnSpPr>
          <p:nvPr/>
        </p:nvCxnSpPr>
        <p:spPr>
          <a:xfrm>
            <a:off x="5171332" y="1924741"/>
            <a:ext cx="0" cy="3051291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0" name="Image 45">
            <a:extLst>
              <a:ext uri="{FF2B5EF4-FFF2-40B4-BE49-F238E27FC236}">
                <a16:creationId xmlns:a16="http://schemas.microsoft.com/office/drawing/2014/main" id="{4B7F387B-4EF5-7A4C-A45E-45B81CE9D1C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8" t="12933" r="31615" b="40945"/>
          <a:stretch>
            <a:fillRect/>
          </a:stretch>
        </p:blipFill>
        <p:spPr bwMode="auto">
          <a:xfrm>
            <a:off x="7709850" y="5034379"/>
            <a:ext cx="464344" cy="539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Image 46">
            <a:extLst>
              <a:ext uri="{FF2B5EF4-FFF2-40B4-BE49-F238E27FC236}">
                <a16:creationId xmlns:a16="http://schemas.microsoft.com/office/drawing/2014/main" id="{D46A0B1A-F680-234E-8314-C8E140E2CA4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422" y="4976032"/>
            <a:ext cx="472848" cy="72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97ECC7C5-EA9E-AD44-B896-DB27E1CC6CF5}"/>
              </a:ext>
            </a:extLst>
          </p:cNvPr>
          <p:cNvCxnSpPr>
            <a:cxnSpLocks/>
          </p:cNvCxnSpPr>
          <p:nvPr/>
        </p:nvCxnSpPr>
        <p:spPr>
          <a:xfrm>
            <a:off x="5583632" y="5313284"/>
            <a:ext cx="669505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ZoneTexte 62">
            <a:extLst>
              <a:ext uri="{FF2B5EF4-FFF2-40B4-BE49-F238E27FC236}">
                <a16:creationId xmlns:a16="http://schemas.microsoft.com/office/drawing/2014/main" id="{8097A188-DED4-664B-B8FE-548AE772823E}"/>
              </a:ext>
            </a:extLst>
          </p:cNvPr>
          <p:cNvSpPr txBox="1"/>
          <p:nvPr/>
        </p:nvSpPr>
        <p:spPr>
          <a:xfrm>
            <a:off x="4982819" y="2270145"/>
            <a:ext cx="3834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//</a:t>
            </a:r>
          </a:p>
        </p:txBody>
      </p: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BBDE5B55-DA62-2246-B57B-98A1D1B857C5}"/>
              </a:ext>
            </a:extLst>
          </p:cNvPr>
          <p:cNvCxnSpPr>
            <a:cxnSpLocks/>
          </p:cNvCxnSpPr>
          <p:nvPr/>
        </p:nvCxnSpPr>
        <p:spPr>
          <a:xfrm flipH="1">
            <a:off x="6928983" y="5311916"/>
            <a:ext cx="639726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ZoneTexte 64">
            <a:extLst>
              <a:ext uri="{FF2B5EF4-FFF2-40B4-BE49-F238E27FC236}">
                <a16:creationId xmlns:a16="http://schemas.microsoft.com/office/drawing/2014/main" id="{02D203BA-BA2C-ED4B-B94B-FF5983270E31}"/>
              </a:ext>
            </a:extLst>
          </p:cNvPr>
          <p:cNvSpPr txBox="1"/>
          <p:nvPr/>
        </p:nvSpPr>
        <p:spPr>
          <a:xfrm>
            <a:off x="415439" y="1313170"/>
            <a:ext cx="2838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Description des données</a:t>
            </a:r>
          </a:p>
        </p:txBody>
      </p:sp>
      <p:pic>
        <p:nvPicPr>
          <p:cNvPr id="66" name="Image 65" descr="Une image contenant graphiques vectoriels&#10;&#10;&#10;&#10;Description générée automatiquement">
            <a:extLst>
              <a:ext uri="{FF2B5EF4-FFF2-40B4-BE49-F238E27FC236}">
                <a16:creationId xmlns:a16="http://schemas.microsoft.com/office/drawing/2014/main" id="{8D0DF9DC-5D97-A148-A1C3-3AD6F1632D9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568" y="4976032"/>
            <a:ext cx="725431" cy="725431"/>
          </a:xfrm>
          <a:prstGeom prst="rect">
            <a:avLst/>
          </a:prstGeom>
        </p:spPr>
      </p:pic>
      <p:pic>
        <p:nvPicPr>
          <p:cNvPr id="67" name="Image 45">
            <a:extLst>
              <a:ext uri="{FF2B5EF4-FFF2-40B4-BE49-F238E27FC236}">
                <a16:creationId xmlns:a16="http://schemas.microsoft.com/office/drawing/2014/main" id="{E62A36F9-01AE-B743-B1D2-614E107CFAB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5" t="64516" r="13329" b="10999"/>
          <a:stretch>
            <a:fillRect/>
          </a:stretch>
        </p:blipFill>
        <p:spPr bwMode="auto">
          <a:xfrm>
            <a:off x="7794767" y="5600260"/>
            <a:ext cx="319768" cy="10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Accolade ouvrante 67">
            <a:extLst>
              <a:ext uri="{FF2B5EF4-FFF2-40B4-BE49-F238E27FC236}">
                <a16:creationId xmlns:a16="http://schemas.microsoft.com/office/drawing/2014/main" id="{E56DCFD4-D2AB-0546-A68B-5E79C5DD7755}"/>
              </a:ext>
            </a:extLst>
          </p:cNvPr>
          <p:cNvSpPr/>
          <p:nvPr/>
        </p:nvSpPr>
        <p:spPr>
          <a:xfrm rot="16200000">
            <a:off x="6825023" y="3651229"/>
            <a:ext cx="194318" cy="2460459"/>
          </a:xfrm>
          <a:prstGeom prst="leftBrace">
            <a:avLst>
              <a:gd name="adj1" fmla="val 8333"/>
              <a:gd name="adj2" fmla="val 38419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14B41C6-EE9F-DB45-AEFF-D2365B63482F}"/>
              </a:ext>
            </a:extLst>
          </p:cNvPr>
          <p:cNvSpPr/>
          <p:nvPr/>
        </p:nvSpPr>
        <p:spPr>
          <a:xfrm>
            <a:off x="1145488" y="1992351"/>
            <a:ext cx="2489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Base de </a:t>
            </a:r>
            <a:r>
              <a:rPr lang="en-US" dirty="0" err="1"/>
              <a:t>données</a:t>
            </a:r>
            <a:r>
              <a:rPr lang="en-US" dirty="0"/>
              <a:t> MySQL</a:t>
            </a:r>
            <a:endParaRPr lang="fr-FR" dirty="0"/>
          </a:p>
        </p:txBody>
      </p:sp>
      <p:pic>
        <p:nvPicPr>
          <p:cNvPr id="70" name="Image 51">
            <a:extLst>
              <a:ext uri="{FF2B5EF4-FFF2-40B4-BE49-F238E27FC236}">
                <a16:creationId xmlns:a16="http://schemas.microsoft.com/office/drawing/2014/main" id="{B9FECFFA-ED39-3D43-B309-E522D2626B4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20" t="11823" r="13490" b="16988"/>
          <a:stretch>
            <a:fillRect/>
          </a:stretch>
        </p:blipFill>
        <p:spPr bwMode="auto">
          <a:xfrm>
            <a:off x="457200" y="1741707"/>
            <a:ext cx="620826" cy="619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Image 32">
            <a:extLst>
              <a:ext uri="{FF2B5EF4-FFF2-40B4-BE49-F238E27FC236}">
                <a16:creationId xmlns:a16="http://schemas.microsoft.com/office/drawing/2014/main" id="{F6A79D1C-A1AF-834D-9B6A-BD9F328530B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85" t="1172" r="36813" b="6824"/>
          <a:stretch>
            <a:fillRect/>
          </a:stretch>
        </p:blipFill>
        <p:spPr bwMode="auto">
          <a:xfrm>
            <a:off x="560347" y="2711094"/>
            <a:ext cx="414527" cy="610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Image 71">
            <a:extLst>
              <a:ext uri="{FF2B5EF4-FFF2-40B4-BE49-F238E27FC236}">
                <a16:creationId xmlns:a16="http://schemas.microsoft.com/office/drawing/2014/main" id="{6FD943EE-B9E3-0444-B6B9-8F7D3F264F0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439" y="3562644"/>
            <a:ext cx="704345" cy="739562"/>
          </a:xfrm>
          <a:prstGeom prst="rect">
            <a:avLst/>
          </a:prstGeom>
        </p:spPr>
      </p:pic>
      <p:pic>
        <p:nvPicPr>
          <p:cNvPr id="73" name="Image 72">
            <a:extLst>
              <a:ext uri="{FF2B5EF4-FFF2-40B4-BE49-F238E27FC236}">
                <a16:creationId xmlns:a16="http://schemas.microsoft.com/office/drawing/2014/main" id="{24F1883F-E6CF-7645-801A-C5810FFB78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6055" y="2420888"/>
            <a:ext cx="2021316" cy="1138358"/>
          </a:xfrm>
          <a:prstGeom prst="rect">
            <a:avLst/>
          </a:prstGeom>
        </p:spPr>
      </p:pic>
      <p:pic>
        <p:nvPicPr>
          <p:cNvPr id="74" name="Image 73">
            <a:extLst>
              <a:ext uri="{FF2B5EF4-FFF2-40B4-BE49-F238E27FC236}">
                <a16:creationId xmlns:a16="http://schemas.microsoft.com/office/drawing/2014/main" id="{14F53AB0-6D44-5246-9C6A-0A23C5ECF6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6055" y="3727792"/>
            <a:ext cx="975036" cy="2509520"/>
          </a:xfrm>
          <a:prstGeom prst="rect">
            <a:avLst/>
          </a:prstGeom>
        </p:spPr>
      </p:pic>
      <p:pic>
        <p:nvPicPr>
          <p:cNvPr id="75" name="Image 42" descr="Misc-Database-3-icon.png">
            <a:extLst>
              <a:ext uri="{FF2B5EF4-FFF2-40B4-BE49-F238E27FC236}">
                <a16:creationId xmlns:a16="http://schemas.microsoft.com/office/drawing/2014/main" id="{F4EB4071-EFD9-B247-87F9-AE21E2885F6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227" y="1374091"/>
            <a:ext cx="552210" cy="550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D4A9DA76-B960-C44D-B448-A489115EB729}"/>
              </a:ext>
            </a:extLst>
          </p:cNvPr>
          <p:cNvSpPr/>
          <p:nvPr/>
        </p:nvSpPr>
        <p:spPr>
          <a:xfrm>
            <a:off x="5745503" y="1706706"/>
            <a:ext cx="32624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Requête SQL</a:t>
            </a:r>
          </a:p>
          <a:p>
            <a:r>
              <a:rPr lang="fr-FR" dirty="0"/>
              <a:t>Synchronisation (5 min)</a:t>
            </a:r>
          </a:p>
          <a:p>
            <a:endParaRPr lang="fr-FR" dirty="0"/>
          </a:p>
        </p:txBody>
      </p:sp>
      <p:pic>
        <p:nvPicPr>
          <p:cNvPr id="77" name="Image 76">
            <a:extLst>
              <a:ext uri="{FF2B5EF4-FFF2-40B4-BE49-F238E27FC236}">
                <a16:creationId xmlns:a16="http://schemas.microsoft.com/office/drawing/2014/main" id="{0007ECFD-4FD4-9A45-9806-80C0F81FC7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06540" y="2368440"/>
            <a:ext cx="2471508" cy="2366923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FD0DBF4D-60B5-3E4F-BB8F-66ED748995B4}"/>
              </a:ext>
            </a:extLst>
          </p:cNvPr>
          <p:cNvSpPr/>
          <p:nvPr/>
        </p:nvSpPr>
        <p:spPr>
          <a:xfrm>
            <a:off x="3347864" y="5733256"/>
            <a:ext cx="30340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Création d’alias pour faciliter les requêtes/visualisation</a:t>
            </a:r>
          </a:p>
        </p:txBody>
      </p:sp>
      <p:pic>
        <p:nvPicPr>
          <p:cNvPr id="79" name="Image 45" descr="95-www.png">
            <a:extLst>
              <a:ext uri="{FF2B5EF4-FFF2-40B4-BE49-F238E27FC236}">
                <a16:creationId xmlns:a16="http://schemas.microsoft.com/office/drawing/2014/main" id="{CCB7B4DB-3911-C24E-93A2-E1897CD5F7D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928" y="3240131"/>
            <a:ext cx="383429" cy="38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289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94CF2E-9AE9-9E44-9D92-F8C55D4C1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299"/>
          </a:xfrm>
        </p:spPr>
        <p:txBody>
          <a:bodyPr>
            <a:noAutofit/>
          </a:bodyPr>
          <a:lstStyle/>
          <a:p>
            <a:r>
              <a:rPr lang="fr-FR" sz="4000" dirty="0"/>
              <a:t>Réseau de capteurs sans fils</a:t>
            </a:r>
            <a:br>
              <a:rPr lang="fr-FR" sz="4000" dirty="0"/>
            </a:br>
            <a:r>
              <a:rPr lang="fr-FR" sz="2800" dirty="0"/>
              <a:t>Réseau ConnecSens</a:t>
            </a:r>
            <a:endParaRPr lang="fr-FR" sz="1800" dirty="0"/>
          </a:p>
        </p:txBody>
      </p:sp>
      <p:pic>
        <p:nvPicPr>
          <p:cNvPr id="24" name="Espace réservé du contenu 23">
            <a:extLst>
              <a:ext uri="{FF2B5EF4-FFF2-40B4-BE49-F238E27FC236}">
                <a16:creationId xmlns:a16="http://schemas.microsoft.com/office/drawing/2014/main" id="{46D66144-3A1E-8943-A37D-15460B121D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834" y="980728"/>
            <a:ext cx="736995" cy="736995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F48AC6F-99CF-D341-AA5C-6A20364747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86600" y="6299958"/>
            <a:ext cx="2057400" cy="365125"/>
          </a:xfrm>
        </p:spPr>
        <p:txBody>
          <a:bodyPr/>
          <a:lstStyle/>
          <a:p>
            <a:fld id="{147D6BDB-C3E7-483A-8E5E-AED0DC851EF9}" type="slidenum">
              <a:rPr lang="fr-FR" smtClean="0"/>
              <a:t>9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7A48F2-7581-A543-8719-95FD09C65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265" y="1450071"/>
            <a:ext cx="2200670" cy="481367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F8C2917-0002-AE4C-84CA-FF6AC2E0F74E}"/>
              </a:ext>
            </a:extLst>
          </p:cNvPr>
          <p:cNvSpPr txBox="1"/>
          <p:nvPr/>
        </p:nvSpPr>
        <p:spPr>
          <a:xfrm>
            <a:off x="4073116" y="1199279"/>
            <a:ext cx="2838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Flux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180FD881-4B96-864C-AB09-6627664C0DC6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5171332" y="1717723"/>
            <a:ext cx="0" cy="4015369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Image 45">
            <a:extLst>
              <a:ext uri="{FF2B5EF4-FFF2-40B4-BE49-F238E27FC236}">
                <a16:creationId xmlns:a16="http://schemas.microsoft.com/office/drawing/2014/main" id="{4B7F387B-4EF5-7A4C-A45E-45B81CE9D1C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8" t="12933" r="31615" b="40945"/>
          <a:stretch>
            <a:fillRect/>
          </a:stretch>
        </p:blipFill>
        <p:spPr bwMode="auto">
          <a:xfrm>
            <a:off x="7709850" y="5874382"/>
            <a:ext cx="464344" cy="539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46">
            <a:extLst>
              <a:ext uri="{FF2B5EF4-FFF2-40B4-BE49-F238E27FC236}">
                <a16:creationId xmlns:a16="http://schemas.microsoft.com/office/drawing/2014/main" id="{D46A0B1A-F680-234E-8314-C8E140E2CA4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422" y="5816035"/>
            <a:ext cx="472848" cy="72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97ECC7C5-EA9E-AD44-B896-DB27E1CC6CF5}"/>
              </a:ext>
            </a:extLst>
          </p:cNvPr>
          <p:cNvCxnSpPr>
            <a:cxnSpLocks/>
          </p:cNvCxnSpPr>
          <p:nvPr/>
        </p:nvCxnSpPr>
        <p:spPr>
          <a:xfrm>
            <a:off x="5583632" y="6153287"/>
            <a:ext cx="669505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8097A188-DED4-664B-B8FE-548AE772823E}"/>
              </a:ext>
            </a:extLst>
          </p:cNvPr>
          <p:cNvSpPr txBox="1"/>
          <p:nvPr/>
        </p:nvSpPr>
        <p:spPr>
          <a:xfrm>
            <a:off x="4982819" y="2440055"/>
            <a:ext cx="3834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//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BBDE5B55-DA62-2246-B57B-98A1D1B857C5}"/>
              </a:ext>
            </a:extLst>
          </p:cNvPr>
          <p:cNvCxnSpPr>
            <a:cxnSpLocks/>
          </p:cNvCxnSpPr>
          <p:nvPr/>
        </p:nvCxnSpPr>
        <p:spPr>
          <a:xfrm flipH="1">
            <a:off x="6928983" y="6151919"/>
            <a:ext cx="639726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02D203BA-BA2C-ED4B-B94B-FF5983270E31}"/>
              </a:ext>
            </a:extLst>
          </p:cNvPr>
          <p:cNvSpPr txBox="1"/>
          <p:nvPr/>
        </p:nvSpPr>
        <p:spPr>
          <a:xfrm>
            <a:off x="132360" y="1099417"/>
            <a:ext cx="2838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Description des données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E23030-1E07-F644-83B2-3A9A7D39B36C}"/>
              </a:ext>
            </a:extLst>
          </p:cNvPr>
          <p:cNvSpPr/>
          <p:nvPr/>
        </p:nvSpPr>
        <p:spPr>
          <a:xfrm>
            <a:off x="5789676" y="1027585"/>
            <a:ext cx="2490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Fichiers</a:t>
            </a:r>
            <a:r>
              <a:rPr lang="en-US" dirty="0"/>
              <a:t> (au </a:t>
            </a:r>
            <a:r>
              <a:rPr lang="en-US" dirty="0" err="1"/>
              <a:t>mesocentre</a:t>
            </a:r>
            <a:r>
              <a:rPr lang="en-US" dirty="0"/>
              <a:t>)</a:t>
            </a:r>
            <a:endParaRPr lang="fr-FR" dirty="0"/>
          </a:p>
        </p:txBody>
      </p:sp>
      <p:pic>
        <p:nvPicPr>
          <p:cNvPr id="19" name="Image 18" descr="Une image contenant graphiques vectoriels&#10;&#10;&#10;&#10;Description générée automatiquement">
            <a:extLst>
              <a:ext uri="{FF2B5EF4-FFF2-40B4-BE49-F238E27FC236}">
                <a16:creationId xmlns:a16="http://schemas.microsoft.com/office/drawing/2014/main" id="{8D0DF9DC-5D97-A148-A1C3-3AD6F1632D9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568" y="5816035"/>
            <a:ext cx="725431" cy="72543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D99D087-34A5-4D43-9AB2-0CB1E617C466}"/>
              </a:ext>
            </a:extLst>
          </p:cNvPr>
          <p:cNvSpPr/>
          <p:nvPr/>
        </p:nvSpPr>
        <p:spPr>
          <a:xfrm>
            <a:off x="5607291" y="1590765"/>
            <a:ext cx="1847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Json</a:t>
            </a:r>
            <a:r>
              <a:rPr lang="en-US" dirty="0"/>
              <a:t> Elasticsearch</a:t>
            </a:r>
            <a:endParaRPr lang="fr-FR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7626B4D7-7636-AE46-AF0C-DD88F06AD22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1082"/>
          <a:stretch/>
        </p:blipFill>
        <p:spPr>
          <a:xfrm>
            <a:off x="5677918" y="1903550"/>
            <a:ext cx="3158878" cy="154058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831E5ED-06A4-2741-BA2F-ED3FCD9EA7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0226" y="3568551"/>
            <a:ext cx="2482187" cy="2062732"/>
          </a:xfrm>
          <a:prstGeom prst="rect">
            <a:avLst/>
          </a:prstGeom>
        </p:spPr>
      </p:pic>
      <p:pic>
        <p:nvPicPr>
          <p:cNvPr id="27" name="Image 45">
            <a:extLst>
              <a:ext uri="{FF2B5EF4-FFF2-40B4-BE49-F238E27FC236}">
                <a16:creationId xmlns:a16="http://schemas.microsoft.com/office/drawing/2014/main" id="{E62A36F9-01AE-B743-B1D2-614E107CFAB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5" t="64516" r="13329" b="10999"/>
          <a:stretch>
            <a:fillRect/>
          </a:stretch>
        </p:blipFill>
        <p:spPr bwMode="auto">
          <a:xfrm>
            <a:off x="7794767" y="6440263"/>
            <a:ext cx="319768" cy="10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Accolade ouvrante 29">
            <a:extLst>
              <a:ext uri="{FF2B5EF4-FFF2-40B4-BE49-F238E27FC236}">
                <a16:creationId xmlns:a16="http://schemas.microsoft.com/office/drawing/2014/main" id="{E56DCFD4-D2AB-0546-A68B-5E79C5DD7755}"/>
              </a:ext>
            </a:extLst>
          </p:cNvPr>
          <p:cNvSpPr/>
          <p:nvPr/>
        </p:nvSpPr>
        <p:spPr>
          <a:xfrm rot="16200000">
            <a:off x="6825023" y="4491232"/>
            <a:ext cx="194318" cy="2460459"/>
          </a:xfrm>
          <a:prstGeom prst="leftBrace">
            <a:avLst>
              <a:gd name="adj1" fmla="val 8333"/>
              <a:gd name="adj2" fmla="val 38419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3D21FC9F-AC12-CF4F-B536-97F03F9683A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6752" t="9614" r="36283" b="13203"/>
          <a:stretch/>
        </p:blipFill>
        <p:spPr>
          <a:xfrm>
            <a:off x="2987825" y="3024497"/>
            <a:ext cx="1370086" cy="1603563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2E3251C-5F70-5244-B318-9D05DD39FCB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4771" t="27457" r="32706" b="15392"/>
          <a:stretch/>
        </p:blipFill>
        <p:spPr>
          <a:xfrm>
            <a:off x="2970563" y="1928767"/>
            <a:ext cx="864096" cy="85411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422" y="3409886"/>
            <a:ext cx="382977" cy="50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11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p202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p2025" id="{2B4C18A7-48C9-4A87-B553-DB91E4199D08}" vid="{27B06B5B-4096-4A6F-96D6-570ECF81A689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3809</TotalTime>
  <Words>748</Words>
  <Application>Microsoft Office PowerPoint</Application>
  <PresentationFormat>Affichage à l'écran (4:3)</PresentationFormat>
  <Paragraphs>240</Paragraphs>
  <Slides>31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7" baseType="lpstr">
      <vt:lpstr>Arial</vt:lpstr>
      <vt:lpstr>Arial Unicode MS</vt:lpstr>
      <vt:lpstr>Calibri</vt:lpstr>
      <vt:lpstr>Open Sans</vt:lpstr>
      <vt:lpstr>Wingdings</vt:lpstr>
      <vt:lpstr>cap2025</vt:lpstr>
      <vt:lpstr>CEBA Cloud Environnemental  au Bénéfice de l’Agriculture</vt:lpstr>
      <vt:lpstr>Les données à (in)gérer</vt:lpstr>
      <vt:lpstr>Besoins</vt:lpstr>
      <vt:lpstr>Éléments du CEBA</vt:lpstr>
      <vt:lpstr>Éléments du CEBA Data lake</vt:lpstr>
      <vt:lpstr>Éléments du CEBA Big picture</vt:lpstr>
      <vt:lpstr>Élément du CEBA par l’exemple</vt:lpstr>
      <vt:lpstr>Réseau de capteurs sans fils Réseau Libelium</vt:lpstr>
      <vt:lpstr>Réseau de capteurs sans fils Réseau ConnecSens</vt:lpstr>
      <vt:lpstr>Réseau de capteurs sans fils Monitoring/Dashboard Grafana / Kibana</vt:lpstr>
      <vt:lpstr>Réseau de capteurs sans fils Traitement de flux de données capteurs</vt:lpstr>
      <vt:lpstr>Base de données</vt:lpstr>
      <vt:lpstr>Base de données Exemples</vt:lpstr>
      <vt:lpstr>Base de données Exemples</vt:lpstr>
      <vt:lpstr>Base de données Exemples</vt:lpstr>
      <vt:lpstr>Base de données Exemples</vt:lpstr>
      <vt:lpstr>Site Web</vt:lpstr>
      <vt:lpstr>Site Web</vt:lpstr>
      <vt:lpstr>Catalogue de données</vt:lpstr>
      <vt:lpstr>Catalogue de données</vt:lpstr>
      <vt:lpstr>Catalogue de données Jeu de données</vt:lpstr>
      <vt:lpstr>Métadonnée  Pour les jeux de données</vt:lpstr>
      <vt:lpstr>Métadonnées Proposition</vt:lpstr>
      <vt:lpstr>Conclusions</vt:lpstr>
      <vt:lpstr>Collaborations / Échanges </vt:lpstr>
      <vt:lpstr>Équipe</vt:lpstr>
      <vt:lpstr>Merci de votre attention</vt:lpstr>
      <vt:lpstr>Éléments du CEBA Architecture technique générale</vt:lpstr>
      <vt:lpstr>Éléments du CEBA Traitement de flux de capteurs Aydat - bouée</vt:lpstr>
      <vt:lpstr>Éléments du CEBA Traitement de flux de capteurs - Aydat - bouée</vt:lpstr>
      <vt:lpstr>Éléments du CEBA Traitement de flux de capteurs - offline ZATU - radioactivité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sebastien CIPIERE</dc:creator>
  <cp:lastModifiedBy>Francis OGEREAU</cp:lastModifiedBy>
  <cp:revision>326</cp:revision>
  <dcterms:created xsi:type="dcterms:W3CDTF">2018-03-27T07:15:05Z</dcterms:created>
  <dcterms:modified xsi:type="dcterms:W3CDTF">2019-09-20T06:04:11Z</dcterms:modified>
</cp:coreProperties>
</file>