
<file path=[Content_Types].xml><?xml version="1.0" encoding="utf-8"?>
<Types xmlns="http://schemas.openxmlformats.org/package/2006/content-types">
  <Default Extension="png" ContentType="image/png"/>
  <Default Extension="webp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69" r:id="rId5"/>
    <p:sldId id="27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C0FA-5B4D-4ED0-8188-6DC26ACA04B9}" type="datetimeFigureOut">
              <a:rPr lang="fr-FR" smtClean="0"/>
              <a:t>12/03/2020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27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C0FA-5B4D-4ED0-8188-6DC26ACA04B9}" type="datetimeFigureOut">
              <a:rPr lang="fr-FR" smtClean="0"/>
              <a:t>12/03/2020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99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C0FA-5B4D-4ED0-8188-6DC26ACA04B9}" type="datetimeFigureOut">
              <a:rPr lang="fr-FR" smtClean="0"/>
              <a:t>12/03/2020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31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C0FA-5B4D-4ED0-8188-6DC26ACA04B9}" type="datetimeFigureOut">
              <a:rPr lang="fr-FR" smtClean="0"/>
              <a:t>12/03/2020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37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C0FA-5B4D-4ED0-8188-6DC26ACA04B9}" type="datetimeFigureOut">
              <a:rPr lang="fr-FR" smtClean="0"/>
              <a:t>12/03/2020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09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C0FA-5B4D-4ED0-8188-6DC26ACA04B9}" type="datetimeFigureOut">
              <a:rPr lang="fr-FR" smtClean="0"/>
              <a:t>12/03/2020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83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C0FA-5B4D-4ED0-8188-6DC26ACA04B9}" type="datetimeFigureOut">
              <a:rPr lang="fr-FR" smtClean="0"/>
              <a:t>12/03/2020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83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C0FA-5B4D-4ED0-8188-6DC26ACA04B9}" type="datetimeFigureOut">
              <a:rPr lang="fr-FR" smtClean="0"/>
              <a:t>12/03/2020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89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C0FA-5B4D-4ED0-8188-6DC26ACA04B9}" type="datetimeFigureOut">
              <a:rPr lang="fr-FR" smtClean="0"/>
              <a:t>12/03/2020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22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C0FA-5B4D-4ED0-8188-6DC26ACA04B9}" type="datetimeFigureOut">
              <a:rPr lang="fr-FR" smtClean="0"/>
              <a:t>12/03/2020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5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C0FA-5B4D-4ED0-8188-6DC26ACA04B9}" type="datetimeFigureOut">
              <a:rPr lang="fr-FR" smtClean="0"/>
              <a:t>12/03/2020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74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0C0FA-5B4D-4ED0-8188-6DC26ACA04B9}" type="datetimeFigureOut">
              <a:rPr lang="fr-FR" smtClean="0"/>
              <a:t>12/03/2020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38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eb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4" y="6109173"/>
            <a:ext cx="4259591" cy="65308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001" y="6109173"/>
            <a:ext cx="2686721" cy="5772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4" y="124130"/>
            <a:ext cx="1102705" cy="63303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614" y="71221"/>
            <a:ext cx="1674552" cy="6754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132" y="6201602"/>
            <a:ext cx="1690105" cy="4847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15171" y="1986619"/>
            <a:ext cx="760900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/>
              <a:t>Réseau de capteurs communicants sur </a:t>
            </a:r>
            <a:r>
              <a:rPr lang="fr-FR" sz="3200" dirty="0" smtClean="0"/>
              <a:t>l’Etna</a:t>
            </a:r>
          </a:p>
          <a:p>
            <a:pPr algn="ctr"/>
            <a:r>
              <a:rPr lang="fr-FR" sz="2800" i="1" dirty="0" smtClean="0"/>
              <a:t>« Du capteurs au CEBA »</a:t>
            </a:r>
          </a:p>
          <a:p>
            <a:pPr algn="ctr"/>
            <a:endParaRPr lang="fr-FR" sz="2800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Réunion du COPIL CEBA du 12 mars 2020</a:t>
            </a:r>
          </a:p>
          <a:p>
            <a:pPr algn="ctr"/>
            <a:endParaRPr lang="fr-FR" sz="2800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ctr"/>
            <a:r>
              <a:rPr lang="fr-FR" sz="24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L.Royer</a:t>
            </a:r>
            <a:endParaRPr lang="en-GB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04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10" y="3135626"/>
            <a:ext cx="2875078" cy="161605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3208" y="91702"/>
            <a:ext cx="9288319" cy="465038"/>
          </a:xfrm>
        </p:spPr>
        <p:txBody>
          <a:bodyPr>
            <a:noAutofit/>
          </a:bodyPr>
          <a:lstStyle/>
          <a:p>
            <a:pPr algn="ctr"/>
            <a:r>
              <a:rPr lang="fr-FR" sz="4000" dirty="0" smtClean="0"/>
              <a:t>Réseau de capteurs communicants sur l’Etna</a:t>
            </a:r>
            <a:endParaRPr lang="en-GB" sz="4000" dirty="0"/>
          </a:p>
        </p:txBody>
      </p:sp>
      <p:pic>
        <p:nvPicPr>
          <p:cNvPr id="1027" name="Picture 3" descr="logo_I-SITE vecto texte bl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61688" cy="79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315934" y="814409"/>
            <a:ext cx="129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Objectifs</a:t>
            </a:r>
            <a:endParaRPr lang="en-GB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8319071" y="647189"/>
            <a:ext cx="162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Contraintes</a:t>
            </a:r>
            <a:endParaRPr lang="en-GB" sz="24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2" y="3350681"/>
            <a:ext cx="1508972" cy="2011962"/>
          </a:xfrm>
          <a:prstGeom prst="rect">
            <a:avLst/>
          </a:prstGeom>
        </p:spPr>
      </p:pic>
      <p:pic>
        <p:nvPicPr>
          <p:cNvPr id="17" name="Picture 9" descr="DSC016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225" y="5115118"/>
            <a:ext cx="2903563" cy="163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520" y="4281253"/>
            <a:ext cx="2113784" cy="235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572" y="2616853"/>
            <a:ext cx="2495536" cy="17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100" y="4197531"/>
            <a:ext cx="1738686" cy="263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694189" y="1009325"/>
            <a:ext cx="6710766" cy="168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Wingdings" panose="05000000000000000000" pitchFamily="2" charset="2"/>
              <a:buChar char="q"/>
              <a:tabLst/>
            </a:pPr>
            <a:r>
              <a:rPr kumimoji="0" lang="fr-FR" altLang="en-US" sz="16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Site de plusieurs km</a:t>
            </a:r>
            <a:r>
              <a:rPr kumimoji="0" lang="fr-FR" altLang="en-US" sz="1600" i="0" u="none" strike="noStrike" cap="none" normalizeH="0" baseline="3000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2</a:t>
            </a:r>
            <a:r>
              <a:rPr kumimoji="0" lang="fr-FR" altLang="en-US" sz="16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 à instrumenter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Wingdings" panose="05000000000000000000" pitchFamily="2" charset="2"/>
              <a:buChar char="q"/>
              <a:tabLst/>
            </a:pPr>
            <a:r>
              <a:rPr kumimoji="0" lang="fr-FR" altLang="en-US" sz="16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Altitude entre 3000m et 3400m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en-US" sz="1400" dirty="0">
                <a:latin typeface="Calibri" panose="020F0502020204030204" pitchFamily="34" charset="0"/>
              </a:rPr>
              <a:t> </a:t>
            </a:r>
            <a:r>
              <a:rPr lang="fr-FR" altLang="en-US" sz="1400" dirty="0" smtClean="0">
                <a:latin typeface="Calibri" panose="020F0502020204030204" pitchFamily="34" charset="0"/>
              </a:rPr>
              <a:t>     </a:t>
            </a:r>
            <a:r>
              <a:rPr kumimoji="0" lang="fr-FR" altLang="en-US" sz="14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—&gt; accès contraint (piste, 4x4, à pied)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en-US" sz="1400" dirty="0">
                <a:latin typeface="Calibri" panose="020F0502020204030204" pitchFamily="34" charset="0"/>
              </a:rPr>
              <a:t> </a:t>
            </a:r>
            <a:r>
              <a:rPr lang="fr-FR" altLang="en-US" sz="1400" dirty="0" smtClean="0">
                <a:latin typeface="Calibri" panose="020F0502020204030204" pitchFamily="34" charset="0"/>
              </a:rPr>
              <a:t>     </a:t>
            </a:r>
            <a:r>
              <a:rPr kumimoji="0" lang="fr-FR" altLang="en-US" sz="14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—&gt; conditions météo. de haute montagne (froid, neige, glace, brouillard, orage, …)</a:t>
            </a:r>
            <a:endParaRPr kumimoji="0" lang="fr-FR" altLang="en-US" sz="160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Wingdings" panose="05000000000000000000" pitchFamily="2" charset="2"/>
              <a:buChar char="q"/>
              <a:tabLst/>
            </a:pPr>
            <a:r>
              <a:rPr kumimoji="0" lang="fr-FR" altLang="en-US" sz="16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Risques volcaniques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Wingdings" panose="05000000000000000000" pitchFamily="2" charset="2"/>
              <a:buChar char="q"/>
              <a:tabLst/>
            </a:pPr>
            <a:r>
              <a:rPr kumimoji="0" lang="fr-FR" altLang="en-US" sz="16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Présence de gaz acides</a:t>
            </a:r>
            <a:endParaRPr kumimoji="0" lang="en-US" altLang="en-US" sz="110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65722" y="1473616"/>
            <a:ext cx="6710766" cy="168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Wingdings" panose="05000000000000000000" pitchFamily="2" charset="2"/>
              <a:buChar char="q"/>
              <a:tabLst/>
            </a:pPr>
            <a:r>
              <a:rPr kumimoji="0" lang="fr-FR" altLang="en-US" sz="16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Mesure du radon dans le panache volcanique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Wingdings" panose="05000000000000000000" pitchFamily="2" charset="2"/>
              <a:buChar char="q"/>
              <a:tabLst/>
            </a:pPr>
            <a:r>
              <a:rPr lang="fr-FR" altLang="en-US" sz="1600" dirty="0" smtClean="0">
                <a:latin typeface="Calibri" panose="020F0502020204030204" pitchFamily="34" charset="0"/>
              </a:rPr>
              <a:t>Mesure de paramètres environnementaux</a:t>
            </a:r>
            <a:endParaRPr kumimoji="0" lang="fr-FR" altLang="en-US" sz="160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Wingdings" panose="05000000000000000000" pitchFamily="2" charset="2"/>
              <a:buChar char="q"/>
              <a:tabLst/>
            </a:pPr>
            <a:r>
              <a:rPr lang="fr-FR" altLang="en-US" sz="1600" dirty="0" smtClean="0">
                <a:latin typeface="Calibri" panose="020F0502020204030204" pitchFamily="34" charset="0"/>
              </a:rPr>
              <a:t>Instrumentation permanente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Wingdings" panose="05000000000000000000" pitchFamily="2" charset="2"/>
              <a:buChar char="q"/>
              <a:tabLst/>
            </a:pPr>
            <a:r>
              <a:rPr kumimoji="0" lang="fr-FR" altLang="en-US" sz="16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Accès au données « en temps réel » à distance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18" y="3351365"/>
            <a:ext cx="3439107" cy="32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6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3208" y="91702"/>
            <a:ext cx="9288319" cy="465038"/>
          </a:xfrm>
        </p:spPr>
        <p:txBody>
          <a:bodyPr>
            <a:noAutofit/>
          </a:bodyPr>
          <a:lstStyle/>
          <a:p>
            <a:pPr algn="ctr"/>
            <a:r>
              <a:rPr lang="fr-FR" sz="4000" dirty="0" smtClean="0"/>
              <a:t>Réseau de capteurs communicants sur l’Etna</a:t>
            </a:r>
            <a:endParaRPr lang="en-GB" sz="4000" dirty="0"/>
          </a:p>
        </p:txBody>
      </p:sp>
      <p:pic>
        <p:nvPicPr>
          <p:cNvPr id="1027" name="Picture 3" descr="logo_I-SITE vecto texte bl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61688" cy="79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2" descr="Lora_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03" y="851705"/>
            <a:ext cx="6827004" cy="350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49" y="4491171"/>
            <a:ext cx="6852833" cy="197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4" descr="DSC016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7" y="1388293"/>
            <a:ext cx="3226121" cy="181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6789" y="3563408"/>
            <a:ext cx="5171860" cy="240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tabLst/>
            </a:pPr>
            <a:r>
              <a:rPr kumimoji="0" lang="fr-FR" altLang="en-US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Réseau </a:t>
            </a:r>
            <a:r>
              <a:rPr kumimoji="0" lang="fr-FR" altLang="en-US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</a:rPr>
              <a:t>LoRaWAN</a:t>
            </a:r>
            <a:r>
              <a:rPr kumimoji="0" lang="fr-FR" altLang="en-US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Wingdings" panose="05000000000000000000" pitchFamily="2" charset="2"/>
              <a:buChar char="§"/>
              <a:tabLst/>
            </a:pPr>
            <a:r>
              <a:rPr kumimoji="0" lang="fr-FR" altLang="en-US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Longue distance (plusieurs km)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Wingdings" panose="05000000000000000000" pitchFamily="2" charset="2"/>
              <a:buChar char="§"/>
              <a:tabLst/>
            </a:pPr>
            <a:r>
              <a:rPr kumimoji="0" lang="fr-FR" altLang="en-US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Faible énergie —&gt; autonomie de plusieurs mois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Wingdings" panose="05000000000000000000" pitchFamily="2" charset="2"/>
              <a:buChar char="§"/>
              <a:tabLst/>
            </a:pPr>
            <a:r>
              <a:rPr kumimoji="0" lang="fr-FR" altLang="en-US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Faible débit: 250 à 50k bit/s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Wingdings" panose="05000000000000000000" pitchFamily="2" charset="2"/>
              <a:buChar char="§"/>
              <a:tabLst/>
            </a:pPr>
            <a:r>
              <a:rPr kumimoji="0" lang="fr-FR" altLang="en-US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Réseau privé, flexible, dense, faible coût …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Wingdings" panose="05000000000000000000" pitchFamily="2" charset="2"/>
              <a:buChar char="§"/>
              <a:tabLst/>
            </a:pPr>
            <a:r>
              <a:rPr kumimoji="0" lang="fr-FR" altLang="en-US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Réseau téléphonique mobile pour accès internet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Wingdings" panose="05000000000000000000" pitchFamily="2" charset="2"/>
              <a:buChar char="§"/>
              <a:tabLst/>
            </a:pPr>
            <a:r>
              <a:rPr kumimoji="0" lang="fr-FR" altLang="en-US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Infrastructure CEBA type «</a:t>
            </a:r>
            <a:r>
              <a:rPr kumimoji="0" lang="fr-FR" altLang="en-US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</a:rPr>
              <a:t>lake</a:t>
            </a:r>
            <a:r>
              <a:rPr kumimoji="0" lang="fr-FR" altLang="en-US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» (</a:t>
            </a:r>
            <a:r>
              <a:rPr kumimoji="0" lang="fr-FR" altLang="en-US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</a:rPr>
              <a:t>Elastic</a:t>
            </a:r>
            <a:r>
              <a:rPr kumimoji="0" lang="fr-FR" altLang="en-US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en-US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</a:rPr>
              <a:t>stack</a:t>
            </a:r>
            <a:r>
              <a:rPr kumimoji="0" lang="fr-FR" altLang="en-US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Wingdings" panose="05000000000000000000" pitchFamily="2" charset="2"/>
              <a:buChar char="§"/>
              <a:tabLst/>
            </a:pPr>
            <a:r>
              <a:rPr kumimoji="0" lang="fr-FR" altLang="en-US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Tableau de bord avec </a:t>
            </a:r>
            <a:r>
              <a:rPr kumimoji="0" lang="fr-FR" altLang="en-US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</a:rPr>
              <a:t>Grafana</a:t>
            </a:r>
            <a:endParaRPr kumimoji="0" lang="fr-FR" altLang="en-US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3208" y="91702"/>
            <a:ext cx="9288319" cy="465038"/>
          </a:xfrm>
        </p:spPr>
        <p:txBody>
          <a:bodyPr>
            <a:noAutofit/>
          </a:bodyPr>
          <a:lstStyle/>
          <a:p>
            <a:pPr algn="ctr"/>
            <a:r>
              <a:rPr lang="fr-FR" sz="4000" dirty="0" smtClean="0"/>
              <a:t>Réseau de capteurs communicants sur l’Etna</a:t>
            </a:r>
            <a:endParaRPr lang="en-GB" sz="4000" dirty="0"/>
          </a:p>
        </p:txBody>
      </p:sp>
      <p:pic>
        <p:nvPicPr>
          <p:cNvPr id="1027" name="Picture 3" descr="logo_I-SITE vecto texte bl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61688" cy="79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10001" y="1145671"/>
            <a:ext cx="7005937" cy="240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tabLst/>
            </a:pPr>
            <a:r>
              <a:rPr kumimoji="0" lang="fr-FR" altLang="en-US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Bilan à ce jour: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Wingdings" panose="05000000000000000000" pitchFamily="2" charset="2"/>
              <a:buChar char="§"/>
              <a:tabLst/>
            </a:pPr>
            <a:r>
              <a:rPr lang="fr-FR" altLang="en-US" dirty="0" smtClean="0">
                <a:latin typeface="Calibri" panose="020F0502020204030204" pitchFamily="34" charset="0"/>
              </a:rPr>
              <a:t>Quelques dégâts: station météo détruite, perte d’un nœud …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Wingdings" panose="05000000000000000000" pitchFamily="2" charset="2"/>
              <a:buChar char="§"/>
              <a:tabLst/>
            </a:pPr>
            <a:r>
              <a:rPr lang="fr-FR" altLang="en-US" dirty="0" smtClean="0">
                <a:latin typeface="Calibri" panose="020F0502020204030204" pitchFamily="34" charset="0"/>
              </a:rPr>
              <a:t>Réseau opérationnel depuis fin septembre 2019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fr-FR" altLang="en-US" dirty="0" smtClean="0">
                <a:latin typeface="Calibri" panose="020F0502020204030204" pitchFamily="34" charset="0"/>
              </a:rPr>
              <a:t>Alerte pour changement batterie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fr-FR" altLang="en-US" dirty="0" smtClean="0">
                <a:latin typeface="Calibri" panose="020F0502020204030204" pitchFamily="34" charset="0"/>
              </a:rPr>
              <a:t>Qualité de service évaluée</a:t>
            </a:r>
            <a:endParaRPr kumimoji="0" lang="en-US" altLang="en-US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3" descr="Batteries_no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0" y="2791093"/>
            <a:ext cx="4230823" cy="309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75" y="929452"/>
            <a:ext cx="3439107" cy="3289330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496032"/>
              </p:ext>
            </p:extLst>
          </p:nvPr>
        </p:nvGraphicFramePr>
        <p:xfrm>
          <a:off x="4750230" y="4436812"/>
          <a:ext cx="6901297" cy="1809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2805">
                  <a:extLst>
                    <a:ext uri="{9D8B030D-6E8A-4147-A177-3AD203B41FA5}">
                      <a16:colId xmlns:a16="http://schemas.microsoft.com/office/drawing/2014/main" val="4049127452"/>
                    </a:ext>
                  </a:extLst>
                </a:gridCol>
                <a:gridCol w="1745541">
                  <a:extLst>
                    <a:ext uri="{9D8B030D-6E8A-4147-A177-3AD203B41FA5}">
                      <a16:colId xmlns:a16="http://schemas.microsoft.com/office/drawing/2014/main" val="1627421294"/>
                    </a:ext>
                  </a:extLst>
                </a:gridCol>
                <a:gridCol w="1517410">
                  <a:extLst>
                    <a:ext uri="{9D8B030D-6E8A-4147-A177-3AD203B41FA5}">
                      <a16:colId xmlns:a16="http://schemas.microsoft.com/office/drawing/2014/main" val="702265836"/>
                    </a:ext>
                  </a:extLst>
                </a:gridCol>
                <a:gridCol w="1745541">
                  <a:extLst>
                    <a:ext uri="{9D8B030D-6E8A-4147-A177-3AD203B41FA5}">
                      <a16:colId xmlns:a16="http://schemas.microsoft.com/office/drawing/2014/main" val="3387370365"/>
                    </a:ext>
                  </a:extLst>
                </a:gridCol>
              </a:tblGrid>
              <a:tr h="701325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Node location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 Data loss rate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Statistical significance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(2σ)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Frame 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first-transmission failure rate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3022955"/>
                  </a:ext>
                </a:extLst>
              </a:tr>
              <a:tr h="361663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Mt. Barbagallo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2.7 %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0.4%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9.2 %</a:t>
                      </a:r>
                      <a:endParaRPr lang="en-GB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5812532"/>
                  </a:ext>
                </a:extLst>
              </a:tr>
              <a:tr h="386416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Mt. Frumento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1 %</a:t>
                      </a:r>
                      <a:endParaRPr lang="en-GB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0.4%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13.1%</a:t>
                      </a:r>
                      <a:endParaRPr lang="en-GB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4135383"/>
                  </a:ext>
                </a:extLst>
              </a:tr>
              <a:tr h="359601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Montagnola Peak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37 %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2.5%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54 %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5649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6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3208" y="91702"/>
            <a:ext cx="7501463" cy="465038"/>
          </a:xfrm>
        </p:spPr>
        <p:txBody>
          <a:bodyPr>
            <a:noAutofit/>
          </a:bodyPr>
          <a:lstStyle/>
          <a:p>
            <a:pPr algn="ctr"/>
            <a:r>
              <a:rPr lang="fr-FR" sz="4000" dirty="0" smtClean="0"/>
              <a:t>Conclusion (personnelle)</a:t>
            </a:r>
            <a:endParaRPr lang="en-GB" sz="4000" dirty="0"/>
          </a:p>
        </p:txBody>
      </p:sp>
      <p:pic>
        <p:nvPicPr>
          <p:cNvPr id="1027" name="Picture 3" descr="logo_I-SITE vecto texte bl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61688" cy="79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99165" y="1034834"/>
            <a:ext cx="11241526" cy="240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Wingdings" panose="05000000000000000000" pitchFamily="2" charset="2"/>
              <a:buChar char="§"/>
              <a:tabLst/>
            </a:pPr>
            <a:r>
              <a:rPr lang="fr-FR" altLang="en-US" dirty="0" smtClean="0">
                <a:latin typeface="Calibri" panose="020F0502020204030204" pitchFamily="34" charset="0"/>
              </a:rPr>
              <a:t>L’Etna est devenue une </a:t>
            </a:r>
            <a:r>
              <a:rPr lang="fr-FR" altLang="en-US" b="1" dirty="0" smtClean="0">
                <a:latin typeface="Calibri" panose="020F0502020204030204" pitchFamily="34" charset="0"/>
              </a:rPr>
              <a:t>vitrine</a:t>
            </a:r>
            <a:r>
              <a:rPr lang="fr-FR" altLang="en-US" dirty="0" smtClean="0">
                <a:latin typeface="Calibri" panose="020F0502020204030204" pitchFamily="34" charset="0"/>
              </a:rPr>
              <a:t> pour nos activités « Capteurs communicants », mais c’est aussi et surtout un site d’exception pour tester nos technologies.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Wingdings" panose="05000000000000000000" pitchFamily="2" charset="2"/>
              <a:buChar char="§"/>
              <a:tabLst/>
            </a:pPr>
            <a:r>
              <a:rPr lang="fr-FR" altLang="en-US" dirty="0" smtClean="0">
                <a:latin typeface="Calibri" panose="020F0502020204030204" pitchFamily="34" charset="0"/>
              </a:rPr>
              <a:t>Notre force réside dans les </a:t>
            </a:r>
            <a:r>
              <a:rPr lang="fr-FR" altLang="en-US" b="1" dirty="0" smtClean="0">
                <a:latin typeface="Calibri" panose="020F0502020204030204" pitchFamily="34" charset="0"/>
              </a:rPr>
              <a:t>synergies</a:t>
            </a:r>
            <a:r>
              <a:rPr lang="fr-FR" altLang="en-US" dirty="0" smtClean="0">
                <a:latin typeface="Calibri" panose="020F0502020204030204" pitchFamily="34" charset="0"/>
              </a:rPr>
              <a:t> créées entre les différents </a:t>
            </a:r>
            <a:r>
              <a:rPr lang="fr-FR" altLang="en-US" b="1" dirty="0" smtClean="0">
                <a:latin typeface="Calibri" panose="020F0502020204030204" pitchFamily="34" charset="0"/>
              </a:rPr>
              <a:t>projets</a:t>
            </a:r>
            <a:r>
              <a:rPr lang="fr-FR" altLang="en-US" dirty="0" smtClean="0">
                <a:latin typeface="Calibri" panose="020F0502020204030204" pitchFamily="34" charset="0"/>
              </a:rPr>
              <a:t> et les différents </a:t>
            </a:r>
            <a:r>
              <a:rPr lang="fr-FR" altLang="en-US" b="1" dirty="0" smtClean="0">
                <a:latin typeface="Calibri" panose="020F0502020204030204" pitchFamily="34" charset="0"/>
              </a:rPr>
              <a:t>acteurs</a:t>
            </a:r>
            <a:r>
              <a:rPr lang="fr-FR" altLang="en-US" dirty="0" smtClean="0">
                <a:latin typeface="Calibri" panose="020F0502020204030204" pitchFamily="34" charset="0"/>
              </a:rPr>
              <a:t> sur le site.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Wingdings" panose="05000000000000000000" pitchFamily="2" charset="2"/>
              <a:buChar char="§"/>
              <a:tabLst/>
            </a:pPr>
            <a:r>
              <a:rPr lang="fr-FR" altLang="en-US" dirty="0" smtClean="0">
                <a:latin typeface="Calibri" panose="020F0502020204030204" pitchFamily="34" charset="0"/>
              </a:rPr>
              <a:t>Des projets comme </a:t>
            </a:r>
            <a:r>
              <a:rPr lang="fr-FR" altLang="en-US" b="1" dirty="0" smtClean="0">
                <a:latin typeface="Calibri" panose="020F0502020204030204" pitchFamily="34" charset="0"/>
              </a:rPr>
              <a:t>ConnecSenS</a:t>
            </a:r>
            <a:r>
              <a:rPr lang="fr-FR" altLang="en-US" dirty="0" smtClean="0">
                <a:latin typeface="Calibri" panose="020F0502020204030204" pitchFamily="34" charset="0"/>
              </a:rPr>
              <a:t> et </a:t>
            </a:r>
            <a:r>
              <a:rPr lang="fr-FR" altLang="en-US" b="1" dirty="0" smtClean="0">
                <a:latin typeface="Calibri" panose="020F0502020204030204" pitchFamily="34" charset="0"/>
              </a:rPr>
              <a:t>l’Etna</a:t>
            </a:r>
            <a:r>
              <a:rPr lang="fr-FR" altLang="en-US" dirty="0" smtClean="0">
                <a:latin typeface="Calibri" panose="020F0502020204030204" pitchFamily="34" charset="0"/>
              </a:rPr>
              <a:t> profitent des travaux sur le </a:t>
            </a:r>
            <a:r>
              <a:rPr lang="fr-FR" altLang="en-US" b="1" dirty="0" smtClean="0">
                <a:latin typeface="Calibri" panose="020F0502020204030204" pitchFamily="34" charset="0"/>
              </a:rPr>
              <a:t>CEBA</a:t>
            </a:r>
            <a:r>
              <a:rPr lang="fr-FR" altLang="en-US" dirty="0" smtClean="0">
                <a:latin typeface="Calibri" panose="020F0502020204030204" pitchFamily="34" charset="0"/>
              </a:rPr>
              <a:t> et </a:t>
            </a:r>
            <a:r>
              <a:rPr lang="fr-FR" altLang="en-US" b="1" dirty="0" smtClean="0">
                <a:latin typeface="Calibri" panose="020F0502020204030204" pitchFamily="34" charset="0"/>
              </a:rPr>
              <a:t>inversement</a:t>
            </a:r>
            <a:r>
              <a:rPr lang="fr-FR" altLang="en-US" dirty="0" smtClean="0">
                <a:latin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Wingdings" panose="05000000000000000000" pitchFamily="2" charset="2"/>
              <a:buChar char="§"/>
              <a:tabLst/>
            </a:pPr>
            <a:r>
              <a:rPr lang="fr-FR" altLang="en-US" dirty="0" smtClean="0">
                <a:latin typeface="Calibri" panose="020F0502020204030204" pitchFamily="34" charset="0"/>
              </a:rPr>
              <a:t>Attention à la tentation de vouloir (trop) cloisonner !</a:t>
            </a:r>
            <a:endParaRPr lang="fr-FR" altLang="en-US" dirty="0"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Wingdings" panose="05000000000000000000" pitchFamily="2" charset="2"/>
              <a:buChar char="§"/>
              <a:tabLst/>
            </a:pPr>
            <a:r>
              <a:rPr lang="fr-FR" altLang="en-US" dirty="0" smtClean="0">
                <a:latin typeface="Calibri" panose="020F0502020204030204" pitchFamily="34" charset="0"/>
              </a:rPr>
              <a:t>Nos solutions intéressent, nous devons donc </a:t>
            </a:r>
            <a:r>
              <a:rPr lang="fr-FR" altLang="en-US" b="1" dirty="0" smtClean="0">
                <a:latin typeface="Calibri" panose="020F0502020204030204" pitchFamily="34" charset="0"/>
              </a:rPr>
              <a:t>protéger</a:t>
            </a:r>
            <a:r>
              <a:rPr lang="fr-FR" altLang="en-US" dirty="0" smtClean="0">
                <a:latin typeface="Calibri" panose="020F0502020204030204" pitchFamily="34" charset="0"/>
              </a:rPr>
              <a:t> avant de </a:t>
            </a:r>
            <a:r>
              <a:rPr lang="fr-FR" altLang="en-US" b="1" dirty="0" smtClean="0">
                <a:latin typeface="Calibri" panose="020F0502020204030204" pitchFamily="34" charset="0"/>
              </a:rPr>
              <a:t>partager</a:t>
            </a:r>
            <a:r>
              <a:rPr lang="fr-FR" altLang="en-US" dirty="0" smtClean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476" y="2896713"/>
            <a:ext cx="4386389" cy="388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11387</TotalTime>
  <Words>332</Words>
  <Application>Microsoft Office PowerPoint</Application>
  <PresentationFormat>Grand écran</PresentationFormat>
  <Paragraphs>56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Amiri</vt:lpstr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Réseau de capteurs communicants sur l’Etna</vt:lpstr>
      <vt:lpstr>Réseau de capteurs communicants sur l’Etna</vt:lpstr>
      <vt:lpstr>Réseau de capteurs communicants sur l’Etna</vt:lpstr>
      <vt:lpstr>Conclusion (personnelle)</vt:lpstr>
    </vt:vector>
  </TitlesOfParts>
  <Company>Irstea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Réseaux de capteur sans fil LoRa</dc:title>
  <dc:creator>Moiroux Laure</dc:creator>
  <cp:lastModifiedBy>Hewlett-Packard Company</cp:lastModifiedBy>
  <cp:revision>122</cp:revision>
  <dcterms:created xsi:type="dcterms:W3CDTF">2019-09-02T12:53:16Z</dcterms:created>
  <dcterms:modified xsi:type="dcterms:W3CDTF">2020-03-12T09:05:48Z</dcterms:modified>
</cp:coreProperties>
</file>