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72" r:id="rId10"/>
    <p:sldId id="273" r:id="rId11"/>
    <p:sldId id="268" r:id="rId12"/>
    <p:sldId id="274" r:id="rId13"/>
    <p:sldId id="269" r:id="rId14"/>
    <p:sldId id="283" r:id="rId15"/>
    <p:sldId id="270" r:id="rId16"/>
    <p:sldId id="271" r:id="rId17"/>
    <p:sldId id="259" r:id="rId18"/>
    <p:sldId id="258" r:id="rId19"/>
    <p:sldId id="275" r:id="rId20"/>
    <p:sldId id="276" r:id="rId21"/>
    <p:sldId id="277" r:id="rId22"/>
    <p:sldId id="279" r:id="rId23"/>
    <p:sldId id="284" r:id="rId24"/>
    <p:sldId id="285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8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566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a7ecfe8500becf12/08-cloud-environnemental/02-sources%20de%20donnees/interview/synthese/20180326-2050-synthes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a7ecfe8500becf12/08-cloud-environnemental/02-sources%20de%20donnees/interview/synthese/20180326-2050-synthese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7ecfe8500becf12/08-cloud-environnemental/02-sources%20de%20donnees/interview/synthese/20180327-1750-synthes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7ecfe8500becf12/08-cloud-environnemental/02-sources%20de%20donnees/interview/synthese/20180327-1750-synthes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7ecfe8500becf12/08-cloud-environnemental/02-sources%20de%20donnees/interview/synthese/20180327-1750-synthes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7ecfe8500becf12/08-cloud-environnemental/02-sources%20de%20donnees/interview/synthese/20180327-1750-synthes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7ecfe8500becf12/08-cloud-environnemental/02-sources%20de%20donnees/interview/synthese/20180327-1750-synthes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7ecfe8500becf12/08-cloud-environnemental/02-sources%20de%20donnees/interview/synthese/20180327-1750-synthes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7ecfe8500becf12/08-cloud-environnemental/02-sources%20de%20donnees/interview/synthese/20180327-1750-synthes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Rôles des Acteurs du CEBA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DA7-4ECA-8F40-8E94DCC5897F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DA7-4ECA-8F40-8E94DCC5897F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DA7-4ECA-8F40-8E94DCC5897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'[20180326-2050-synthese.xlsx]Feuil2'!$AI$31:$AI$33</c:f>
              <c:strCache>
                <c:ptCount val="3"/>
                <c:pt idx="0">
                  <c:v>Producteur</c:v>
                </c:pt>
                <c:pt idx="1">
                  <c:v>Consommateur</c:v>
                </c:pt>
                <c:pt idx="2">
                  <c:v>Producteur/Consommateur</c:v>
                </c:pt>
              </c:strCache>
            </c:strRef>
          </c:cat>
          <c:val>
            <c:numRef>
              <c:f>'[20180326-2050-synthese.xlsx]Feuil2'!$AJ$31:$AJ$33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DA7-4ECA-8F40-8E94DCC5897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Sources de données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'[20180326-2050-synthese.xlsx]Feuil2'!$AJ$83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866-4757-A62F-D65484F6275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866-4757-A62F-D65484F6275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866-4757-A62F-D65484F6275A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866-4757-A62F-D65484F6275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'[20180326-2050-synthese.xlsx]Feuil2'!$AI$84:$AI$87</c:f>
              <c:strCache>
                <c:ptCount val="4"/>
                <c:pt idx="0">
                  <c:v>Réseaux structurés</c:v>
                </c:pt>
                <c:pt idx="1">
                  <c:v>Flux de réseaux de capteurs</c:v>
                </c:pt>
                <c:pt idx="2">
                  <c:v>Fichiers</c:v>
                </c:pt>
                <c:pt idx="3">
                  <c:v>Fichiers volumineux</c:v>
                </c:pt>
              </c:strCache>
            </c:strRef>
          </c:cat>
          <c:val>
            <c:numRef>
              <c:f>'[20180326-2050-synthese.xlsx]Feuil2'!$AJ$84:$AJ$87</c:f>
              <c:numCache>
                <c:formatCode>General</c:formatCode>
                <c:ptCount val="4"/>
                <c:pt idx="0">
                  <c:v>9</c:v>
                </c:pt>
                <c:pt idx="1">
                  <c:v>14</c:v>
                </c:pt>
                <c:pt idx="2">
                  <c:v>9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66-4757-A62F-D65484F6275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Type de données échangées dans le CEBA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'[20180327-1750-synthese.xlsx]Feuil2'!$AJ$46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F7C-46FF-991B-1FF2D77BF3D5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F7C-46FF-991B-1FF2D77BF3D5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F7C-46FF-991B-1FF2D77BF3D5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F7C-46FF-991B-1FF2D77BF3D5}"/>
              </c:ext>
            </c:extLst>
          </c:dPt>
          <c:dPt>
            <c:idx val="4"/>
            <c:bubble3D val="0"/>
            <c:spPr>
              <a:solidFill>
                <a:srgbClr val="FFFF66"/>
              </a:solidFill>
              <a:ln>
                <a:noFill/>
              </a:ln>
              <a:effectLst>
                <a:outerShdw blurRad="254000" sx="102000" sy="102000" algn="ctr" rotWithShape="0">
                  <a:srgbClr val="FFFF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F7C-46FF-991B-1FF2D77BF3D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'[20180327-1750-synthese.xlsx]Feuil2'!$AI$47:$AI$51</c:f>
              <c:strCache>
                <c:ptCount val="5"/>
                <c:pt idx="0">
                  <c:v>Fichiers volumineux</c:v>
                </c:pt>
                <c:pt idx="1">
                  <c:v>Cartographie</c:v>
                </c:pt>
                <c:pt idx="2">
                  <c:v>Historique </c:v>
                </c:pt>
                <c:pt idx="3">
                  <c:v>Fichiers</c:v>
                </c:pt>
                <c:pt idx="4">
                  <c:v>Flux de données</c:v>
                </c:pt>
              </c:strCache>
            </c:strRef>
          </c:cat>
          <c:val>
            <c:numRef>
              <c:f>'[20180327-1750-synthese.xlsx]Feuil2'!$AJ$47:$AJ$51</c:f>
              <c:numCache>
                <c:formatCode>General</c:formatCode>
                <c:ptCount val="5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F7C-46FF-991B-1FF2D77BF3D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Principaux usages du CEBA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1624402305828117"/>
          <c:y val="0.21167618088542733"/>
          <c:w val="0.57610643857138666"/>
          <c:h val="0.68960634600942816"/>
        </c:manualLayout>
      </c:layout>
      <c:radarChart>
        <c:radarStyle val="filled"/>
        <c:varyColors val="0"/>
        <c:ser>
          <c:idx val="0"/>
          <c:order val="0"/>
          <c:tx>
            <c:strRef>
              <c:f>'[20180327-1750-synthese.xlsx]Feuil2'!$AJ$61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66FF">
                <a:alpha val="25882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'[20180327-1750-synthese.xlsx]Feuil2'!$AI$62:$AI$64</c:f>
              <c:strCache>
                <c:ptCount val="3"/>
                <c:pt idx="0">
                  <c:v>Stockage</c:v>
                </c:pt>
                <c:pt idx="1">
                  <c:v>Partage</c:v>
                </c:pt>
                <c:pt idx="2">
                  <c:v>Exploitation</c:v>
                </c:pt>
              </c:strCache>
            </c:strRef>
          </c:cat>
          <c:val>
            <c:numRef>
              <c:f>'[20180327-1750-synthese.xlsx]Feuil2'!$AJ$62:$AJ$64</c:f>
              <c:numCache>
                <c:formatCode>General</c:formatCode>
                <c:ptCount val="3"/>
                <c:pt idx="0">
                  <c:v>11</c:v>
                </c:pt>
                <c:pt idx="1">
                  <c:v>17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CB-41F2-947C-CDFADFB998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3968335"/>
        <c:axId val="866637391"/>
      </c:radarChart>
      <c:catAx>
        <c:axId val="873968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66637391"/>
        <c:crosses val="autoZero"/>
        <c:auto val="1"/>
        <c:lblAlgn val="ctr"/>
        <c:lblOffset val="100"/>
        <c:noMultiLvlLbl val="0"/>
      </c:catAx>
      <c:valAx>
        <c:axId val="866637391"/>
        <c:scaling>
          <c:orientation val="minMax"/>
        </c:scaling>
        <c:delete val="0"/>
        <c:axPos val="l"/>
        <c:majorGridlines>
          <c:spPr>
            <a:ln w="25400" cap="flat" cmpd="sng" algn="ctr">
              <a:solidFill>
                <a:schemeClr val="accent5"/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73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Politiques appliquées au données dans le CEBA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6177964995904712"/>
          <c:y val="0.32706208607761222"/>
          <c:w val="0.47644070008190575"/>
          <c:h val="0.58978428904173741"/>
        </c:manualLayout>
      </c:layout>
      <c:radarChart>
        <c:radarStyle val="filled"/>
        <c:varyColors val="0"/>
        <c:ser>
          <c:idx val="0"/>
          <c:order val="0"/>
          <c:tx>
            <c:strRef>
              <c:f>'[20180327-1750-synthese.xlsx]Feuil2'!$AJ$68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66FF">
                <a:alpha val="34118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'[20180327-1750-synthese.xlsx]Feuil2'!$AI$69:$AI$72</c:f>
              <c:strCache>
                <c:ptCount val="4"/>
                <c:pt idx="0">
                  <c:v>Convention/pécuniaire</c:v>
                </c:pt>
                <c:pt idx="1">
                  <c:v>Privée</c:v>
                </c:pt>
                <c:pt idx="2">
                  <c:v>Partage en groupe </c:v>
                </c:pt>
                <c:pt idx="3">
                  <c:v>Open Data</c:v>
                </c:pt>
              </c:strCache>
            </c:strRef>
          </c:cat>
          <c:val>
            <c:numRef>
              <c:f>'[20180327-1750-synthese.xlsx]Feuil2'!$AJ$69:$AJ$72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12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46-4830-BE3A-DE10B3F3B4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5562575"/>
        <c:axId val="657514975"/>
      </c:radarChart>
      <c:catAx>
        <c:axId val="585562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96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7514975"/>
        <c:crosses val="autoZero"/>
        <c:auto val="1"/>
        <c:lblAlgn val="ctr"/>
        <c:lblOffset val="100"/>
        <c:noMultiLvlLbl val="0"/>
      </c:catAx>
      <c:valAx>
        <c:axId val="657514975"/>
        <c:scaling>
          <c:orientation val="minMax"/>
        </c:scaling>
        <c:delete val="0"/>
        <c:axPos val="l"/>
        <c:majorGridlines>
          <c:spPr>
            <a:ln w="25400" cap="flat" cmpd="sng" algn="ctr">
              <a:solidFill>
                <a:schemeClr val="accent5"/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5562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b="1" i="0" baseline="0">
                <a:effectLst/>
              </a:rPr>
              <a:t>Rôles des utilisateurs du CEBA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radarChart>
        <c:radarStyle val="fill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cat>
            <c:strRef>
              <c:f>'[20180327-1750-synthese.xlsx]Feuil2'!$AI$31:$AI$33</c:f>
              <c:strCache>
                <c:ptCount val="3"/>
                <c:pt idx="0">
                  <c:v>Producteur</c:v>
                </c:pt>
                <c:pt idx="1">
                  <c:v>Consommateur</c:v>
                </c:pt>
                <c:pt idx="2">
                  <c:v>Producteur/Consommateur</c:v>
                </c:pt>
              </c:strCache>
            </c:strRef>
          </c:cat>
          <c:val>
            <c:numRef>
              <c:f>'[20180327-1750-synthese.xlsx]Feuil2'!$AJ$31:$AJ$33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8F-46B2-A15F-5401E56CA6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1473391"/>
        <c:axId val="248447"/>
      </c:radarChart>
      <c:catAx>
        <c:axId val="591473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48447"/>
        <c:crosses val="autoZero"/>
        <c:auto val="1"/>
        <c:lblAlgn val="ctr"/>
        <c:lblOffset val="100"/>
        <c:noMultiLvlLbl val="0"/>
      </c:catAx>
      <c:valAx>
        <c:axId val="248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91473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Attentes des utilisateurs </a:t>
            </a:r>
          </a:p>
        </c:rich>
      </c:tx>
      <c:layout>
        <c:manualLayout>
          <c:xMode val="edge"/>
          <c:yMode val="edge"/>
          <c:x val="0.13483380210836324"/>
          <c:y val="4.32478818753916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radarChart>
        <c:radarStyle val="filled"/>
        <c:varyColors val="0"/>
        <c:ser>
          <c:idx val="0"/>
          <c:order val="0"/>
          <c:spPr>
            <a:solidFill>
              <a:schemeClr val="accent1">
                <a:alpha val="50196"/>
              </a:schemeClr>
            </a:solidFill>
            <a:ln w="25400">
              <a:solidFill>
                <a:schemeClr val="accent1"/>
              </a:solidFill>
              <a:prstDash val="sysDot"/>
            </a:ln>
            <a:effectLst/>
          </c:spPr>
          <c:cat>
            <c:strRef>
              <c:f>'[20180327-1750-synthese.xlsx]Feuil2'!$AI$3:$AI$11</c:f>
              <c:strCache>
                <c:ptCount val="9"/>
                <c:pt idx="0">
                  <c:v>Données de nouveaux partenaires</c:v>
                </c:pt>
                <c:pt idx="1">
                  <c:v>Traçabilité de la donnée</c:v>
                </c:pt>
                <c:pt idx="2">
                  <c:v>Outils de partage</c:v>
                </c:pt>
                <c:pt idx="3">
                  <c:v>Rendu cartographique</c:v>
                </c:pt>
                <c:pt idx="4">
                  <c:v>Données météo</c:v>
                </c:pt>
                <c:pt idx="5">
                  <c:v>Données de qualité</c:v>
                </c:pt>
                <c:pt idx="6">
                  <c:v>Automatisation</c:v>
                </c:pt>
                <c:pt idx="7">
                  <c:v>Outils de reformatage</c:v>
                </c:pt>
                <c:pt idx="8">
                  <c:v>Rendu visuel des carottes</c:v>
                </c:pt>
              </c:strCache>
            </c:strRef>
          </c:cat>
          <c:val>
            <c:numRef>
              <c:f>'[20180327-1750-synthese.xlsx]Feuil2'!$AJ$3:$AJ$11</c:f>
              <c:numCache>
                <c:formatCode>General</c:formatCode>
                <c:ptCount val="9"/>
                <c:pt idx="0">
                  <c:v>17</c:v>
                </c:pt>
                <c:pt idx="1">
                  <c:v>16</c:v>
                </c:pt>
                <c:pt idx="2">
                  <c:v>16</c:v>
                </c:pt>
                <c:pt idx="3">
                  <c:v>14</c:v>
                </c:pt>
                <c:pt idx="4">
                  <c:v>11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5F-468F-98C3-D803F96BD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9681311"/>
        <c:axId val="665218655"/>
      </c:radarChart>
      <c:catAx>
        <c:axId val="599681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65218655"/>
        <c:crosses val="autoZero"/>
        <c:auto val="1"/>
        <c:lblAlgn val="ctr"/>
        <c:lblOffset val="100"/>
        <c:noMultiLvlLbl val="0"/>
      </c:catAx>
      <c:valAx>
        <c:axId val="665218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99681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Types de </a:t>
            </a:r>
            <a:r>
              <a:rPr lang="en-US" sz="2000" dirty="0" err="1"/>
              <a:t>données</a:t>
            </a:r>
            <a:r>
              <a:rPr lang="en-US" sz="2000" dirty="0"/>
              <a:t> </a:t>
            </a:r>
            <a:r>
              <a:rPr lang="en-US" sz="2000" dirty="0" err="1"/>
              <a:t>échangées</a:t>
            </a:r>
            <a:endParaRPr lang="en-US" sz="2000" dirty="0"/>
          </a:p>
        </c:rich>
      </c:tx>
      <c:layout>
        <c:manualLayout>
          <c:xMode val="edge"/>
          <c:yMode val="edge"/>
          <c:x val="8.161555324010375E-2"/>
          <c:y val="2.49705072748721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radarChart>
        <c:radarStyle val="filled"/>
        <c:varyColors val="0"/>
        <c:ser>
          <c:idx val="0"/>
          <c:order val="0"/>
          <c:tx>
            <c:strRef>
              <c:f>'[20180327-1750-synthese.xlsx]Feuil2'!$AJ$46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>
                <a:alpha val="50196"/>
              </a:schemeClr>
            </a:solidFill>
            <a:ln w="25400">
              <a:solidFill>
                <a:schemeClr val="accent1"/>
              </a:solidFill>
              <a:prstDash val="sysDot"/>
            </a:ln>
            <a:effectLst/>
          </c:spPr>
          <c:cat>
            <c:strRef>
              <c:f>'[20180327-1750-synthese.xlsx]Feuil2'!$AI$47:$AI$51</c:f>
              <c:strCache>
                <c:ptCount val="5"/>
                <c:pt idx="0">
                  <c:v>Fichiers volumineux</c:v>
                </c:pt>
                <c:pt idx="1">
                  <c:v>Cartographie</c:v>
                </c:pt>
                <c:pt idx="2">
                  <c:v>Historique </c:v>
                </c:pt>
                <c:pt idx="3">
                  <c:v>Fichiers</c:v>
                </c:pt>
                <c:pt idx="4">
                  <c:v>Flux de données</c:v>
                </c:pt>
              </c:strCache>
            </c:strRef>
          </c:cat>
          <c:val>
            <c:numRef>
              <c:f>'[20180327-1750-synthese.xlsx]Feuil2'!$AJ$47:$AJ$51</c:f>
              <c:numCache>
                <c:formatCode>General</c:formatCode>
                <c:ptCount val="5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99-4A4A-8AE8-C0CFCD32DE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8298831"/>
        <c:axId val="866631343"/>
      </c:radarChart>
      <c:catAx>
        <c:axId val="658298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66631343"/>
        <c:crosses val="autoZero"/>
        <c:auto val="1"/>
        <c:lblAlgn val="ctr"/>
        <c:lblOffset val="100"/>
        <c:noMultiLvlLbl val="0"/>
      </c:catAx>
      <c:valAx>
        <c:axId val="866631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82988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Politiques </a:t>
            </a:r>
            <a:r>
              <a:rPr lang="en-US" dirty="0" err="1"/>
              <a:t>appliquées</a:t>
            </a:r>
            <a:r>
              <a:rPr lang="en-US" dirty="0"/>
              <a:t> au </a:t>
            </a:r>
            <a:r>
              <a:rPr lang="en-US" dirty="0" err="1"/>
              <a:t>données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le CEBA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radarChart>
        <c:radarStyle val="filled"/>
        <c:varyColors val="0"/>
        <c:ser>
          <c:idx val="0"/>
          <c:order val="0"/>
          <c:tx>
            <c:strRef>
              <c:f>'[20180327-1750-synthese.xlsx]Feuil2'!$AJ$68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>
                <a:alpha val="50196"/>
              </a:schemeClr>
            </a:solidFill>
            <a:ln w="25400">
              <a:solidFill>
                <a:schemeClr val="accent1"/>
              </a:solidFill>
              <a:prstDash val="sysDot"/>
            </a:ln>
            <a:effectLst/>
          </c:spPr>
          <c:cat>
            <c:strRef>
              <c:f>'[20180327-1750-synthese.xlsx]Feuil2'!$AI$69:$AI$72</c:f>
              <c:strCache>
                <c:ptCount val="4"/>
                <c:pt idx="0">
                  <c:v>Convention/pécuniaire</c:v>
                </c:pt>
                <c:pt idx="1">
                  <c:v>Privée</c:v>
                </c:pt>
                <c:pt idx="2">
                  <c:v>Partage en groupe </c:v>
                </c:pt>
                <c:pt idx="3">
                  <c:v>Open Data</c:v>
                </c:pt>
              </c:strCache>
            </c:strRef>
          </c:cat>
          <c:val>
            <c:numRef>
              <c:f>'[20180327-1750-synthese.xlsx]Feuil2'!$AJ$69:$AJ$72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12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5B-486B-A1D3-C259ABF4A3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5562575"/>
        <c:axId val="657514975"/>
      </c:radarChart>
      <c:catAx>
        <c:axId val="585562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7514975"/>
        <c:crosses val="autoZero"/>
        <c:auto val="1"/>
        <c:lblAlgn val="ctr"/>
        <c:lblOffset val="100"/>
        <c:noMultiLvlLbl val="0"/>
      </c:catAx>
      <c:valAx>
        <c:axId val="657514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5562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1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50196"/>
        </a:schemeClr>
      </a:solidFill>
      <a:ln w="25400">
        <a:solidFill>
          <a:schemeClr val="phClr"/>
        </a:solidFill>
        <a:prstDash val="sysDot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50196"/>
        </a:schemeClr>
      </a:solidFill>
      <a:ln w="25400">
        <a:solidFill>
          <a:schemeClr val="phClr"/>
        </a:solidFill>
        <a:prstDash val="sysDot"/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5400" cap="rnd" cmpd="sng" algn="ctr">
        <a:solidFill>
          <a:schemeClr val="phClr"/>
        </a:solidFill>
        <a:prstDash val="sysDot"/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1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50196"/>
        </a:schemeClr>
      </a:solidFill>
      <a:ln w="25400">
        <a:solidFill>
          <a:schemeClr val="phClr"/>
        </a:solidFill>
        <a:prstDash val="sysDot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50196"/>
        </a:schemeClr>
      </a:solidFill>
      <a:ln w="25400">
        <a:solidFill>
          <a:schemeClr val="phClr"/>
        </a:solidFill>
        <a:prstDash val="sysDot"/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5400" cap="rnd" cmpd="sng" algn="ctr">
        <a:solidFill>
          <a:schemeClr val="phClr"/>
        </a:solidFill>
        <a:prstDash val="sysDot"/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1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50196"/>
        </a:schemeClr>
      </a:solidFill>
      <a:ln w="25400">
        <a:solidFill>
          <a:schemeClr val="phClr"/>
        </a:solidFill>
        <a:prstDash val="sysDot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50196"/>
        </a:schemeClr>
      </a:solidFill>
      <a:ln w="25400">
        <a:solidFill>
          <a:schemeClr val="phClr"/>
        </a:solidFill>
        <a:prstDash val="sysDot"/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5400" cap="rnd" cmpd="sng" algn="ctr">
        <a:solidFill>
          <a:schemeClr val="phClr"/>
        </a:solidFill>
        <a:prstDash val="sysDot"/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D4093-3390-424F-AC29-7201A0F78EE4}" type="datetimeFigureOut">
              <a:rPr lang="fr-FR" smtClean="0"/>
              <a:t>31/05/2018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97D02-2270-4E89-87F4-0AF528BE94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895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593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605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871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600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61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173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1234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054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402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958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0462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789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381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880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991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297-716E-4D8B-94AB-3B5DE408A8A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059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1277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761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Pour </a:t>
            </a:r>
            <a:r>
              <a:rPr lang="en-US" dirty="0" err="1"/>
              <a:t>formaliser</a:t>
            </a:r>
            <a:r>
              <a:rPr lang="en-US" dirty="0"/>
              <a:t> </a:t>
            </a:r>
            <a:r>
              <a:rPr lang="en-US" dirty="0" err="1"/>
              <a:t>l’expression</a:t>
            </a:r>
            <a:r>
              <a:rPr lang="en-US" dirty="0"/>
              <a:t> des </a:t>
            </a:r>
            <a:r>
              <a:rPr lang="en-US" dirty="0" err="1"/>
              <a:t>besoins</a:t>
            </a:r>
            <a:r>
              <a:rPr lang="en-US" dirty="0"/>
              <a:t>, nous </a:t>
            </a:r>
            <a:r>
              <a:rPr lang="en-US" dirty="0" err="1"/>
              <a:t>avons</a:t>
            </a:r>
            <a:r>
              <a:rPr lang="en-US" dirty="0"/>
              <a:t> </a:t>
            </a:r>
            <a:r>
              <a:rPr lang="en-US" dirty="0" err="1"/>
              <a:t>identifié</a:t>
            </a:r>
            <a:r>
              <a:rPr lang="en-US" dirty="0"/>
              <a:t> des </a:t>
            </a:r>
            <a:r>
              <a:rPr lang="en-US" dirty="0" err="1"/>
              <a:t>acteurs</a:t>
            </a:r>
            <a:r>
              <a:rPr lang="en-US" dirty="0"/>
              <a:t> et des r</a:t>
            </a:r>
            <a:r>
              <a:rPr lang="fr-FR" dirty="0" err="1"/>
              <a:t>ôles</a:t>
            </a:r>
            <a:r>
              <a:rPr lang="fr-FR" dirty="0"/>
              <a:t>.</a:t>
            </a:r>
          </a:p>
          <a:p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CE1CB-649D-2748-988E-E424B57267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34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574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651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950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3293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t="3402" r="13775" b="2232"/>
          <a:stretch/>
        </p:blipFill>
        <p:spPr>
          <a:xfrm>
            <a:off x="0" y="-386950"/>
            <a:ext cx="9144000" cy="72449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36911"/>
            <a:ext cx="4536361" cy="4241477"/>
          </a:xfrm>
          <a:prstGeom prst="rect">
            <a:avLst/>
          </a:prstGeom>
        </p:spPr>
      </p:pic>
      <p:pic>
        <p:nvPicPr>
          <p:cNvPr id="5" name="Picture 2" descr="C:\Users\stcalipe\Documents\0-I Site\logos\I-site Logo Blan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906" y="404664"/>
            <a:ext cx="5431382" cy="21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7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6240122"/>
            <a:ext cx="1421195" cy="5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AA1476-C1F2-41BB-94B4-075CF527FC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1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E5C5C"/>
                </a:solidFill>
              </a:defRPr>
            </a:lvl1pPr>
            <a:lvl2pPr>
              <a:defRPr>
                <a:solidFill>
                  <a:srgbClr val="5E5C5C"/>
                </a:solidFill>
              </a:defRPr>
            </a:lvl2pPr>
            <a:lvl3pPr>
              <a:defRPr>
                <a:solidFill>
                  <a:srgbClr val="5E5C5C"/>
                </a:solidFill>
              </a:defRPr>
            </a:lvl3pPr>
            <a:lvl4pPr>
              <a:defRPr>
                <a:solidFill>
                  <a:srgbClr val="5E5C5C"/>
                </a:solidFill>
              </a:defRPr>
            </a:lvl4pPr>
            <a:lvl5pPr>
              <a:defRPr>
                <a:solidFill>
                  <a:srgbClr val="5E5C5C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74C000-639F-4138-B50F-4F1BDEAE96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39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37D9FE6-25C9-4DA6-B1BC-69F1642C14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40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F1318C3-75BF-415A-80A3-AD73BDBC38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0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EEA11F-D1DE-4EA7-9FD9-655F1A477E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33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rci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259632" y="2924943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MERCI DE VOTRE ATTENTION !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D8F8748-67B9-4A61-8EEA-BED860890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24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A 2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299391" y="3861048"/>
            <a:ext cx="5584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baseline="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projet I-Site du Programme Investissement d’Avenir II</a:t>
            </a:r>
            <a:endParaRPr lang="fr-FR" sz="1600" b="0" dirty="0">
              <a:solidFill>
                <a:srgbClr val="5E5C5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7" name="Picture 3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010" y="1025484"/>
            <a:ext cx="410598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08 - I-Site CAP 20-25\4- Visuels-Illustrations\Logos\Logo PIA vect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19" y="3501008"/>
            <a:ext cx="1007201" cy="100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543F4F9-19EC-47EF-819A-BB4A6FEF9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67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4CD86-0CD3-46E8-A930-9692752D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B0E40FA-60DE-4362-A135-CBE89D02C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452212-0406-4AC3-BAB7-97656FFEA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1BF3A-E9F5-4B0B-B70A-E489EED82E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04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2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AB7B6E-ECBF-418B-9E38-D3289E722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20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17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6" r:id="rId8"/>
    <p:sldLayoutId id="2147483659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178F9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ebastien.cipiere@uca.fr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mesure-radioactivite.fr/#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microsoft.com/office/2007/relationships/hdphoto" Target="../media/hdphoto5.wdp"/><Relationship Id="rId26" Type="http://schemas.microsoft.com/office/2007/relationships/hdphoto" Target="../media/hdphoto9.wdp"/><Relationship Id="rId3" Type="http://schemas.openxmlformats.org/officeDocument/2006/relationships/image" Target="../media/image24.png"/><Relationship Id="rId21" Type="http://schemas.openxmlformats.org/officeDocument/2006/relationships/image" Target="../media/image36.png"/><Relationship Id="rId34" Type="http://schemas.openxmlformats.org/officeDocument/2006/relationships/image" Target="../media/image43.png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5" Type="http://schemas.openxmlformats.org/officeDocument/2006/relationships/image" Target="../media/image38.png"/><Relationship Id="rId33" Type="http://schemas.microsoft.com/office/2007/relationships/hdphoto" Target="../media/hdphoto11.wdp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3.png"/><Relationship Id="rId20" Type="http://schemas.microsoft.com/office/2007/relationships/hdphoto" Target="../media/hdphoto6.wdp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24" Type="http://schemas.microsoft.com/office/2007/relationships/hdphoto" Target="../media/hdphoto8.wdp"/><Relationship Id="rId32" Type="http://schemas.openxmlformats.org/officeDocument/2006/relationships/image" Target="../media/image42.png"/><Relationship Id="rId5" Type="http://schemas.microsoft.com/office/2007/relationships/hdphoto" Target="../media/hdphoto1.wdp"/><Relationship Id="rId15" Type="http://schemas.microsoft.com/office/2007/relationships/hdphoto" Target="../media/hdphoto4.wdp"/><Relationship Id="rId23" Type="http://schemas.openxmlformats.org/officeDocument/2006/relationships/image" Target="../media/image37.png"/><Relationship Id="rId28" Type="http://schemas.microsoft.com/office/2007/relationships/hdphoto" Target="../media/hdphoto10.wdp"/><Relationship Id="rId36" Type="http://schemas.openxmlformats.org/officeDocument/2006/relationships/image" Target="../media/image45.png"/><Relationship Id="rId10" Type="http://schemas.microsoft.com/office/2007/relationships/hdphoto" Target="../media/hdphoto3.wdp"/><Relationship Id="rId19" Type="http://schemas.openxmlformats.org/officeDocument/2006/relationships/image" Target="../media/image35.png"/><Relationship Id="rId31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microsoft.com/office/2007/relationships/hdphoto" Target="../media/hdphoto7.wdp"/><Relationship Id="rId27" Type="http://schemas.openxmlformats.org/officeDocument/2006/relationships/image" Target="../media/image39.png"/><Relationship Id="rId30" Type="http://schemas.openxmlformats.org/officeDocument/2006/relationships/image" Target="../media/image19.png"/><Relationship Id="rId35" Type="http://schemas.openxmlformats.org/officeDocument/2006/relationships/image" Target="../media/image44.png"/><Relationship Id="rId8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7B8C8-1340-4709-A63F-216AF021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10" y="2524857"/>
            <a:ext cx="8392602" cy="139513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Analyse</a:t>
            </a:r>
            <a:r>
              <a:rPr lang="en-US" dirty="0">
                <a:solidFill>
                  <a:schemeClr val="bg1"/>
                </a:solidFill>
              </a:rPr>
              <a:t> des </a:t>
            </a:r>
            <a:r>
              <a:rPr lang="en-US" dirty="0" err="1">
                <a:solidFill>
                  <a:schemeClr val="bg1"/>
                </a:solidFill>
              </a:rPr>
              <a:t>besoins</a:t>
            </a:r>
            <a:r>
              <a:rPr lang="en-US" dirty="0">
                <a:solidFill>
                  <a:schemeClr val="bg1"/>
                </a:solidFill>
              </a:rPr>
              <a:t> et des </a:t>
            </a:r>
            <a:r>
              <a:rPr lang="en-US" dirty="0" err="1">
                <a:solidFill>
                  <a:schemeClr val="bg1"/>
                </a:solidFill>
              </a:rPr>
              <a:t>contraintes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7FAB2A-C8F3-4593-BA5C-1F26B7941DB4}"/>
              </a:ext>
            </a:extLst>
          </p:cNvPr>
          <p:cNvSpPr/>
          <p:nvPr/>
        </p:nvSpPr>
        <p:spPr>
          <a:xfrm>
            <a:off x="71018" y="6401001"/>
            <a:ext cx="1879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CEBA – mars 2018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83F958-FF95-4EFD-B79C-83EAAAAF5D8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84798" y="5246954"/>
            <a:ext cx="1318260" cy="5403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8824B7-E114-4DF6-AF6D-94A7CA51B68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41394" y="5247906"/>
            <a:ext cx="538480" cy="538480"/>
          </a:xfrm>
          <a:prstGeom prst="rect">
            <a:avLst/>
          </a:prstGeom>
        </p:spPr>
      </p:pic>
      <p:pic>
        <p:nvPicPr>
          <p:cNvPr id="9" name="Espace réservé pour une image  5" descr="IRSTEA | Irstea">
            <a:extLst>
              <a:ext uri="{FF2B5EF4-FFF2-40B4-BE49-F238E27FC236}">
                <a16:creationId xmlns:a16="http://schemas.microsoft.com/office/drawing/2014/main" id="{158B1B68-2684-4823-8AC1-2D98D400B0E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1737" y="5246954"/>
            <a:ext cx="646604" cy="5407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54" y="5246954"/>
            <a:ext cx="567564" cy="54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2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1259D5-EAAE-524A-93F2-3E39578C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28" y="0"/>
            <a:ext cx="8229600" cy="1143000"/>
          </a:xfrm>
        </p:spPr>
        <p:txBody>
          <a:bodyPr/>
          <a:lstStyle/>
          <a:p>
            <a:r>
              <a:rPr lang="fr-FR" dirty="0"/>
              <a:t>Partage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6D0511-7070-194D-B7BC-D85BE39DC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24501"/>
            <a:ext cx="9144000" cy="5184249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fr-FR" dirty="0"/>
              <a:t>Partage de données normalisées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Partage de données labélisées : besoin de définir et labéliser la qualité de la donnée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Partage de données formatées : changer le format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Partage contrôlé des données : garder la donnée pour moi ou mes amis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Partage ouvert des données : mettre mes données à la disposition de tous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Partage des données internes au cloud et externes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Partage de données traçables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Partage de données historiques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4F0ECC-C920-3248-8A0C-B3619A513B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393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35B9C-7A04-E340-B186-418F27182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Politiques de partage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19BE70C-41BF-4554-95BD-44B92309D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1" y="1600201"/>
            <a:ext cx="4675367" cy="5039138"/>
          </a:xfrm>
        </p:spPr>
        <p:txBody>
          <a:bodyPr>
            <a:normAutofit/>
          </a:bodyPr>
          <a:lstStyle/>
          <a:p>
            <a:r>
              <a:rPr lang="fr-FR" dirty="0"/>
              <a:t>Open Data</a:t>
            </a:r>
          </a:p>
          <a:p>
            <a:endParaRPr lang="fr-FR" dirty="0"/>
          </a:p>
          <a:p>
            <a:r>
              <a:rPr lang="fr-FR" dirty="0"/>
              <a:t>Partage en groupe </a:t>
            </a:r>
          </a:p>
          <a:p>
            <a:endParaRPr lang="fr-FR" dirty="0"/>
          </a:p>
          <a:p>
            <a:r>
              <a:rPr lang="fr-FR" dirty="0"/>
              <a:t>Privée</a:t>
            </a:r>
          </a:p>
          <a:p>
            <a:endParaRPr lang="fr-FR" dirty="0"/>
          </a:p>
          <a:p>
            <a:r>
              <a:rPr lang="fr-FR" dirty="0"/>
              <a:t>Convention/pécuniaire</a:t>
            </a:r>
          </a:p>
          <a:p>
            <a:endParaRPr lang="fr-FR" dirty="0"/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35425DEA-A8DC-4110-962B-7404E9E57A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2569282"/>
              </p:ext>
            </p:extLst>
          </p:nvPr>
        </p:nvGraphicFramePr>
        <p:xfrm>
          <a:off x="3967760" y="1510749"/>
          <a:ext cx="4969506" cy="4412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CC171D-6BDD-45D6-B9B5-8EC733574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49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383B4B-4C1F-0044-BD0C-1256AD5B0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Exploitation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D5A7DD-9224-1D4A-8DE2-4FA2E3BB3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fr-FR" dirty="0"/>
              <a:t>Découvrir des données, des fournisseurs ou des consommateurs de données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Télécharger et visualiser les données de tout type (données géoréférencées, météorologiques et cartographiques, etc.)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Traiter les données : traitements standards et à la carte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3969FA-2A93-1B46-A09D-6DA346EAB4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313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8EA468-6384-A14B-8AA8-05BAFDBA8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Synthèse globale simplifiée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A57E7EB-A560-4064-9730-CD8D881C74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94635"/>
              </p:ext>
            </p:extLst>
          </p:nvPr>
        </p:nvGraphicFramePr>
        <p:xfrm>
          <a:off x="214685" y="1417638"/>
          <a:ext cx="8714629" cy="435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6793">
                  <a:extLst>
                    <a:ext uri="{9D8B030D-6E8A-4147-A177-3AD203B41FA5}">
                      <a16:colId xmlns:a16="http://schemas.microsoft.com/office/drawing/2014/main" val="2335312033"/>
                    </a:ext>
                  </a:extLst>
                </a:gridCol>
                <a:gridCol w="1819120">
                  <a:extLst>
                    <a:ext uri="{9D8B030D-6E8A-4147-A177-3AD203B41FA5}">
                      <a16:colId xmlns:a16="http://schemas.microsoft.com/office/drawing/2014/main" val="3706281045"/>
                    </a:ext>
                  </a:extLst>
                </a:gridCol>
                <a:gridCol w="1712540">
                  <a:extLst>
                    <a:ext uri="{9D8B030D-6E8A-4147-A177-3AD203B41FA5}">
                      <a16:colId xmlns:a16="http://schemas.microsoft.com/office/drawing/2014/main" val="427744082"/>
                    </a:ext>
                  </a:extLst>
                </a:gridCol>
                <a:gridCol w="1136768">
                  <a:extLst>
                    <a:ext uri="{9D8B030D-6E8A-4147-A177-3AD203B41FA5}">
                      <a16:colId xmlns:a16="http://schemas.microsoft.com/office/drawing/2014/main" val="2243354725"/>
                    </a:ext>
                  </a:extLst>
                </a:gridCol>
                <a:gridCol w="2869408">
                  <a:extLst>
                    <a:ext uri="{9D8B030D-6E8A-4147-A177-3AD203B41FA5}">
                      <a16:colId xmlns:a16="http://schemas.microsoft.com/office/drawing/2014/main" val="2580415860"/>
                    </a:ext>
                  </a:extLst>
                </a:gridCol>
              </a:tblGrid>
              <a:tr h="14316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000" dirty="0">
                          <a:effectLst/>
                        </a:rPr>
                        <a:t>Rôle</a:t>
                      </a:r>
                      <a:endParaRPr lang="fr-FR" sz="1000" b="1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000">
                          <a:effectLst/>
                        </a:rPr>
                        <a:t>Données</a:t>
                      </a:r>
                      <a:endParaRPr lang="fr-FR" sz="1000" b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000">
                          <a:effectLst/>
                        </a:rPr>
                        <a:t>Politique sur la donnée</a:t>
                      </a:r>
                      <a:endParaRPr lang="fr-FR" sz="1000" b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000">
                          <a:effectLst/>
                        </a:rPr>
                        <a:t>Usages</a:t>
                      </a:r>
                      <a:endParaRPr lang="fr-FR" sz="1000" b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000">
                          <a:effectLst/>
                        </a:rPr>
                        <a:t>Attentes</a:t>
                      </a:r>
                      <a:endParaRPr lang="fr-FR" sz="1000" b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/>
                </a:tc>
                <a:extLst>
                  <a:ext uri="{0D108BD9-81ED-4DB2-BD59-A6C34878D82A}">
                    <a16:rowId xmlns:a16="http://schemas.microsoft.com/office/drawing/2014/main" val="2958429752"/>
                  </a:ext>
                </a:extLst>
              </a:tr>
              <a:tr h="39514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Producteur/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Consommateur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Producteur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Consommateur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Cartographique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Flux de données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Fichiers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Historiques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Fichiers volumineux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Open Data</a:t>
                      </a:r>
                      <a:endParaRPr lang="fr-FR" sz="9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Partage en groupe </a:t>
                      </a:r>
                      <a:endParaRPr lang="fr-FR" sz="9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Privée</a:t>
                      </a:r>
                      <a:endParaRPr lang="fr-FR" sz="9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Convention/pécuniaire</a:t>
                      </a:r>
                      <a:endParaRPr lang="fr-FR" sz="9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Stockage</a:t>
                      </a:r>
                      <a:endParaRPr lang="fr-FR" sz="9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Partage</a:t>
                      </a:r>
                      <a:endParaRPr lang="fr-FR" sz="9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Exploitation</a:t>
                      </a:r>
                      <a:endParaRPr lang="fr-FR" sz="9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Données de nouveaux partenaires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Traçabilité de la donnée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Rendu cartographique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Données météorologiques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Données de qualité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Outils de reformatage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Automatisation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/>
                </a:tc>
                <a:extLst>
                  <a:ext uri="{0D108BD9-81ED-4DB2-BD59-A6C34878D82A}">
                    <a16:rowId xmlns:a16="http://schemas.microsoft.com/office/drawing/2014/main" val="3140265532"/>
                  </a:ext>
                </a:extLst>
              </a:tr>
            </a:tbl>
          </a:graphicData>
        </a:graphic>
      </p:graphicFrame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EB3811-1C92-4F06-A32D-2D34F368A4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3296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8EA468-6384-A14B-8AA8-05BAFDBA8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8837"/>
            <a:ext cx="8229600" cy="1143000"/>
          </a:xfrm>
        </p:spPr>
        <p:txBody>
          <a:bodyPr/>
          <a:lstStyle/>
          <a:p>
            <a:r>
              <a:rPr lang="fr-FR" dirty="0"/>
              <a:t>Synthèse globale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A57E7EB-A560-4064-9730-CD8D881C74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801106"/>
              </p:ext>
            </p:extLst>
          </p:nvPr>
        </p:nvGraphicFramePr>
        <p:xfrm>
          <a:off x="230588" y="940553"/>
          <a:ext cx="8651019" cy="5821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203">
                  <a:extLst>
                    <a:ext uri="{9D8B030D-6E8A-4147-A177-3AD203B41FA5}">
                      <a16:colId xmlns:a16="http://schemas.microsoft.com/office/drawing/2014/main" val="2335312033"/>
                    </a:ext>
                  </a:extLst>
                </a:gridCol>
                <a:gridCol w="1577322">
                  <a:extLst>
                    <a:ext uri="{9D8B030D-6E8A-4147-A177-3AD203B41FA5}">
                      <a16:colId xmlns:a16="http://schemas.microsoft.com/office/drawing/2014/main" val="3706281045"/>
                    </a:ext>
                  </a:extLst>
                </a:gridCol>
                <a:gridCol w="1928560">
                  <a:extLst>
                    <a:ext uri="{9D8B030D-6E8A-4147-A177-3AD203B41FA5}">
                      <a16:colId xmlns:a16="http://schemas.microsoft.com/office/drawing/2014/main" val="427744082"/>
                    </a:ext>
                  </a:extLst>
                </a:gridCol>
                <a:gridCol w="1128470">
                  <a:extLst>
                    <a:ext uri="{9D8B030D-6E8A-4147-A177-3AD203B41FA5}">
                      <a16:colId xmlns:a16="http://schemas.microsoft.com/office/drawing/2014/main" val="2243354725"/>
                    </a:ext>
                  </a:extLst>
                </a:gridCol>
                <a:gridCol w="2848464">
                  <a:extLst>
                    <a:ext uri="{9D8B030D-6E8A-4147-A177-3AD203B41FA5}">
                      <a16:colId xmlns:a16="http://schemas.microsoft.com/office/drawing/2014/main" val="2580415860"/>
                    </a:ext>
                  </a:extLst>
                </a:gridCol>
              </a:tblGrid>
              <a:tr h="15056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000" dirty="0">
                          <a:effectLst/>
                        </a:rPr>
                        <a:t>Rôle</a:t>
                      </a:r>
                      <a:endParaRPr lang="fr-FR" sz="1000" b="1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000">
                          <a:effectLst/>
                        </a:rPr>
                        <a:t>Données</a:t>
                      </a:r>
                      <a:endParaRPr lang="fr-FR" sz="1000" b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000">
                          <a:effectLst/>
                        </a:rPr>
                        <a:t>Politique sur la donnée</a:t>
                      </a:r>
                      <a:endParaRPr lang="fr-FR" sz="1000" b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000">
                          <a:effectLst/>
                        </a:rPr>
                        <a:t>Usages</a:t>
                      </a:r>
                      <a:endParaRPr lang="fr-FR" sz="1000" b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000">
                          <a:effectLst/>
                        </a:rPr>
                        <a:t>Attentes</a:t>
                      </a:r>
                      <a:endParaRPr lang="fr-FR" sz="1000" b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/>
                </a:tc>
                <a:extLst>
                  <a:ext uri="{0D108BD9-81ED-4DB2-BD59-A6C34878D82A}">
                    <a16:rowId xmlns:a16="http://schemas.microsoft.com/office/drawing/2014/main" val="2958429752"/>
                  </a:ext>
                </a:extLst>
              </a:tr>
              <a:tr h="52689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Producteur/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Consommateur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Producteur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Consommateur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Fond de cartes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Orthophotoplan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Lidar, 400 jeux de données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Carte au 1/250 000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Cadastre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Données des sous-sols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Qualité des sols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Hydrogéologie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Qualité de l’eau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Analyse eau/sédiment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Risques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Capteurs ConnecSens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Flux de données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Station météo / Météo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Satellite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Données ICOS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Bio géo chimique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Physico chimie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Bilan énergétique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Flore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Végétation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Paysage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Dendromètres ConnecSens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Phénologie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Prélèvements et bibliographie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Historique (10 ans)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Historique depuis 1788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Historique en Excel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Fichiers volumineux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250To + 100 To</a:t>
                      </a:r>
                    </a:p>
                  </a:txBody>
                  <a:tcPr marL="89535" marR="895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Open Data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Partage en groupe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Licence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Avec temps de rétention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Réserve sur la distribution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Formulaire de traçabilité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Privée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Convention/pécuniaire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A définir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Collecte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Saisie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Stockage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Structuration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Traçabilité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Pérennisation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Partage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Réutilisation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Modélisation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Exploitation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Stockage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Nouveaux partenaires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Données de nouveaux partenaires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Outils de stockage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Identification de la donnée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Traçabilité de la donnée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Outils de partage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Facilité de partage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Rendu cartographique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Utilisation des autres données du cloud environnementale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Interconnectibilité</a:t>
                      </a:r>
                      <a:r>
                        <a:rPr lang="fr-FR" sz="1200" dirty="0">
                          <a:effectLst/>
                        </a:rPr>
                        <a:t> interne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Données météo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Données de qualité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Amélioration de la qualité des données et métadonnées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Outils de reformatage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Automatisation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Rendu visuel des carottes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/>
                </a:tc>
                <a:extLst>
                  <a:ext uri="{0D108BD9-81ED-4DB2-BD59-A6C34878D82A}">
                    <a16:rowId xmlns:a16="http://schemas.microsoft.com/office/drawing/2014/main" val="3140265532"/>
                  </a:ext>
                </a:extLst>
              </a:tr>
            </a:tbl>
          </a:graphicData>
        </a:graphic>
      </p:graphicFrame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EB3811-1C92-4F06-A32D-2D34F368A4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102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BF9405-546B-3142-A993-6DBF12C2D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Contraintes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8BB0CD-0753-D646-ACB6-7121DCD2F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Institutionnelles</a:t>
            </a:r>
          </a:p>
          <a:p>
            <a:pPr lvl="1"/>
            <a:r>
              <a:rPr lang="fr-FR" sz="2200" dirty="0"/>
              <a:t>Utilisation des ressources du mésocentre Clermont-Auvergne</a:t>
            </a:r>
          </a:p>
          <a:p>
            <a:pPr lvl="1"/>
            <a:endParaRPr lang="fr-FR" sz="2200" dirty="0"/>
          </a:p>
          <a:p>
            <a:r>
              <a:rPr lang="fr-FR" dirty="0"/>
              <a:t>Techniques</a:t>
            </a:r>
          </a:p>
          <a:p>
            <a:pPr lvl="1"/>
            <a:r>
              <a:rPr lang="fr-FR" sz="2200" dirty="0"/>
              <a:t>Mise à disposition des données des instruments ConnecSens</a:t>
            </a:r>
          </a:p>
          <a:p>
            <a:pPr lvl="1"/>
            <a:r>
              <a:rPr lang="fr-FR" sz="2200" dirty="0"/>
              <a:t>Interopérabilité avec le Laboratoire d’Innovation Territorial </a:t>
            </a:r>
          </a:p>
          <a:p>
            <a:pPr lvl="1"/>
            <a:r>
              <a:rPr lang="fr-FR" sz="2200" dirty="0"/>
              <a:t>Conformité avec les standards internationaux </a:t>
            </a:r>
          </a:p>
          <a:p>
            <a:pPr lvl="1"/>
            <a:endParaRPr lang="fr-FR" sz="2200" dirty="0"/>
          </a:p>
          <a:p>
            <a:r>
              <a:rPr lang="fr-FR" dirty="0"/>
              <a:t>Contraintes légales</a:t>
            </a:r>
          </a:p>
          <a:p>
            <a:pPr lvl="1"/>
            <a:r>
              <a:rPr lang="fr-FR" sz="2200" dirty="0"/>
              <a:t>Gestion de la propriété intellectuelle des données</a:t>
            </a:r>
          </a:p>
          <a:p>
            <a:pPr lvl="1"/>
            <a:r>
              <a:rPr lang="fr-FR" sz="2200" dirty="0"/>
              <a:t>Respect de la réglementation sur le financement des </a:t>
            </a:r>
            <a:r>
              <a:rPr lang="fr-FR" sz="2200" dirty="0" err="1"/>
              <a:t>resources</a:t>
            </a:r>
            <a:endParaRPr lang="fr-FR" sz="22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B54F12-1A86-4332-B2E8-9E94FC6FBD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942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5BF543-7F3A-9546-B025-67DA5C76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Proposition de Calendrier prévisionnel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8157A4-9154-4BEE-B407-A1801E5D4868}"/>
              </a:ext>
            </a:extLst>
          </p:cNvPr>
          <p:cNvSpPr/>
          <p:nvPr/>
        </p:nvSpPr>
        <p:spPr>
          <a:xfrm>
            <a:off x="86264" y="1521005"/>
            <a:ext cx="8600536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Validation de l’analyse des besoins :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	Fin mars 2018.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Livraison du premier cahier des charges :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Fin juin 2018.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Validation du premier cahier des charges :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Mi-juillet 2018.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Prototype d’évaluation technique :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	Juin 2019. 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Révision  du  cahier des charges :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	Fin juin 2019.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Démonstrateur </a:t>
            </a: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			Juin 2020.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6611C9-4942-4EA1-9C33-65840930FC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760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8D4E7BD-DDE3-40DE-9F25-9450D68A7C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080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9FA283-7F8F-43B7-A699-55B0E2DC23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18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710DB8-9C37-49F8-8E73-9DD4D97FA333}"/>
              </a:ext>
            </a:extLst>
          </p:cNvPr>
          <p:cNvSpPr/>
          <p:nvPr/>
        </p:nvSpPr>
        <p:spPr>
          <a:xfrm>
            <a:off x="58886" y="6314536"/>
            <a:ext cx="2035728" cy="44979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0800000" scaled="1"/>
            <a:tileRect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900" dirty="0"/>
              <a:t>2018 03 27</a:t>
            </a:r>
          </a:p>
          <a:p>
            <a:pPr algn="r"/>
            <a:r>
              <a:rPr lang="fr-FR" sz="900" dirty="0">
                <a:hlinkClick r:id="rId3"/>
              </a:rPr>
              <a:t>sebastien.cipiere@uca.fr</a:t>
            </a:r>
            <a:endParaRPr lang="fr-FR" sz="900" dirty="0"/>
          </a:p>
          <a:p>
            <a:pPr algn="r"/>
            <a:r>
              <a:rPr lang="fr-FR" sz="900" dirty="0"/>
              <a:t>06 71 64 49 48</a:t>
            </a:r>
            <a:endParaRPr lang="en-US" sz="9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1DB23E-0CB0-4F83-9757-3CDC9154909F}"/>
              </a:ext>
            </a:extLst>
          </p:cNvPr>
          <p:cNvSpPr/>
          <p:nvPr/>
        </p:nvSpPr>
        <p:spPr>
          <a:xfrm>
            <a:off x="3771848" y="6289459"/>
            <a:ext cx="1879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CEBA – mars 2018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4" y="6360709"/>
            <a:ext cx="369043" cy="3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15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9EDAF1C-D476-40F5-9F4F-B9562DA5B2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19</a:t>
            </a:fld>
            <a:endParaRPr lang="fr-FR"/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06967AEA-1088-419B-9389-1B89C4B912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1918668"/>
              </p:ext>
            </p:extLst>
          </p:nvPr>
        </p:nvGraphicFramePr>
        <p:xfrm>
          <a:off x="-298174" y="21269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3829F284-107F-49E9-8651-80087FBD56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2836412"/>
              </p:ext>
            </p:extLst>
          </p:nvPr>
        </p:nvGraphicFramePr>
        <p:xfrm>
          <a:off x="3562184" y="0"/>
          <a:ext cx="6432605" cy="3673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FEEB116-3D23-463A-95CA-07D114F6B3A9}"/>
              </a:ext>
            </a:extLst>
          </p:cNvPr>
          <p:cNvCxnSpPr>
            <a:cxnSpLocks/>
          </p:cNvCxnSpPr>
          <p:nvPr/>
        </p:nvCxnSpPr>
        <p:spPr>
          <a:xfrm>
            <a:off x="4273826" y="71562"/>
            <a:ext cx="0" cy="6687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6756738-0541-44C9-99AF-34AB814665A7}"/>
              </a:ext>
            </a:extLst>
          </p:cNvPr>
          <p:cNvCxnSpPr>
            <a:cxnSpLocks/>
          </p:cNvCxnSpPr>
          <p:nvPr/>
        </p:nvCxnSpPr>
        <p:spPr>
          <a:xfrm>
            <a:off x="0" y="325009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23B31E25-5BA6-42A7-A928-53A637796D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3318457"/>
              </p:ext>
            </p:extLst>
          </p:nvPr>
        </p:nvGraphicFramePr>
        <p:xfrm>
          <a:off x="-417445" y="3250093"/>
          <a:ext cx="5283643" cy="3425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35425DEA-A8DC-4110-962B-7404E9E57A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4012127"/>
              </p:ext>
            </p:extLst>
          </p:nvPr>
        </p:nvGraphicFramePr>
        <p:xfrm>
          <a:off x="3562184" y="3263906"/>
          <a:ext cx="5971369" cy="3494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9132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DFBC504-76FB-4E9D-B4EA-707B22645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410" y="110470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dirty="0"/>
              <a:t>CEBA</a:t>
            </a:r>
            <a:br>
              <a:rPr lang="fr-FR" dirty="0"/>
            </a:br>
            <a:r>
              <a:rPr lang="fr-FR" dirty="0"/>
              <a:t>Cloud Environnemental au </a:t>
            </a:r>
            <a:br>
              <a:rPr lang="fr-FR" dirty="0"/>
            </a:br>
            <a:r>
              <a:rPr lang="fr-FR" dirty="0"/>
              <a:t>Bénéfice de l’Agriculture en Auvergne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BEE0C9-2F83-4D77-966A-E2D9967ACD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360FF-6207-470A-8418-20AF093668DE}"/>
              </a:ext>
            </a:extLst>
          </p:cNvPr>
          <p:cNvSpPr/>
          <p:nvPr/>
        </p:nvSpPr>
        <p:spPr>
          <a:xfrm>
            <a:off x="71018" y="6401001"/>
            <a:ext cx="1879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CEBA – mars 2018</a:t>
            </a:r>
            <a:endParaRPr lang="fr-FR" dirty="0"/>
          </a:p>
        </p:txBody>
      </p:sp>
      <p:sp>
        <p:nvSpPr>
          <p:cNvPr id="8" name="Sous-titre 5">
            <a:extLst>
              <a:ext uri="{FF2B5EF4-FFF2-40B4-BE49-F238E27FC236}">
                <a16:creationId xmlns:a16="http://schemas.microsoft.com/office/drawing/2014/main" id="{193092DE-86A9-40B5-953F-30A14D29F6BB}"/>
              </a:ext>
            </a:extLst>
          </p:cNvPr>
          <p:cNvSpPr txBox="1">
            <a:spLocks/>
          </p:cNvSpPr>
          <p:nvPr/>
        </p:nvSpPr>
        <p:spPr>
          <a:xfrm>
            <a:off x="749410" y="3956454"/>
            <a:ext cx="7772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Analyse des besoins et des contraintes </a:t>
            </a:r>
          </a:p>
        </p:txBody>
      </p:sp>
    </p:spTree>
    <p:extLst>
      <p:ext uri="{BB962C8B-B14F-4D97-AF65-F5344CB8AC3E}">
        <p14:creationId xmlns:p14="http://schemas.microsoft.com/office/powerpoint/2010/main" val="3342781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0335EBC-BED3-464B-AA63-6A7AE7DFA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20</a:t>
            </a:fld>
            <a:endParaRPr lang="fr-FR"/>
          </a:p>
        </p:txBody>
      </p:sp>
      <p:pic>
        <p:nvPicPr>
          <p:cNvPr id="3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BA1155E5-E6AB-4D1C-8BC4-14FA88D8A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573" y="764646"/>
            <a:ext cx="8933618" cy="494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18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RNM">
            <a:extLst>
              <a:ext uri="{FF2B5EF4-FFF2-40B4-BE49-F238E27FC236}">
                <a16:creationId xmlns:a16="http://schemas.microsoft.com/office/drawing/2014/main" id="{8AA7E123-63B2-4FB4-922B-4F6F7BB35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6916" y="25192"/>
            <a:ext cx="4540872" cy="41148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5F0361A-9D0A-4DA5-A606-BFD5A0E79F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21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32CC23-9029-4629-A7BC-C0F6F930533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473956" y="0"/>
            <a:ext cx="4599225" cy="434707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312AEC2-4461-4980-81E3-68FD52C30BB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75112" y="3520965"/>
            <a:ext cx="6550190" cy="295081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8325595-2BC0-4CC1-9D8C-0D657A30AFC2}"/>
              </a:ext>
            </a:extLst>
          </p:cNvPr>
          <p:cNvSpPr txBox="1"/>
          <p:nvPr/>
        </p:nvSpPr>
        <p:spPr>
          <a:xfrm>
            <a:off x="0" y="6471784"/>
            <a:ext cx="8460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Source: </a:t>
            </a:r>
            <a:r>
              <a:rPr lang="fr-FR" sz="1200" dirty="0">
                <a:hlinkClick r:id="rId6"/>
              </a:rPr>
              <a:t>https://www.mesure-radioactivite.fr/#/</a:t>
            </a:r>
            <a:r>
              <a:rPr lang="fr-FR" sz="1200" dirty="0"/>
              <a:t> mars 2018</a:t>
            </a:r>
          </a:p>
        </p:txBody>
      </p:sp>
    </p:spTree>
    <p:extLst>
      <p:ext uri="{BB962C8B-B14F-4D97-AF65-F5344CB8AC3E}">
        <p14:creationId xmlns:p14="http://schemas.microsoft.com/office/powerpoint/2010/main" val="4111954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A37A53-AF3D-430B-9886-BF53CF2FB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E09EF0-7EE2-4ADA-A4B6-0DEF759D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07" y="-731522"/>
            <a:ext cx="9955033" cy="746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07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9AB52582-1E1B-4881-8657-B566FF85F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30" y="113272"/>
            <a:ext cx="949072" cy="684553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31D149FD-6F4C-4B3A-AA97-484329DC127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4BACC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427" y1="82505" x2="32623" y2="83153"/>
                        <a14:foregroundMark x1="42210" y1="83585" x2="46072" y2="84233"/>
                        <a14:foregroundMark x1="50466" y1="76674" x2="51659" y2="76972"/>
                        <a14:foregroundMark x1="67510" y1="41901" x2="70706" y2="49460"/>
                        <a14:foregroundMark x1="69108" y1="34989" x2="71771" y2="46220"/>
                        <a14:foregroundMark x1="71771" y1="46220" x2="71238" y2="47516"/>
                        <a14:foregroundMark x1="71638" y1="38445" x2="71238" y2="46652"/>
                        <a14:backgroundMark x1="12783" y1="37149" x2="12783" y2="39309"/>
                        <a14:backgroundMark x1="81358" y1="59179" x2="84953" y2="50540"/>
                        <a14:backgroundMark x1="75899" y1="72138" x2="80293" y2="61555"/>
                        <a14:backgroundMark x1="80293" y1="61555" x2="83222" y2="46868"/>
                        <a14:backgroundMark x1="86152" y1="72786" x2="87750" y2="49460"/>
                        <a14:backgroundMark x1="89880" y1="67603" x2="89747" y2="48596"/>
                        <a14:backgroundMark x1="81092" y1="49676" x2="88282" y2="52052"/>
                        <a14:backgroundMark x1="88282" y1="52052" x2="89081" y2="63715"/>
                        <a14:backgroundMark x1="89081" y1="63715" x2="82423" y2="66307"/>
                        <a14:backgroundMark x1="82423" y1="66307" x2="82423" y2="66307"/>
                        <a14:backgroundMark x1="78695" y1="47948" x2="81891" y2="59827"/>
                        <a14:backgroundMark x1="81891" y1="59827" x2="82423" y2="68467"/>
                        <a14:backgroundMark x1="73768" y1="68467" x2="77097" y2="57667"/>
                        <a14:backgroundMark x1="77097" y1="57667" x2="77097" y2="57451"/>
                        <a14:backgroundMark x1="58722" y1="77322" x2="58722" y2="77322"/>
                        <a14:backgroundMark x1="52996" y1="77538" x2="52996" y2="77538"/>
                        <a14:backgroundMark x1="51531" y1="79050" x2="51531" y2="79050"/>
                        <a14:backgroundMark x1="51931" y1="77538" x2="51931" y2="77538"/>
                        <a14:backgroundMark x1="53662" y1="77538" x2="53662" y2="77538"/>
                        <a14:backgroundMark x1="53928" y1="76890" x2="53129" y2="77538"/>
                        <a14:backgroundMark x1="53395" y1="76890" x2="52064" y2="7775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3544">
            <a:off x="9895265" y="-3013999"/>
            <a:ext cx="3963122" cy="2443310"/>
          </a:xfrm>
          <a:prstGeom prst="rect">
            <a:avLst/>
          </a:prstGeom>
        </p:spPr>
      </p:pic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9E66C1C5-BBF8-4524-9E15-7F57B34FE4F0}"/>
              </a:ext>
            </a:extLst>
          </p:cNvPr>
          <p:cNvGrpSpPr/>
          <p:nvPr/>
        </p:nvGrpSpPr>
        <p:grpSpPr>
          <a:xfrm>
            <a:off x="3359093" y="-1234325"/>
            <a:ext cx="927840" cy="619352"/>
            <a:chOff x="908960" y="2082540"/>
            <a:chExt cx="927840" cy="61935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C0D4BFD-7C7D-4F7A-96AF-F708F940549D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F5B28496-A213-4F8A-9D17-C8E893A31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DE1D98F5-9AEC-4C4E-A2D5-306E6E3C1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10DA893A-F23D-4378-991D-ACFB93C00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109" name="Groupe 108">
              <a:extLst>
                <a:ext uri="{FF2B5EF4-FFF2-40B4-BE49-F238E27FC236}">
                  <a16:creationId xmlns:a16="http://schemas.microsoft.com/office/drawing/2014/main" id="{3B6501C6-FA46-4F9E-BC1A-45E726129AFF}"/>
                </a:ext>
              </a:extLst>
            </p:cNvPr>
            <p:cNvGrpSpPr/>
            <p:nvPr/>
          </p:nvGrpSpPr>
          <p:grpSpPr>
            <a:xfrm>
              <a:off x="908960" y="2184886"/>
              <a:ext cx="852949" cy="517006"/>
              <a:chOff x="908960" y="2184886"/>
              <a:chExt cx="852949" cy="517006"/>
            </a:xfrm>
          </p:grpSpPr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ECE61A8E-7D3C-471E-AA60-D540433BC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8960" y="2184886"/>
                <a:ext cx="297622" cy="496036"/>
              </a:xfrm>
              <a:prstGeom prst="rect">
                <a:avLst/>
              </a:prstGeom>
            </p:spPr>
          </p:pic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2CF27371-885D-423A-8CF1-BC62565B5E30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49" name="Image 48">
                  <a:extLst>
                    <a:ext uri="{FF2B5EF4-FFF2-40B4-BE49-F238E27FC236}">
                      <a16:creationId xmlns:a16="http://schemas.microsoft.com/office/drawing/2014/main" id="{C7247A19-C6A9-48F1-A0E5-655A01C33A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602551CF-495B-40CA-9855-4B8ED156F9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819AF825-35BE-45E3-BA3C-8EE7E75AA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42" name="Groupe 1041">
            <a:extLst>
              <a:ext uri="{FF2B5EF4-FFF2-40B4-BE49-F238E27FC236}">
                <a16:creationId xmlns:a16="http://schemas.microsoft.com/office/drawing/2014/main" id="{8E8A8EF4-AE39-4225-BF48-6C9438C6C9F4}"/>
              </a:ext>
            </a:extLst>
          </p:cNvPr>
          <p:cNvGrpSpPr/>
          <p:nvPr/>
        </p:nvGrpSpPr>
        <p:grpSpPr>
          <a:xfrm>
            <a:off x="611538" y="178852"/>
            <a:ext cx="5486047" cy="6541772"/>
            <a:chOff x="8071" y="201723"/>
            <a:chExt cx="5486047" cy="6541772"/>
          </a:xfrm>
        </p:grpSpPr>
        <p:cxnSp>
          <p:nvCxnSpPr>
            <p:cNvPr id="138" name="Connecteur droit 137">
              <a:extLst>
                <a:ext uri="{FF2B5EF4-FFF2-40B4-BE49-F238E27FC236}">
                  <a16:creationId xmlns:a16="http://schemas.microsoft.com/office/drawing/2014/main" id="{8A0FCE7F-AA4E-44BA-98ED-088589966E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041" name="Groupe 1040">
              <a:extLst>
                <a:ext uri="{FF2B5EF4-FFF2-40B4-BE49-F238E27FC236}">
                  <a16:creationId xmlns:a16="http://schemas.microsoft.com/office/drawing/2014/main" id="{44B44859-DAC1-45DB-8955-0389B07D9B38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74" name="Rectangle : coins arrondis 73">
                <a:extLst>
                  <a:ext uri="{FF2B5EF4-FFF2-40B4-BE49-F238E27FC236}">
                    <a16:creationId xmlns:a16="http://schemas.microsoft.com/office/drawing/2014/main" id="{EFB3B6C7-4498-4AB1-AECC-CE8806D96626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040" name="Groupe 1039">
                <a:extLst>
                  <a:ext uri="{FF2B5EF4-FFF2-40B4-BE49-F238E27FC236}">
                    <a16:creationId xmlns:a16="http://schemas.microsoft.com/office/drawing/2014/main" id="{00B2D1F4-2A0D-44E5-8D0C-AADA01146A16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2" name="Groupe 1">
                  <a:extLst>
                    <a:ext uri="{FF2B5EF4-FFF2-40B4-BE49-F238E27FC236}">
                      <a16:creationId xmlns:a16="http://schemas.microsoft.com/office/drawing/2014/main" id="{5F4F4518-C25F-4921-88DA-8C5C40FF6F1B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6" name="Image 5">
                    <a:extLst>
                      <a:ext uri="{FF2B5EF4-FFF2-40B4-BE49-F238E27FC236}">
                        <a16:creationId xmlns:a16="http://schemas.microsoft.com/office/drawing/2014/main" id="{CC0BDFED-1815-4246-A562-7DBFEF9623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8" name="Image 7">
                    <a:extLst>
                      <a:ext uri="{FF2B5EF4-FFF2-40B4-BE49-F238E27FC236}">
                        <a16:creationId xmlns:a16="http://schemas.microsoft.com/office/drawing/2014/main" id="{C992DDA2-836D-475A-A018-C3EE4C6D20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0" name="Image 9">
                    <a:extLst>
                      <a:ext uri="{FF2B5EF4-FFF2-40B4-BE49-F238E27FC236}">
                        <a16:creationId xmlns:a16="http://schemas.microsoft.com/office/drawing/2014/main" id="{42CBDFEE-B695-4FA2-B986-6E67563252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224FA834-C073-423D-B2C6-475B1C655050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026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9175139C-5182-488C-9E44-8B52B1D312D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1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BC681A18-3A2B-474E-8E88-8CB01BA1BC1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925B88D-8395-4C43-8CFE-51DC135A4E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6BCAD30E-BD7E-40C2-9F55-E071B3351D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2E02814D-98C7-4B38-9B98-399BAC777C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BEBA8EAE-BF5A-486C-A8C5-ECC9F3942E4B}">
                      <a14:imgProps xmlns:a14="http://schemas.microsoft.com/office/drawing/2010/main">
                        <a14:imgLayer r:embed="rId22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8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6371A612-367A-4588-AE4A-7A9E4006E6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35E0300F-C41C-44DB-85F0-EC682664932F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Rectangle : coins arrondis 36">
                  <a:extLst>
                    <a:ext uri="{FF2B5EF4-FFF2-40B4-BE49-F238E27FC236}">
                      <a16:creationId xmlns:a16="http://schemas.microsoft.com/office/drawing/2014/main" id="{20F09955-91C8-4BE9-A4B0-2A58A13AFF01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1BE94679-16F5-4E43-BCC0-040A072CDBB7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70" name="Groupe 69">
                  <a:extLst>
                    <a:ext uri="{FF2B5EF4-FFF2-40B4-BE49-F238E27FC236}">
                      <a16:creationId xmlns:a16="http://schemas.microsoft.com/office/drawing/2014/main" id="{0A665D9D-D27D-4E89-BE04-E34A78DF323B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44" name="Ellipse 43">
                    <a:extLst>
                      <a:ext uri="{FF2B5EF4-FFF2-40B4-BE49-F238E27FC236}">
                        <a16:creationId xmlns:a16="http://schemas.microsoft.com/office/drawing/2014/main" id="{AA0171DF-5898-4FE8-96AD-538A3B4B1112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ZoneTexte 16">
                    <a:extLst>
                      <a:ext uri="{FF2B5EF4-FFF2-40B4-BE49-F238E27FC236}">
                        <a16:creationId xmlns:a16="http://schemas.microsoft.com/office/drawing/2014/main" id="{E2D121C8-371B-4669-A4EF-69BDAA182016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48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4D2A275B-4490-4CF9-8D51-BAB6640BE8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50" name="Rectangle : coins arrondis 49">
                  <a:extLst>
                    <a:ext uri="{FF2B5EF4-FFF2-40B4-BE49-F238E27FC236}">
                      <a16:creationId xmlns:a16="http://schemas.microsoft.com/office/drawing/2014/main" id="{7FC7FC18-317F-4305-8A6D-DFF6464A996D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9D7A354-9517-41D3-B669-22CFBE666D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0A56F61-E515-4020-A96F-1490683750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CC462F98-1587-4F80-91BC-32CDEB7803E2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8F65130F-DF54-47D3-9AD1-438453F579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C703E68C-628C-421D-8AB7-F854EF0E72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FA46C01F-A2F5-4B89-A4FC-DB4B912EBE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ectangle : coins arrondis 63">
                  <a:extLst>
                    <a:ext uri="{FF2B5EF4-FFF2-40B4-BE49-F238E27FC236}">
                      <a16:creationId xmlns:a16="http://schemas.microsoft.com/office/drawing/2014/main" id="{6C535E2E-2E96-4EB0-A19E-DBB1150A60BA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6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021DA3A0-57F6-4061-BE1E-9756AD8301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66" name="Connecteur droit 65">
                  <a:extLst>
                    <a:ext uri="{FF2B5EF4-FFF2-40B4-BE49-F238E27FC236}">
                      <a16:creationId xmlns:a16="http://schemas.microsoft.com/office/drawing/2014/main" id="{9BA2C372-AFD0-4921-80B8-094CADA072BC}"/>
                    </a:ext>
                  </a:extLst>
                </p:cNvPr>
                <p:cNvCxnSpPr>
                  <a:cxnSpLocks/>
                  <a:endCxn id="17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>
                  <a:extLst>
                    <a:ext uri="{FF2B5EF4-FFF2-40B4-BE49-F238E27FC236}">
                      <a16:creationId xmlns:a16="http://schemas.microsoft.com/office/drawing/2014/main" id="{D347A00C-D05D-4E6C-B728-619D0EDEC9A6}"/>
                    </a:ext>
                  </a:extLst>
                </p:cNvPr>
                <p:cNvCxnSpPr>
                  <a:cxnSpLocks/>
                  <a:endCxn id="17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1" name="Groupe 70">
                  <a:extLst>
                    <a:ext uri="{FF2B5EF4-FFF2-40B4-BE49-F238E27FC236}">
                      <a16:creationId xmlns:a16="http://schemas.microsoft.com/office/drawing/2014/main" id="{8B78B8E3-1FEC-4DF5-9E15-FB3865A6F00A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72" name="Rectangle : coins arrondis 71">
                    <a:extLst>
                      <a:ext uri="{FF2B5EF4-FFF2-40B4-BE49-F238E27FC236}">
                        <a16:creationId xmlns:a16="http://schemas.microsoft.com/office/drawing/2014/main" id="{707B4357-EB87-408C-AB94-0270D9562AB7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3" name="ZoneTexte 72">
                    <a:extLst>
                      <a:ext uri="{FF2B5EF4-FFF2-40B4-BE49-F238E27FC236}">
                        <a16:creationId xmlns:a16="http://schemas.microsoft.com/office/drawing/2014/main" id="{3C1813D3-E619-4A34-BF3D-64FEA7AE572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76" name="Groupe 75">
                  <a:extLst>
                    <a:ext uri="{FF2B5EF4-FFF2-40B4-BE49-F238E27FC236}">
                      <a16:creationId xmlns:a16="http://schemas.microsoft.com/office/drawing/2014/main" id="{48EF70EE-8C54-4DEC-B077-051D950931D7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77" name="Ellipse 76">
                    <a:extLst>
                      <a:ext uri="{FF2B5EF4-FFF2-40B4-BE49-F238E27FC236}">
                        <a16:creationId xmlns:a16="http://schemas.microsoft.com/office/drawing/2014/main" id="{CB7F839C-FA80-4F2D-B434-C304639BC16F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8" name="ZoneTexte 77">
                    <a:extLst>
                      <a:ext uri="{FF2B5EF4-FFF2-40B4-BE49-F238E27FC236}">
                        <a16:creationId xmlns:a16="http://schemas.microsoft.com/office/drawing/2014/main" id="{491B18AE-57E0-4F80-8219-32D0EFF0A0F2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79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33670965-FDCC-487E-9AD8-C8DB76407D9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8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3CB5750C-0E58-49F9-87E1-BA9DF0DCE8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2" name="Connecteur droit 81">
                  <a:extLst>
                    <a:ext uri="{FF2B5EF4-FFF2-40B4-BE49-F238E27FC236}">
                      <a16:creationId xmlns:a16="http://schemas.microsoft.com/office/drawing/2014/main" id="{D9953A14-ECC7-470A-9EB7-670D9CC6C60B}"/>
                    </a:ext>
                  </a:extLst>
                </p:cNvPr>
                <p:cNvCxnSpPr>
                  <a:cxnSpLocks/>
                  <a:endCxn id="78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5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3678A23E-B7AB-47AB-8194-7A68BCA1EA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4" name="Connecteur droit 83">
                  <a:extLst>
                    <a:ext uri="{FF2B5EF4-FFF2-40B4-BE49-F238E27FC236}">
                      <a16:creationId xmlns:a16="http://schemas.microsoft.com/office/drawing/2014/main" id="{AAA40133-8384-40DC-B2E5-F1C1CE153DBE}"/>
                    </a:ext>
                  </a:extLst>
                </p:cNvPr>
                <p:cNvCxnSpPr>
                  <a:cxnSpLocks/>
                  <a:stCxn id="78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cteur droit 87">
                  <a:extLst>
                    <a:ext uri="{FF2B5EF4-FFF2-40B4-BE49-F238E27FC236}">
                      <a16:creationId xmlns:a16="http://schemas.microsoft.com/office/drawing/2014/main" id="{16754CD4-623E-4C10-BF13-76719FDF52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cteur droit 90">
                  <a:extLst>
                    <a:ext uri="{FF2B5EF4-FFF2-40B4-BE49-F238E27FC236}">
                      <a16:creationId xmlns:a16="http://schemas.microsoft.com/office/drawing/2014/main" id="{4A45BFA4-2006-4A00-B769-89425470D1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cteur droit 93">
                  <a:extLst>
                    <a:ext uri="{FF2B5EF4-FFF2-40B4-BE49-F238E27FC236}">
                      <a16:creationId xmlns:a16="http://schemas.microsoft.com/office/drawing/2014/main" id="{AAE79055-2F96-481A-B8C7-0D62D3E1C616}"/>
                    </a:ext>
                  </a:extLst>
                </p:cNvPr>
                <p:cNvCxnSpPr>
                  <a:cxnSpLocks/>
                  <a:stCxn id="85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cteur droit 96">
                  <a:extLst>
                    <a:ext uri="{FF2B5EF4-FFF2-40B4-BE49-F238E27FC236}">
                      <a16:creationId xmlns:a16="http://schemas.microsoft.com/office/drawing/2014/main" id="{11B7B975-A23C-45BD-A011-C3C29CB8FF88}"/>
                    </a:ext>
                  </a:extLst>
                </p:cNvPr>
                <p:cNvCxnSpPr>
                  <a:cxnSpLocks/>
                  <a:endCxn id="17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>
                  <a:extLst>
                    <a:ext uri="{FF2B5EF4-FFF2-40B4-BE49-F238E27FC236}">
                      <a16:creationId xmlns:a16="http://schemas.microsoft.com/office/drawing/2014/main" id="{6B73B2B2-F3EE-48AE-B119-F2D89CDC0B7D}"/>
                    </a:ext>
                  </a:extLst>
                </p:cNvPr>
                <p:cNvCxnSpPr>
                  <a:cxnSpLocks/>
                  <a:endCxn id="15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cteur droit 104">
                  <a:extLst>
                    <a:ext uri="{FF2B5EF4-FFF2-40B4-BE49-F238E27FC236}">
                      <a16:creationId xmlns:a16="http://schemas.microsoft.com/office/drawing/2014/main" id="{6921EF32-724B-4018-9248-39E5DC55E4CA}"/>
                    </a:ext>
                  </a:extLst>
                </p:cNvPr>
                <p:cNvCxnSpPr>
                  <a:cxnSpLocks/>
                  <a:stCxn id="39" idx="0"/>
                  <a:endCxn id="13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13" name="Groupe 112">
                  <a:extLst>
                    <a:ext uri="{FF2B5EF4-FFF2-40B4-BE49-F238E27FC236}">
                      <a16:creationId xmlns:a16="http://schemas.microsoft.com/office/drawing/2014/main" id="{877A5C25-D86C-4DA3-8FCB-7C3DE75B3A51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14" name="Rectangle : coins arrondis 113">
                    <a:extLst>
                      <a:ext uri="{FF2B5EF4-FFF2-40B4-BE49-F238E27FC236}">
                        <a16:creationId xmlns:a16="http://schemas.microsoft.com/office/drawing/2014/main" id="{779EAE42-1503-4583-99D9-4B5563878189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" name="ZoneTexte 114">
                    <a:extLst>
                      <a:ext uri="{FF2B5EF4-FFF2-40B4-BE49-F238E27FC236}">
                        <a16:creationId xmlns:a16="http://schemas.microsoft.com/office/drawing/2014/main" id="{343004A7-1693-4EFA-9856-A19D431A6F42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16" name="Connecteur droit 115">
                  <a:extLst>
                    <a:ext uri="{FF2B5EF4-FFF2-40B4-BE49-F238E27FC236}">
                      <a16:creationId xmlns:a16="http://schemas.microsoft.com/office/drawing/2014/main" id="{22395BFF-9574-463D-9D11-41476F308B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19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E722C390-A4F0-4651-A3D5-8B39FCFE72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0" name="ZoneTexte 119">
                  <a:extLst>
                    <a:ext uri="{FF2B5EF4-FFF2-40B4-BE49-F238E27FC236}">
                      <a16:creationId xmlns:a16="http://schemas.microsoft.com/office/drawing/2014/main" id="{F3095DFE-3054-48EC-8EEC-598E03CD5E17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23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E7486A79-3449-4051-B7EE-6DFA38BB59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4" name="ZoneTexte 123">
                  <a:extLst>
                    <a:ext uri="{FF2B5EF4-FFF2-40B4-BE49-F238E27FC236}">
                      <a16:creationId xmlns:a16="http://schemas.microsoft.com/office/drawing/2014/main" id="{87B51B48-89F9-47E2-BA23-9BA68A10F71B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030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140341E3-6968-48EA-B66C-DDE04A1162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27" name="Connecteur droit 126">
                  <a:extLst>
                    <a:ext uri="{FF2B5EF4-FFF2-40B4-BE49-F238E27FC236}">
                      <a16:creationId xmlns:a16="http://schemas.microsoft.com/office/drawing/2014/main" id="{5DCC41DA-D76C-4139-8C6C-9C564AD186D3}"/>
                    </a:ext>
                  </a:extLst>
                </p:cNvPr>
                <p:cNvCxnSpPr>
                  <a:cxnSpLocks/>
                  <a:stCxn id="124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cteur droit 130">
                  <a:extLst>
                    <a:ext uri="{FF2B5EF4-FFF2-40B4-BE49-F238E27FC236}">
                      <a16:creationId xmlns:a16="http://schemas.microsoft.com/office/drawing/2014/main" id="{D83A1C99-0908-4E1F-8921-5A3321B81B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36" name="Nuage 35">
                  <a:extLst>
                    <a:ext uri="{FF2B5EF4-FFF2-40B4-BE49-F238E27FC236}">
                      <a16:creationId xmlns:a16="http://schemas.microsoft.com/office/drawing/2014/main" id="{9EF66342-BEC1-4B61-B465-6D34A965F7F5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37" name="ZoneTexte 136">
                  <a:extLst>
                    <a:ext uri="{FF2B5EF4-FFF2-40B4-BE49-F238E27FC236}">
                      <a16:creationId xmlns:a16="http://schemas.microsoft.com/office/drawing/2014/main" id="{DA98714F-AFD2-49CC-A3FE-057FD81E93EC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C499A3DA-D569-47FE-A204-C3AC0AB97679}"/>
              </a:ext>
            </a:extLst>
          </p:cNvPr>
          <p:cNvCxnSpPr>
            <a:cxnSpLocks/>
          </p:cNvCxnSpPr>
          <p:nvPr/>
        </p:nvCxnSpPr>
        <p:spPr>
          <a:xfrm flipH="1" flipV="1">
            <a:off x="5056171" y="-1689644"/>
            <a:ext cx="875894" cy="1115330"/>
          </a:xfrm>
          <a:prstGeom prst="line">
            <a:avLst/>
          </a:prstGeom>
          <a:ln w="25400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038" name="Groupe 1037">
            <a:extLst>
              <a:ext uri="{FF2B5EF4-FFF2-40B4-BE49-F238E27FC236}">
                <a16:creationId xmlns:a16="http://schemas.microsoft.com/office/drawing/2014/main" id="{D3B9B888-A4AE-4EF5-9BD8-E72E6E92FC63}"/>
              </a:ext>
            </a:extLst>
          </p:cNvPr>
          <p:cNvGrpSpPr/>
          <p:nvPr/>
        </p:nvGrpSpPr>
        <p:grpSpPr>
          <a:xfrm>
            <a:off x="5736365" y="1614379"/>
            <a:ext cx="1244187" cy="1076892"/>
            <a:chOff x="5513418" y="903478"/>
            <a:chExt cx="1244187" cy="1076892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A816DB9-46C9-4614-80BD-1C1B83F6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3202" y="903478"/>
              <a:ext cx="992835" cy="837096"/>
            </a:xfrm>
            <a:prstGeom prst="rect">
              <a:avLst/>
            </a:prstGeom>
          </p:spPr>
        </p:pic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98684B29-6D83-4043-82E5-3355BC80A95A}"/>
                </a:ext>
              </a:extLst>
            </p:cNvPr>
            <p:cNvSpPr txBox="1"/>
            <p:nvPr/>
          </p:nvSpPr>
          <p:spPr>
            <a:xfrm>
              <a:off x="5513418" y="1611038"/>
              <a:ext cx="1244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Lora Server</a:t>
              </a:r>
            </a:p>
          </p:txBody>
        </p:sp>
      </p:grpSp>
      <p:grpSp>
        <p:nvGrpSpPr>
          <p:cNvPr id="1036" name="Groupe 1035">
            <a:extLst>
              <a:ext uri="{FF2B5EF4-FFF2-40B4-BE49-F238E27FC236}">
                <a16:creationId xmlns:a16="http://schemas.microsoft.com/office/drawing/2014/main" id="{C57EC015-AEA6-4562-B11A-D192C20C5071}"/>
              </a:ext>
            </a:extLst>
          </p:cNvPr>
          <p:cNvGrpSpPr/>
          <p:nvPr/>
        </p:nvGrpSpPr>
        <p:grpSpPr>
          <a:xfrm>
            <a:off x="5878125" y="3191276"/>
            <a:ext cx="992835" cy="1102166"/>
            <a:chOff x="7299713" y="886704"/>
            <a:chExt cx="992835" cy="1102166"/>
          </a:xfrm>
        </p:grpSpPr>
        <p:pic>
          <p:nvPicPr>
            <p:cNvPr id="145" name="Image 144">
              <a:extLst>
                <a:ext uri="{FF2B5EF4-FFF2-40B4-BE49-F238E27FC236}">
                  <a16:creationId xmlns:a16="http://schemas.microsoft.com/office/drawing/2014/main" id="{997DFCA5-C155-4311-880E-F989DFAA3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146" name="ZoneTexte 145">
              <a:extLst>
                <a:ext uri="{FF2B5EF4-FFF2-40B4-BE49-F238E27FC236}">
                  <a16:creationId xmlns:a16="http://schemas.microsoft.com/office/drawing/2014/main" id="{7938155A-FC99-4C11-B8FC-40CECEEE31FB}"/>
                </a:ext>
              </a:extLst>
            </p:cNvPr>
            <p:cNvSpPr txBox="1"/>
            <p:nvPr/>
          </p:nvSpPr>
          <p:spPr>
            <a:xfrm>
              <a:off x="7518628" y="1619538"/>
              <a:ext cx="514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ELK</a:t>
              </a:r>
            </a:p>
          </p:txBody>
        </p:sp>
      </p:grpSp>
      <p:grpSp>
        <p:nvGrpSpPr>
          <p:cNvPr id="148" name="Groupe 147">
            <a:extLst>
              <a:ext uri="{FF2B5EF4-FFF2-40B4-BE49-F238E27FC236}">
                <a16:creationId xmlns:a16="http://schemas.microsoft.com/office/drawing/2014/main" id="{EF7C0D2D-B7DC-472B-81EE-E425D8461B72}"/>
              </a:ext>
            </a:extLst>
          </p:cNvPr>
          <p:cNvGrpSpPr/>
          <p:nvPr/>
        </p:nvGrpSpPr>
        <p:grpSpPr>
          <a:xfrm>
            <a:off x="7549161" y="1198947"/>
            <a:ext cx="1122423" cy="1115476"/>
            <a:chOff x="7257259" y="886704"/>
            <a:chExt cx="1122423" cy="1115476"/>
          </a:xfrm>
        </p:grpSpPr>
        <p:pic>
          <p:nvPicPr>
            <p:cNvPr id="149" name="Image 148">
              <a:extLst>
                <a:ext uri="{FF2B5EF4-FFF2-40B4-BE49-F238E27FC236}">
                  <a16:creationId xmlns:a16="http://schemas.microsoft.com/office/drawing/2014/main" id="{57172536-76BF-4CED-AEFC-169F4962A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150" name="ZoneTexte 149">
              <a:extLst>
                <a:ext uri="{FF2B5EF4-FFF2-40B4-BE49-F238E27FC236}">
                  <a16:creationId xmlns:a16="http://schemas.microsoft.com/office/drawing/2014/main" id="{B6FF6796-1285-4E1A-AA6D-855E499F994A}"/>
                </a:ext>
              </a:extLst>
            </p:cNvPr>
            <p:cNvSpPr txBox="1"/>
            <p:nvPr/>
          </p:nvSpPr>
          <p:spPr>
            <a:xfrm>
              <a:off x="7257259" y="1632848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MongoDB</a:t>
              </a:r>
            </a:p>
          </p:txBody>
        </p:sp>
      </p:grp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5D4738DB-582E-443F-B000-DCB86F56F130}"/>
              </a:ext>
            </a:extLst>
          </p:cNvPr>
          <p:cNvSpPr/>
          <p:nvPr/>
        </p:nvSpPr>
        <p:spPr>
          <a:xfrm>
            <a:off x="5724570" y="178852"/>
            <a:ext cx="3302616" cy="43717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039" name="Rectangle : coins arrondis 1038">
            <a:extLst>
              <a:ext uri="{FF2B5EF4-FFF2-40B4-BE49-F238E27FC236}">
                <a16:creationId xmlns:a16="http://schemas.microsoft.com/office/drawing/2014/main" id="{64285779-A4A3-4F80-8263-5D17C1724894}"/>
              </a:ext>
            </a:extLst>
          </p:cNvPr>
          <p:cNvSpPr/>
          <p:nvPr/>
        </p:nvSpPr>
        <p:spPr>
          <a:xfrm>
            <a:off x="70126" y="1512376"/>
            <a:ext cx="6979154" cy="3282019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55" name="ZoneTexte 154">
            <a:extLst>
              <a:ext uri="{FF2B5EF4-FFF2-40B4-BE49-F238E27FC236}">
                <a16:creationId xmlns:a16="http://schemas.microsoft.com/office/drawing/2014/main" id="{6BC83689-4A98-4D65-852F-040E29485B0A}"/>
              </a:ext>
            </a:extLst>
          </p:cNvPr>
          <p:cNvSpPr txBox="1"/>
          <p:nvPr/>
        </p:nvSpPr>
        <p:spPr>
          <a:xfrm>
            <a:off x="44053" y="4000622"/>
            <a:ext cx="1372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Périmètre</a:t>
            </a:r>
          </a:p>
          <a:p>
            <a:r>
              <a:rPr lang="fr-FR" dirty="0"/>
              <a:t> </a:t>
            </a:r>
            <a:r>
              <a:rPr lang="fr-FR" dirty="0" err="1"/>
              <a:t>ConnecSens</a:t>
            </a:r>
            <a:endParaRPr lang="fr-FR" dirty="0"/>
          </a:p>
        </p:txBody>
      </p:sp>
      <p:sp>
        <p:nvSpPr>
          <p:cNvPr id="156" name="Rectangle : coins arrondis 155">
            <a:extLst>
              <a:ext uri="{FF2B5EF4-FFF2-40B4-BE49-F238E27FC236}">
                <a16:creationId xmlns:a16="http://schemas.microsoft.com/office/drawing/2014/main" id="{9AF8405A-0A60-48FA-A8FD-DF0351916CEC}"/>
              </a:ext>
            </a:extLst>
          </p:cNvPr>
          <p:cNvSpPr/>
          <p:nvPr/>
        </p:nvSpPr>
        <p:spPr>
          <a:xfrm>
            <a:off x="70126" y="4799073"/>
            <a:ext cx="6729338" cy="132720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57" name="ZoneTexte 156">
            <a:extLst>
              <a:ext uri="{FF2B5EF4-FFF2-40B4-BE49-F238E27FC236}">
                <a16:creationId xmlns:a16="http://schemas.microsoft.com/office/drawing/2014/main" id="{4085C79D-B5C8-4787-949F-7BD99F10938E}"/>
              </a:ext>
            </a:extLst>
          </p:cNvPr>
          <p:cNvSpPr txBox="1"/>
          <p:nvPr/>
        </p:nvSpPr>
        <p:spPr>
          <a:xfrm>
            <a:off x="49753" y="5743781"/>
            <a:ext cx="245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Périmètre Laboratoire</a:t>
            </a:r>
          </a:p>
        </p:txBody>
      </p:sp>
      <p:sp>
        <p:nvSpPr>
          <p:cNvPr id="108" name="Nuage 107">
            <a:extLst>
              <a:ext uri="{FF2B5EF4-FFF2-40B4-BE49-F238E27FC236}">
                <a16:creationId xmlns:a16="http://schemas.microsoft.com/office/drawing/2014/main" id="{B54EB671-514B-4D11-A71E-8448271D979A}"/>
              </a:ext>
            </a:extLst>
          </p:cNvPr>
          <p:cNvSpPr/>
          <p:nvPr/>
        </p:nvSpPr>
        <p:spPr>
          <a:xfrm rot="11023267">
            <a:off x="8003080" y="4227164"/>
            <a:ext cx="1131012" cy="795854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098541C5-747B-45CE-A1BD-FFEFB74B8083}"/>
              </a:ext>
            </a:extLst>
          </p:cNvPr>
          <p:cNvSpPr txBox="1"/>
          <p:nvPr/>
        </p:nvSpPr>
        <p:spPr>
          <a:xfrm>
            <a:off x="8151310" y="4394395"/>
            <a:ext cx="6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CEBA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92E3F7-8AF8-4DFB-85BC-4E34828EC158}"/>
              </a:ext>
            </a:extLst>
          </p:cNvPr>
          <p:cNvSpPr/>
          <p:nvPr/>
        </p:nvSpPr>
        <p:spPr>
          <a:xfrm>
            <a:off x="44053" y="171357"/>
            <a:ext cx="1540397" cy="10560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2" name="Image 111">
            <a:extLst>
              <a:ext uri="{FF2B5EF4-FFF2-40B4-BE49-F238E27FC236}">
                <a16:creationId xmlns:a16="http://schemas.microsoft.com/office/drawing/2014/main" id="{F39019CE-498B-4E0E-B38F-EF5807F81BF0}"/>
              </a:ext>
            </a:extLst>
          </p:cNvPr>
          <p:cNvPicPr/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5" b="17178"/>
          <a:stretch/>
        </p:blipFill>
        <p:spPr bwMode="auto">
          <a:xfrm>
            <a:off x="111738" y="131211"/>
            <a:ext cx="1454495" cy="9749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7" name="Nuage 116">
            <a:extLst>
              <a:ext uri="{FF2B5EF4-FFF2-40B4-BE49-F238E27FC236}">
                <a16:creationId xmlns:a16="http://schemas.microsoft.com/office/drawing/2014/main" id="{62B3E78A-E3F4-4DE3-AD1F-2388753CE8C5}"/>
              </a:ext>
            </a:extLst>
          </p:cNvPr>
          <p:cNvSpPr/>
          <p:nvPr/>
        </p:nvSpPr>
        <p:spPr>
          <a:xfrm rot="11023267">
            <a:off x="7107989" y="4259238"/>
            <a:ext cx="1131012" cy="795854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434B4C31-2F95-400E-914E-D7A947BCBB84}"/>
              </a:ext>
            </a:extLst>
          </p:cNvPr>
          <p:cNvSpPr txBox="1"/>
          <p:nvPr/>
        </p:nvSpPr>
        <p:spPr>
          <a:xfrm>
            <a:off x="7234920" y="4394395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Kibana</a:t>
            </a:r>
            <a:endParaRPr lang="fr-FR" dirty="0"/>
          </a:p>
        </p:txBody>
      </p:sp>
      <p:pic>
        <p:nvPicPr>
          <p:cNvPr id="121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AE016F51-3871-4400-B80B-3DF06FE6F212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1767" y="5044731"/>
            <a:ext cx="1011518" cy="559834"/>
          </a:xfrm>
          <a:prstGeom prst="rect">
            <a:avLst/>
          </a:prstGeom>
        </p:spPr>
      </p:pic>
      <p:pic>
        <p:nvPicPr>
          <p:cNvPr id="122" name="Espace réservé pour une image  5" descr="WebSol">
            <a:extLst>
              <a:ext uri="{FF2B5EF4-FFF2-40B4-BE49-F238E27FC236}">
                <a16:creationId xmlns:a16="http://schemas.microsoft.com/office/drawing/2014/main" id="{701DB6E2-9103-4B97-BDCF-89162F483F38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5" b="28265"/>
          <a:stretch/>
        </p:blipFill>
        <p:spPr>
          <a:xfrm>
            <a:off x="7083551" y="5200025"/>
            <a:ext cx="2060449" cy="891992"/>
          </a:xfrm>
          <a:prstGeom prst="rect">
            <a:avLst/>
          </a:prstGeom>
        </p:spPr>
      </p:pic>
      <p:pic>
        <p:nvPicPr>
          <p:cNvPr id="125" name="Image 124">
            <a:extLst>
              <a:ext uri="{FF2B5EF4-FFF2-40B4-BE49-F238E27FC236}">
                <a16:creationId xmlns:a16="http://schemas.microsoft.com/office/drawing/2014/main" id="{C934879D-5B75-4FB9-8334-AB18C15CAB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081" y="5906556"/>
            <a:ext cx="297622" cy="496036"/>
          </a:xfrm>
          <a:prstGeom prst="rect">
            <a:avLst/>
          </a:prstGeom>
        </p:spPr>
      </p:pic>
      <p:pic>
        <p:nvPicPr>
          <p:cNvPr id="129" name="Espace réservé pour une image  5" descr="JSON Data Icon – free icons">
            <a:extLst>
              <a:ext uri="{FF2B5EF4-FFF2-40B4-BE49-F238E27FC236}">
                <a16:creationId xmlns:a16="http://schemas.microsoft.com/office/drawing/2014/main" id="{067D693B-7462-4980-8014-926AACC5CFA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8425" b="95971" l="7488" r="89684">
                        <a14:foregroundMark x1="26456" y1="8791" x2="56406" y2="11355"/>
                        <a14:foregroundMark x1="56406" y1="11355" x2="62230" y2="19048"/>
                        <a14:foregroundMark x1="62230" y1="19048" x2="63394" y2="25824"/>
                        <a14:foregroundMark x1="7488" y1="50916" x2="8985" y2="61905"/>
                        <a14:foregroundMark x1="39767" y1="59707" x2="39767" y2="59707"/>
                        <a14:foregroundMark x1="25291" y1="93223" x2="25291" y2="93223"/>
                        <a14:foregroundMark x1="64725" y1="17399" x2="72379" y2="26557"/>
                        <a14:foregroundMark x1="71048" y1="24908" x2="78869" y2="35897"/>
                        <a14:foregroundMark x1="79534" y1="37729" x2="79201" y2="56227"/>
                        <a14:foregroundMark x1="78869" y1="76374" x2="78369" y2="85348"/>
                        <a14:foregroundMark x1="78369" y1="85348" x2="77870" y2="86630"/>
                        <a14:foregroundMark x1="74542" y1="93223" x2="67221" y2="95421"/>
                        <a14:foregroundMark x1="67221" y1="95421" x2="38602" y2="95971"/>
                        <a14:backgroundMark x1="37271" y1="54212" x2="35441" y2="55861"/>
                        <a14:backgroundMark x1="25125" y1="53663" x2="22795" y2="53846"/>
                        <a14:backgroundMark x1="13810" y1="53297" x2="15807" y2="54212"/>
                        <a14:backgroundMark x1="8153" y1="64286" x2="8153" y2="6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6945" y="2708638"/>
            <a:ext cx="432915" cy="393297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DBF32621-7AF7-4ECD-BCB7-517EA125DFF6}"/>
              </a:ext>
            </a:extLst>
          </p:cNvPr>
          <p:cNvGrpSpPr/>
          <p:nvPr/>
        </p:nvGrpSpPr>
        <p:grpSpPr>
          <a:xfrm>
            <a:off x="7761204" y="4709888"/>
            <a:ext cx="655167" cy="449717"/>
            <a:chOff x="879977" y="5193162"/>
            <a:chExt cx="655167" cy="44971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AE53016-928B-4CBE-AB07-3AF1780E5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77" y="5193162"/>
              <a:ext cx="655167" cy="287428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6379A7E-93A1-409B-BA5D-DA033154F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35" y="5417372"/>
              <a:ext cx="196825" cy="222222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D9E20149-7C70-4533-880A-AA602F279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71" y="5427937"/>
              <a:ext cx="214942" cy="214942"/>
            </a:xfrm>
            <a:prstGeom prst="rect">
              <a:avLst/>
            </a:prstGeom>
          </p:spPr>
        </p:pic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065B7FCB-7A82-4A0D-A15C-4B32E06C763E}"/>
              </a:ext>
            </a:extLst>
          </p:cNvPr>
          <p:cNvGrpSpPr/>
          <p:nvPr/>
        </p:nvGrpSpPr>
        <p:grpSpPr>
          <a:xfrm>
            <a:off x="7498720" y="2377585"/>
            <a:ext cx="1311321" cy="1420848"/>
            <a:chOff x="7216459" y="886704"/>
            <a:chExt cx="1311321" cy="1420848"/>
          </a:xfrm>
        </p:grpSpPr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DAA6D2EB-74C7-4D31-94F6-D05EF01C8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133" name="ZoneTexte 132">
              <a:extLst>
                <a:ext uri="{FF2B5EF4-FFF2-40B4-BE49-F238E27FC236}">
                  <a16:creationId xmlns:a16="http://schemas.microsoft.com/office/drawing/2014/main" id="{0BBB03B7-31C4-4BCA-B8E9-16DA6E35F955}"/>
                </a:ext>
              </a:extLst>
            </p:cNvPr>
            <p:cNvSpPr txBox="1"/>
            <p:nvPr/>
          </p:nvSpPr>
          <p:spPr>
            <a:xfrm>
              <a:off x="7216459" y="1938220"/>
              <a:ext cx="1311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Pile de tests</a:t>
              </a:r>
            </a:p>
          </p:txBody>
        </p:sp>
      </p:grpSp>
      <p:pic>
        <p:nvPicPr>
          <p:cNvPr id="134" name="Image 133">
            <a:extLst>
              <a:ext uri="{FF2B5EF4-FFF2-40B4-BE49-F238E27FC236}">
                <a16:creationId xmlns:a16="http://schemas.microsoft.com/office/drawing/2014/main" id="{1A8FE31F-748E-4786-A38C-F3042AA282D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74" y="2529985"/>
            <a:ext cx="992835" cy="837096"/>
          </a:xfrm>
          <a:prstGeom prst="rect">
            <a:avLst/>
          </a:prstGeom>
        </p:spPr>
      </p:pic>
      <p:pic>
        <p:nvPicPr>
          <p:cNvPr id="135" name="Image 134">
            <a:extLst>
              <a:ext uri="{FF2B5EF4-FFF2-40B4-BE49-F238E27FC236}">
                <a16:creationId xmlns:a16="http://schemas.microsoft.com/office/drawing/2014/main" id="{5926863F-F18B-4A58-A237-31B4C95158B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74" y="2682385"/>
            <a:ext cx="992835" cy="83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83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26206-F312-4465-BBE6-A43FDDB2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24DF344-A97E-4158-9416-57A7E34035F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BACBF3-84D4-4316-BD88-FDA07AC02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C0D756-ADC3-4EAE-A028-86AC3ECE44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A88E56B-5B23-4C7D-AB64-B36BC33EF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"/>
            <a:ext cx="9144000" cy="685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48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FAE453-0CB7-7F47-8BB7-0A6FFC2E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C0212E-512C-5944-BBFA-1647CFDFA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74" y="1417638"/>
            <a:ext cx="8897509" cy="4525963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Observatoire numérique de </a:t>
            </a:r>
          </a:p>
          <a:p>
            <a:pPr marL="0" indent="0">
              <a:buNone/>
            </a:pPr>
            <a:r>
              <a:rPr lang="fr-FR" dirty="0"/>
              <a:t>l’environnement et des agroécosystèmes en Auvergne </a:t>
            </a:r>
          </a:p>
          <a:p>
            <a:pPr marL="0" indent="0">
              <a:buNone/>
            </a:pPr>
            <a:r>
              <a:rPr lang="fr-FR" dirty="0"/>
              <a:t>pour répondre à différentes problématiques: </a:t>
            </a:r>
          </a:p>
          <a:p>
            <a:pPr marL="0" indent="0">
              <a:buNone/>
            </a:pPr>
            <a:r>
              <a:rPr lang="fr-FR" dirty="0"/>
              <a:t>scientifiques, culturelles ou socio-économiques, </a:t>
            </a:r>
          </a:p>
          <a:p>
            <a:pPr marL="0" indent="0">
              <a:buNone/>
            </a:pPr>
            <a:r>
              <a:rPr lang="fr-FR" dirty="0"/>
              <a:t>au bénéfice de l’agriculture.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48AA36-AF74-4EAB-8636-129FF7226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994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D1C3F9-EB29-D543-A05E-7E977D790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1523" y="153670"/>
            <a:ext cx="5776623" cy="71532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Méthode</a:t>
            </a:r>
            <a:r>
              <a:rPr lang="en-US" dirty="0"/>
              <a:t> de travail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3988C6-B89F-B54B-8048-D97061723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28" y="932291"/>
            <a:ext cx="4114800" cy="550031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Interviews</a:t>
            </a:r>
          </a:p>
          <a:p>
            <a:pPr lvl="1"/>
            <a:r>
              <a:rPr lang="fr-FR" noProof="1"/>
              <a:t>Présentiel </a:t>
            </a:r>
          </a:p>
          <a:p>
            <a:pPr lvl="1"/>
            <a:r>
              <a:rPr lang="fr-FR" noProof="1"/>
              <a:t>1 heure d’échange</a:t>
            </a:r>
          </a:p>
          <a:p>
            <a:r>
              <a:rPr lang="fr-FR" noProof="1"/>
              <a:t>But</a:t>
            </a:r>
          </a:p>
          <a:p>
            <a:pPr lvl="1"/>
            <a:r>
              <a:rPr lang="fr-FR" noProof="1"/>
              <a:t>Acteurs et rôles</a:t>
            </a:r>
          </a:p>
          <a:p>
            <a:pPr lvl="1"/>
            <a:r>
              <a:rPr lang="fr-FR" noProof="1"/>
              <a:t>Sources de données</a:t>
            </a:r>
          </a:p>
          <a:p>
            <a:pPr lvl="2"/>
            <a:r>
              <a:rPr lang="fr-FR" noProof="1"/>
              <a:t>Type, Volumétrie, etc.</a:t>
            </a:r>
          </a:p>
          <a:p>
            <a:pPr lvl="1"/>
            <a:r>
              <a:rPr lang="fr-FR" noProof="1"/>
              <a:t>Usages</a:t>
            </a:r>
          </a:p>
          <a:p>
            <a:pPr lvl="1"/>
            <a:r>
              <a:rPr lang="fr-FR" noProof="1"/>
              <a:t>Propriété intellectuelle</a:t>
            </a:r>
          </a:p>
          <a:p>
            <a:pPr lvl="1"/>
            <a:r>
              <a:rPr lang="fr-FR" noProof="1"/>
              <a:t>Attentes </a:t>
            </a:r>
          </a:p>
          <a:p>
            <a:pPr lvl="1"/>
            <a:r>
              <a:rPr lang="fr-FR" noProof="1"/>
              <a:t>Contraintes</a:t>
            </a:r>
          </a:p>
          <a:p>
            <a:r>
              <a:rPr lang="fr-FR" noProof="1"/>
              <a:t>Synthétisée en CR</a:t>
            </a:r>
          </a:p>
          <a:p>
            <a:pPr lvl="1"/>
            <a:r>
              <a:rPr lang="fr-FR" noProof="1"/>
              <a:t>validés</a:t>
            </a:r>
          </a:p>
          <a:p>
            <a:endParaRPr lang="en-US" dirty="0"/>
          </a:p>
        </p:txBody>
      </p:sp>
      <p:pic>
        <p:nvPicPr>
          <p:cNvPr id="5" name="Espace réservé pour une image  5" descr="20180327-1000-CR-des-interviews.docx - Word">
            <a:extLst>
              <a:ext uri="{FF2B5EF4-FFF2-40B4-BE49-F238E27FC236}">
                <a16:creationId xmlns:a16="http://schemas.microsoft.com/office/drawing/2014/main" id="{5F54C0B5-44FD-4E48-9972-3872D8799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7277" y="1184587"/>
            <a:ext cx="4831772" cy="5357812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5D40CA-40E2-48B8-B761-C7BB6A0907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4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29A3746-4083-4AE6-889A-26E2944F1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28" y="739525"/>
            <a:ext cx="4889872" cy="542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6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2C5735-1768-7346-9F75-672AF2ECC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Analyse</a:t>
            </a:r>
            <a:r>
              <a:rPr lang="en-US" dirty="0"/>
              <a:t> des </a:t>
            </a:r>
            <a:r>
              <a:rPr lang="en-US" dirty="0" err="1"/>
              <a:t>besoins</a:t>
            </a:r>
            <a:r>
              <a:rPr lang="en-US" dirty="0"/>
              <a:t> :</a:t>
            </a:r>
            <a:br>
              <a:rPr lang="en-US" dirty="0"/>
            </a:br>
            <a:r>
              <a:rPr lang="en-US" dirty="0" err="1"/>
              <a:t>acteurs</a:t>
            </a:r>
            <a:r>
              <a:rPr lang="en-US" dirty="0"/>
              <a:t> et r</a:t>
            </a:r>
            <a:r>
              <a:rPr lang="fr-FR" dirty="0" err="1"/>
              <a:t>ôles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AE698B-B51A-A840-B9C6-96E7E7E6E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3" y="1717587"/>
            <a:ext cx="3400425" cy="3263504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Producteur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Consommateur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Producteur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 err="1"/>
              <a:t>consommateur</a:t>
            </a:r>
            <a:endParaRPr lang="en-US" dirty="0"/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E4981FF1-E08F-454A-ABF5-E6B22BF648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535683"/>
              </p:ext>
            </p:extLst>
          </p:nvPr>
        </p:nvGraphicFramePr>
        <p:xfrm>
          <a:off x="4047215" y="1567612"/>
          <a:ext cx="4963906" cy="3563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6B9176-21D1-46B1-97F2-50BC8572B5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5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8DEA60-519A-4B48-94F4-A48753477E12}"/>
              </a:ext>
            </a:extLst>
          </p:cNvPr>
          <p:cNvSpPr txBox="1"/>
          <p:nvPr/>
        </p:nvSpPr>
        <p:spPr>
          <a:xfrm>
            <a:off x="5020573" y="5432237"/>
            <a:ext cx="325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Rôle des personnes interviewées</a:t>
            </a:r>
          </a:p>
        </p:txBody>
      </p:sp>
    </p:spTree>
    <p:extLst>
      <p:ext uri="{BB962C8B-B14F-4D97-AF65-F5344CB8AC3E}">
        <p14:creationId xmlns:p14="http://schemas.microsoft.com/office/powerpoint/2010/main" val="2202128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2A8076-B8C1-1B41-AA0F-5602F0745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Sources de données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7F3F4A-2413-8844-9067-3101859C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58261"/>
            <a:ext cx="4429125" cy="3263504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Réseaux déjà existants et structurés</a:t>
            </a:r>
          </a:p>
          <a:p>
            <a:endParaRPr lang="fr-FR" dirty="0"/>
          </a:p>
          <a:p>
            <a:r>
              <a:rPr lang="fr-FR" dirty="0"/>
              <a:t>Flux de réseaux de capteurs</a:t>
            </a:r>
          </a:p>
          <a:p>
            <a:endParaRPr lang="fr-FR" dirty="0"/>
          </a:p>
          <a:p>
            <a:r>
              <a:rPr lang="fr-FR" dirty="0"/>
              <a:t>Fichiers type Excel ou CSV</a:t>
            </a:r>
          </a:p>
          <a:p>
            <a:endParaRPr lang="fr-FR" dirty="0"/>
          </a:p>
          <a:p>
            <a:r>
              <a:rPr lang="fr-FR" dirty="0"/>
              <a:t>Fichiers volumineux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F6817DC0-4FDE-4432-8E44-BFA8A06398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2273706"/>
              </p:ext>
            </p:extLst>
          </p:nvPr>
        </p:nvGraphicFramePr>
        <p:xfrm>
          <a:off x="4492489" y="1630017"/>
          <a:ext cx="4573118" cy="3919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DF9674-B337-4359-9DEB-FD3CBE8A46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221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23A8CA-126C-7E4B-93A7-DA73C3C67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Sous quelle forme les données sont-elles partagées ?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93BDEB-A61D-40A5-B910-918A20FC3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614" y="1819568"/>
            <a:ext cx="3705308" cy="3881517"/>
          </a:xfrm>
        </p:spPr>
        <p:txBody>
          <a:bodyPr>
            <a:normAutofit fontScale="40000" lnSpcReduction="20000"/>
          </a:bodyPr>
          <a:lstStyle/>
          <a:p>
            <a:r>
              <a:rPr lang="fr-FR" sz="6000" dirty="0"/>
              <a:t>Flux de données</a:t>
            </a:r>
          </a:p>
          <a:p>
            <a:endParaRPr lang="fr-FR" sz="6000" dirty="0"/>
          </a:p>
          <a:p>
            <a:r>
              <a:rPr lang="fr-FR" sz="6000" dirty="0"/>
              <a:t>Fichiers</a:t>
            </a:r>
          </a:p>
          <a:p>
            <a:endParaRPr lang="fr-FR" sz="6000" dirty="0"/>
          </a:p>
          <a:p>
            <a:r>
              <a:rPr lang="fr-FR" sz="6000" dirty="0"/>
              <a:t>Historique </a:t>
            </a:r>
          </a:p>
          <a:p>
            <a:endParaRPr lang="fr-FR" sz="6000" dirty="0"/>
          </a:p>
          <a:p>
            <a:r>
              <a:rPr lang="fr-FR" sz="6000" dirty="0"/>
              <a:t>Cartographie</a:t>
            </a:r>
          </a:p>
          <a:p>
            <a:endParaRPr lang="fr-FR" sz="6000" dirty="0"/>
          </a:p>
          <a:p>
            <a:r>
              <a:rPr lang="fr-FR" sz="6000" dirty="0"/>
              <a:t>Fichiers volumineux</a:t>
            </a:r>
            <a:endParaRPr lang="fr-FR" dirty="0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AC9CE827-7450-43D6-95BF-88B5F16BE1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1121565"/>
              </p:ext>
            </p:extLst>
          </p:nvPr>
        </p:nvGraphicFramePr>
        <p:xfrm>
          <a:off x="4228770" y="2010400"/>
          <a:ext cx="4676691" cy="3221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ACF554F-49D1-4840-A28A-2F15163CA7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94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91F2FE-E1CF-0F43-9DB8-038B893B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Usages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A6C914-3603-C649-9177-F10C40456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47" y="1756912"/>
            <a:ext cx="2943225" cy="3263504"/>
          </a:xfrm>
        </p:spPr>
        <p:txBody>
          <a:bodyPr/>
          <a:lstStyle/>
          <a:p>
            <a:r>
              <a:rPr lang="fr-FR" dirty="0"/>
              <a:t>Stockage</a:t>
            </a:r>
          </a:p>
          <a:p>
            <a:endParaRPr lang="fr-FR" dirty="0"/>
          </a:p>
          <a:p>
            <a:r>
              <a:rPr lang="fr-FR" dirty="0"/>
              <a:t>Partage </a:t>
            </a:r>
          </a:p>
          <a:p>
            <a:endParaRPr lang="fr-FR" dirty="0"/>
          </a:p>
          <a:p>
            <a:r>
              <a:rPr lang="fr-FR" dirty="0"/>
              <a:t>Exploitation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563B01A9-67DC-433B-A4BC-EDDBE19746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2783898"/>
              </p:ext>
            </p:extLst>
          </p:nvPr>
        </p:nvGraphicFramePr>
        <p:xfrm>
          <a:off x="3951798" y="1290418"/>
          <a:ext cx="5279665" cy="4768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CB28FC-ED8D-4305-B7BE-FADEA02557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901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B16EA4-07FE-8C43-98CA-BD33FB3B6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Stockage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5DBB87-9214-2441-80A5-A5B1F7F58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fr-FR" sz="2800" dirty="0"/>
              <a:t>Stocker des flux</a:t>
            </a:r>
          </a:p>
          <a:p>
            <a:endParaRPr lang="fr-FR" sz="2800" dirty="0"/>
          </a:p>
          <a:p>
            <a:r>
              <a:rPr lang="fr-FR" sz="2800" dirty="0"/>
              <a:t>Stocker de la cartographie</a:t>
            </a:r>
          </a:p>
          <a:p>
            <a:endParaRPr lang="fr-FR" sz="2800" dirty="0"/>
          </a:p>
          <a:p>
            <a:r>
              <a:rPr lang="fr-FR" sz="2800" dirty="0"/>
              <a:t>Stocker des fichiers très volumineux</a:t>
            </a:r>
          </a:p>
          <a:p>
            <a:endParaRPr lang="fr-FR" dirty="0"/>
          </a:p>
          <a:p>
            <a:r>
              <a:rPr lang="fr-FR" sz="2800" dirty="0"/>
              <a:t>Stocker des fichiers semi-structurés (Excel, textes)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942F56-FBF0-A74B-B6C5-29CB84F685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277819"/>
      </p:ext>
    </p:extLst>
  </p:cSld>
  <p:clrMapOvr>
    <a:masterClrMapping/>
  </p:clrMapOvr>
</p:sld>
</file>

<file path=ppt/theme/theme1.xml><?xml version="1.0" encoding="utf-8"?>
<a:theme xmlns:a="http://schemas.openxmlformats.org/drawingml/2006/main" name="cap202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2025" id="{2B4C18A7-48C9-4A87-B553-DB91E4199D08}" vid="{27B06B5B-4096-4A6F-96D6-570ECF81A68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651</TotalTime>
  <Words>469</Words>
  <Application>Microsoft Office PowerPoint</Application>
  <PresentationFormat>Affichage à l'écran (4:3)</PresentationFormat>
  <Paragraphs>405</Paragraphs>
  <Slides>24</Slides>
  <Notes>23</Notes>
  <HiddenSlides>1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Open Sans</vt:lpstr>
      <vt:lpstr>Arial</vt:lpstr>
      <vt:lpstr>Calibri</vt:lpstr>
      <vt:lpstr>Times New Roman</vt:lpstr>
      <vt:lpstr>cap2025</vt:lpstr>
      <vt:lpstr>Analyse des besoins et des contraintes</vt:lpstr>
      <vt:lpstr>CEBA Cloud Environnemental au  Bénéfice de l’Agriculture en Auvergne </vt:lpstr>
      <vt:lpstr>Introduction</vt:lpstr>
      <vt:lpstr>Méthode de travail</vt:lpstr>
      <vt:lpstr>Analyse des besoins : acteurs et rôles</vt:lpstr>
      <vt:lpstr>Sources de données</vt:lpstr>
      <vt:lpstr>Sous quelle forme les données sont-elles partagées ?</vt:lpstr>
      <vt:lpstr>Usages</vt:lpstr>
      <vt:lpstr>Stockage</vt:lpstr>
      <vt:lpstr>Partage</vt:lpstr>
      <vt:lpstr>Politiques de partage</vt:lpstr>
      <vt:lpstr>Exploitation</vt:lpstr>
      <vt:lpstr>Synthèse globale simplifiée</vt:lpstr>
      <vt:lpstr>Synthèse globale</vt:lpstr>
      <vt:lpstr>Contraintes</vt:lpstr>
      <vt:lpstr>Proposition de Calendrier prévisionnel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sebastien CIPIERE</dc:creator>
  <cp:lastModifiedBy>sebastien CIPIERE</cp:lastModifiedBy>
  <cp:revision>25</cp:revision>
  <dcterms:created xsi:type="dcterms:W3CDTF">2018-03-27T07:15:05Z</dcterms:created>
  <dcterms:modified xsi:type="dcterms:W3CDTF">2018-05-31T07:46:49Z</dcterms:modified>
</cp:coreProperties>
</file>