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62" r:id="rId3"/>
    <p:sldId id="302" r:id="rId4"/>
    <p:sldId id="373" r:id="rId5"/>
    <p:sldId id="377" r:id="rId6"/>
    <p:sldId id="374" r:id="rId7"/>
    <p:sldId id="388" r:id="rId8"/>
    <p:sldId id="383" r:id="rId9"/>
    <p:sldId id="385" r:id="rId10"/>
    <p:sldId id="369" r:id="rId11"/>
    <p:sldId id="384" r:id="rId12"/>
    <p:sldId id="380" r:id="rId13"/>
    <p:sldId id="379" r:id="rId14"/>
    <p:sldId id="389" r:id="rId15"/>
    <p:sldId id="314" r:id="rId16"/>
    <p:sldId id="315" r:id="rId17"/>
    <p:sldId id="365" r:id="rId18"/>
    <p:sldId id="364" r:id="rId19"/>
    <p:sldId id="366" r:id="rId20"/>
    <p:sldId id="38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25" autoAdjust="0"/>
    <p:restoredTop sz="87613"/>
  </p:normalViewPr>
  <p:slideViewPr>
    <p:cSldViewPr snapToGrid="0">
      <p:cViewPr varScale="1">
        <p:scale>
          <a:sx n="111" d="100"/>
          <a:sy n="111" d="100"/>
        </p:scale>
        <p:origin x="145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09/09/2019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Store and </a:t>
            </a:r>
            <a:r>
              <a:rPr lang="fr-FR" dirty="0" err="1"/>
              <a:t>process</a:t>
            </a:r>
            <a:r>
              <a:rPr lang="fr-FR" dirty="0"/>
              <a:t> Versus </a:t>
            </a:r>
            <a:r>
              <a:rPr lang="fr-FR" dirty="0" err="1"/>
              <a:t>process</a:t>
            </a:r>
            <a:r>
              <a:rPr lang="fr-FR" dirty="0"/>
              <a:t> and store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32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15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CSV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51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014274-CFDD-134D-B458-D9EC3D6AC0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4215"/>
            <a:ext cx="2364902" cy="4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iW7vvNvYHhAhVSyhoKHUI4DsoQjRx6BAgBEAU&amp;url=http%3A%2F%2Fwww.canberra.com%2Ffr%2Fproduits%2Fhp_radioprotection%2Fcsp-survey-meters.asp%3FAccordion1%3D0&amp;psig=AOvVaw2kiYA6iWIhTpw7d3-eS76_&amp;ust=1552647715720253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8.pn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i79anYtLbjAhXi6OAKHXDeDZsQjRx6BAgBEAU&amp;url=https%3A%2F%2Fwww.editions-eni.fr%2Fopen%2Fmediabook.aspx%3FidR%3D03599f12fd05713a9a84c96127c4dd73&amp;psig=AOvVaw1IumN9z9Cui_ao4J5llZmT&amp;ust=1563262479335148" TargetMode="External"/><Relationship Id="rId13" Type="http://schemas.openxmlformats.org/officeDocument/2006/relationships/image" Target="../media/image25.png"/><Relationship Id="rId18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26" Type="http://schemas.openxmlformats.org/officeDocument/2006/relationships/image" Target="../media/image67.png"/><Relationship Id="rId3" Type="http://schemas.openxmlformats.org/officeDocument/2006/relationships/hyperlink" Target="https://www.google.com/url?sa=i&amp;rct=j&amp;q=&amp;esrc=s&amp;source=images&amp;cd=&amp;ved=2ahUKEwiQvdzn5MXhAhUXA2MBHaCSBXoQjRx6BAgBEAU&amp;url=https%3A%2F%2Fwww.icone-png.com%2Fwebmaster%2Fcadenas%2F6.php&amp;psig=AOvVaw14UkJi7ZqRZqfinErmALUI&amp;ust=1554994664275330" TargetMode="External"/><Relationship Id="rId21" Type="http://schemas.openxmlformats.org/officeDocument/2006/relationships/image" Target="../media/image53.jpg"/><Relationship Id="rId34" Type="http://schemas.openxmlformats.org/officeDocument/2006/relationships/image" Target="../media/image71.png"/><Relationship Id="rId7" Type="http://schemas.openxmlformats.org/officeDocument/2006/relationships/image" Target="../media/image60.png"/><Relationship Id="rId12" Type="http://schemas.openxmlformats.org/officeDocument/2006/relationships/hyperlink" Target="https://www.google.com/url?sa=i&amp;rct=j&amp;q=&amp;esrc=s&amp;source=images&amp;cd=&amp;ved=2ahUKEwjmnNyBi8PhAhVIzhoKHXgvAHsQjRx6BAgBEAU&amp;url=https%3A%2F%2Fwww.juvo.be%2Fblog%2Fmonitoring-aws-filebeat-0&amp;psig=AOvVaw2lULjTek08cPTOdREg6g4v&amp;ust=1554901872988812" TargetMode="External"/><Relationship Id="rId17" Type="http://schemas.openxmlformats.org/officeDocument/2006/relationships/image" Target="../media/image63.png"/><Relationship Id="rId25" Type="http://schemas.openxmlformats.org/officeDocument/2006/relationships/hyperlink" Target="https://www.google.com/url?sa=i&amp;rct=j&amp;q=&amp;esrc=s&amp;source=images&amp;cd=&amp;ved=2ahUKEwjn_rHctrbjAhVu1-AKHXP1Cm8QjRx6BAgBEAU&amp;url=https%3A%2F%2Fwww.studioseizh.com%2Fblog%2Fdeveloppement-application-web-balise%2Flogo-grafana%2F&amp;psig=AOvVaw35JR7Qg6d7OsfI5TUd48lq&amp;ust=1563263023884083" TargetMode="External"/><Relationship Id="rId33" Type="http://schemas.openxmlformats.org/officeDocument/2006/relationships/hyperlink" Target="https://www.google.com/url?sa=i&amp;rct=j&amp;q=&amp;esrc=s&amp;source=images&amp;cd=&amp;ved=2ahUKEwilzOa7t7bjAhUq5eAKHaVzCMoQjRx6BAgBEAU&amp;url=https%3A%2F%2Ffr.wikipedia.org%2Fwiki%2FPostgreSQL&amp;psig=AOvVaw0jv_zeciZWgngB9VBe9ghq&amp;ust=1563263095193884" TargetMode="External"/><Relationship Id="rId2" Type="http://schemas.openxmlformats.org/officeDocument/2006/relationships/image" Target="../media/image59.jpg"/><Relationship Id="rId16" Type="http://schemas.openxmlformats.org/officeDocument/2006/relationships/hyperlink" Target="https://www.google.com/url?sa=i&amp;rct=j&amp;q=&amp;esrc=s&amp;source=images&amp;cd=&amp;ved=2ahUKEwivkvnSj8PhAhUGxYUKHWa5BvwQjRx6BAgBEAU&amp;url=https%3A%2F%2Fwww.antaresnet.com%2Felasticsearch-lessons-on-migration-from-mssql%2F&amp;psig=AOvVaw3feANxHDnZKyUTneaDWXJX&amp;ust=1554903108680747" TargetMode="External"/><Relationship Id="rId20" Type="http://schemas.openxmlformats.org/officeDocument/2006/relationships/image" Target="../media/image52.emf"/><Relationship Id="rId29" Type="http://schemas.openxmlformats.org/officeDocument/2006/relationships/hyperlink" Target="https://www.google.com/url?sa=i&amp;rct=j&amp;q=&amp;esrc=s&amp;source=images&amp;cd=&amp;ved=2ahUKEwjLrquPt7bjAhUpD2MBHcN9BK8QjRx6BAgBEAU&amp;url=https%3A%2F%2Flive.osgeo.org%2Farchive%2F10.5%2Ffr%2Foverview%2Fgeonetwork_overview.html&amp;psig=AOvVaw09Q-LW9u0AT0mg0GHp21Mk&amp;ust=1563263131710623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url?sa=i&amp;rct=j&amp;q=&amp;esrc=s&amp;source=images&amp;cd=&amp;ved=2ahUKEwjIjNvEtLbjAhUXA2MBHS-GD-8QjRx6BAgBEAU&amp;url=https%3A%2F%2Fwww.loraserver.io%2F&amp;psig=AOvVaw3qHUXVgQV0FNK0kgW6Chyi&amp;ust=1563262437518611" TargetMode="External"/><Relationship Id="rId11" Type="http://schemas.openxmlformats.org/officeDocument/2006/relationships/image" Target="../media/image62.png"/><Relationship Id="rId24" Type="http://schemas.openxmlformats.org/officeDocument/2006/relationships/image" Target="../media/image37.png"/><Relationship Id="rId32" Type="http://schemas.openxmlformats.org/officeDocument/2006/relationships/image" Target="../media/image70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66.png"/><Relationship Id="rId28" Type="http://schemas.openxmlformats.org/officeDocument/2006/relationships/image" Target="../media/image68.png"/><Relationship Id="rId36" Type="http://schemas.openxmlformats.org/officeDocument/2006/relationships/image" Target="../media/image72.jpeg"/><Relationship Id="rId10" Type="http://schemas.openxmlformats.org/officeDocument/2006/relationships/hyperlink" Target="https://www.google.com/url?sa=i&amp;rct=j&amp;q=&amp;esrc=s&amp;source=images&amp;cd=&amp;ved=2ahUKEwjv1pz2tLbjAhXJ7eAKHR00AAYQjRx6BAgBEAU&amp;url=https%3A%2F%2Fwww.101computing.net%2Fpython-syntax%2F&amp;psig=AOvVaw0TiEukZra3q9x1vcdsZVte&amp;ust=1563262521636008" TargetMode="External"/><Relationship Id="rId19" Type="http://schemas.openxmlformats.org/officeDocument/2006/relationships/image" Target="../media/image64.png"/><Relationship Id="rId31" Type="http://schemas.openxmlformats.org/officeDocument/2006/relationships/hyperlink" Target="https://www.google.com/url?sa=i&amp;rct=j&amp;q=&amp;esrc=s&amp;source=images&amp;cd=&amp;ved=2ahUKEwj0v_Kvt7bjAhVk8eAKHRSYCYkQjRx6BAgBEAU&amp;url=https%3A%2F%2Fwww.alouit-multimedia.com%2F02-assistance-informatique%2Ftutoriaux%2Fmysql-backuprestore-a-chaud%2F&amp;psig=AOvVaw0RBJ7VR0ULpoNByoPHjT_j&amp;ust=1563263188283872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61.png"/><Relationship Id="rId14" Type="http://schemas.openxmlformats.org/officeDocument/2006/relationships/hyperlink" Target="https://www.google.com/url?sa=i&amp;rct=j&amp;q=&amp;esrc=s&amp;source=images&amp;cd=&amp;ved=2ahUKEwikwZb9jsPhAhWRzYUKHfHkAVUQjRx6BAgBEAU&amp;url=https%3A%2F%2Fwww.pinterest.com%2Fpin%2F296393219211582157%2F&amp;psig=AOvVaw3UaAxPuV49LYfT05cBbwyi&amp;ust=1554902940121822" TargetMode="External"/><Relationship Id="rId22" Type="http://schemas.openxmlformats.org/officeDocument/2006/relationships/image" Target="../media/image65.png"/><Relationship Id="rId27" Type="http://schemas.openxmlformats.org/officeDocument/2006/relationships/hyperlink" Target="https://www.google.com/url?sa=i&amp;rct=j&amp;q=&amp;esrc=s&amp;source=images&amp;cd=&amp;ved=2ahUKEwiR0pz-trbjAhU4AWMBHezWACcQjRx6BAgBEAU&amp;url=https%3A%2F%2Flucasvidelaine.wordpress.com%2F2018%2F10%2F24%2Finstallation-postgresql%2F&amp;psig=AOvVaw0jv_zeciZWgngB9VBe9ghq&amp;ust=1563263095193884" TargetMode="External"/><Relationship Id="rId30" Type="http://schemas.openxmlformats.org/officeDocument/2006/relationships/image" Target="../media/image69.png"/><Relationship Id="rId35" Type="http://schemas.openxmlformats.org/officeDocument/2006/relationships/hyperlink" Target="https://www.google.com/url?sa=i&amp;rct=j&amp;q=&amp;esrc=s&amp;source=images&amp;cd=&amp;ved=2ahUKEwiqp4vOt7bjAhVpBWMBHbCzCboQjRx6BAgBEAU&amp;url=https%3A%2F%2Ftwitter.com%2Fzateliers&amp;psig=AOvVaw3o4GVJgksa3oib9lJq_mLx&amp;ust=156326326139465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ogle.com/url?sa=i&amp;rct=j&amp;q=&amp;esrc=s&amp;source=images&amp;cd=&amp;ved=2ahUKEwiNvYGakcPhAhWy34UKHRMeA2oQjRx6BAgBEAU&amp;url=https%3A%2F%2Fwww.imagenesmy.com%2Fimagenes%2Flake-icon-9d.html&amp;psig=AOvVaw2TG5OFqrdHlbli61M5z7mA&amp;ust=1554903514019628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jmnNyBi8PhAhVIzhoKHXgvAHsQjRx6BAgBEAU&amp;url=https%3A%2F%2Fwww.juvo.be%2Fblog%2Fmonitoring-aws-filebeat-0&amp;psig=AOvVaw2lULjTek08cPTOdREg6g4v&amp;ust=1554901872988812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hyperlink" Target="https://www.google.com/url?sa=i&amp;rct=j&amp;q=&amp;esrc=s&amp;source=images&amp;cd=&amp;ved=2ahUKEwjX-o-cksPhAhUQmRoKHX3CB3IQjRx6BAgBEAU&amp;url=https%3A%2F%2Fwww.anthea-rh.com%2Fles-sept-metiers-que-les-robots-intelligents-vont-nous-prendre-en-premier-2%2F&amp;psig=AOvVaw1EdoUTM3ymUMbmMHIjdGL4&amp;ust=1554903771058999" TargetMode="External"/><Relationship Id="rId7" Type="http://schemas.openxmlformats.org/officeDocument/2006/relationships/image" Target="../media/image24.png"/><Relationship Id="rId12" Type="http://schemas.openxmlformats.org/officeDocument/2006/relationships/hyperlink" Target="https://www.google.com/url?sa=i&amp;rct=j&amp;q=&amp;esrc=s&amp;source=images&amp;cd=&amp;ved=2ahUKEwjnosCPjMPhAhVBxhoKHUAyCHUQjRx6BAgBEAU&amp;url=https%3A%2F%2Fwww.iconfinder.com%2Ficons%2F193045%2Fdos_explorer_file_system_files_folder_folder_tree_folders_os_tree_icon&amp;psig=AOvVaw0hvjjKc0WYGXfWBlBkHgTy&amp;ust=1554902157249136" TargetMode="External"/><Relationship Id="rId17" Type="http://schemas.openxmlformats.org/officeDocument/2006/relationships/hyperlink" Target="https://www.google.com/url?sa=i&amp;rct=j&amp;q=&amp;esrc=s&amp;source=images&amp;cd=&amp;ved=2ahUKEwivkvnSj8PhAhUGxYUKHWa5BvwQjRx6BAgBEAU&amp;url=https%3A%2F%2Fwww.antaresnet.com%2Felasticsearch-lessons-on-migration-from-mssql%2F&amp;psig=AOvVaw3feANxHDnZKyUTneaDWXJX&amp;ust=1554903108680747" TargetMode="External"/><Relationship Id="rId25" Type="http://schemas.openxmlformats.org/officeDocument/2006/relationships/hyperlink" Target="https://www.google.com/url?sa=i&amp;rct=j&amp;q=&amp;esrc=s&amp;source=images&amp;cd=&amp;ved=2ahUKEwiQvdzn5MXhAhUXA2MBHaCSBXoQjRx6BAgBEAU&amp;url=https%3A%2F%2Fwww.icone-png.com%2Fwebmaster%2Fcadenas%2F6.php&amp;psig=AOvVaw14UkJi7ZqRZqfinErmALUI&amp;ust=1554994664275330" TargetMode="External"/><Relationship Id="rId2" Type="http://schemas.openxmlformats.org/officeDocument/2006/relationships/hyperlink" Target="https://www.google.com/url?sa=i&amp;rct=j&amp;q=&amp;esrc=s&amp;source=images&amp;cd=&amp;ved=2ahUKEwiNvYGakcPhAhWy34UKHRMeA2oQjRx6BAgBEAU&amp;url=https%3A%2F%2Fwww.imagenesmy.com%2Fimagenes%2Flake-icon-9d.html&amp;psig=AOvVaw2TG5OFqrdHlbli61M5z7mA&amp;ust=1554903514019628" TargetMode="Externa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33.png"/><Relationship Id="rId5" Type="http://schemas.openxmlformats.org/officeDocument/2006/relationships/image" Target="../media/image21.tiff"/><Relationship Id="rId15" Type="http://schemas.openxmlformats.org/officeDocument/2006/relationships/hyperlink" Target="https://www.google.com/url?sa=i&amp;rct=j&amp;q=&amp;esrc=s&amp;source=images&amp;cd=&amp;ved=2ahUKEwikwZb9jsPhAhWRzYUKHfHkAVUQjRx6BAgBEAU&amp;url=https%3A%2F%2Fwww.pinterest.com%2Fpin%2F296393219211582157%2F&amp;psig=AOvVaw3UaAxPuV49LYfT05cBbwyi&amp;ust=1554902940121822" TargetMode="External"/><Relationship Id="rId23" Type="http://schemas.openxmlformats.org/officeDocument/2006/relationships/hyperlink" Target="https://www.google.com/url?sa=i&amp;rct=j&amp;q=&amp;esrc=s&amp;source=images&amp;cd=&amp;ved=2ahUKEwiFlMO1lMPhAhWExIUKHY1tD2wQjRx6BAgBEAU&amp;url=https%3A%2F%2Fandroidappsapk.co%2Fdetail-mqtt-broker%2F&amp;psig=AOvVaw2ktyrpvHkeD2jOKCCK1X4r&amp;ust=1554904387756702" TargetMode="External"/><Relationship Id="rId10" Type="http://schemas.openxmlformats.org/officeDocument/2006/relationships/hyperlink" Target="https://www.google.com/url?sa=i&amp;rct=j&amp;q=&amp;esrc=s&amp;source=images&amp;cd=&amp;ved=2ahUKEwicmPDki8PhAhUvy4UKHWm5AQAQjRx6BAgBEAU&amp;url=http%3A%2F%2Fwww.ingdiaz.org%2Fcambiar-directorio-donde-estan-los-archivos-bases-datos-mysql-ubuntu%2Fdb%2F&amp;psig=AOvVaw0X1B7bULk5gzlF9v-Xgd22&amp;ust=1554902078608320" TargetMode="External"/><Relationship Id="rId19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4" Type="http://schemas.openxmlformats.org/officeDocument/2006/relationships/image" Target="../media/image18.tiff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emf"/><Relationship Id="rId3" Type="http://schemas.openxmlformats.org/officeDocument/2006/relationships/image" Target="../media/image18.tiff"/><Relationship Id="rId7" Type="http://schemas.openxmlformats.org/officeDocument/2006/relationships/image" Target="../media/image37.png"/><Relationship Id="rId12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hyperlink" Target="https://www.google.com/url?sa=i&amp;rct=j&amp;q=&amp;esrc=s&amp;source=images&amp;cd=&amp;ved=2ahUKEwi2mdaazO_dAhVBgRoKHR6YCy0QjRx6BAgBEAU&amp;url=http://beninsite.net/2018/09/21/forfaits-gsmaugmentation-drastique-tarifs-desapprobation-totale-citoyens/&amp;psig=AOvVaw2zt2UO3w4OAuInrVXTYGef&amp;ust=1538839009878572" TargetMode="External"/><Relationship Id="rId5" Type="http://schemas.openxmlformats.org/officeDocument/2006/relationships/image" Target="../media/image47.tiff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CEBA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 </a:t>
            </a:r>
            <a:r>
              <a:rPr lang="en-US" dirty="0" err="1">
                <a:solidFill>
                  <a:schemeClr val="bg1"/>
                </a:solidFill>
              </a:rPr>
              <a:t>Environnemental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au </a:t>
            </a:r>
            <a:r>
              <a:rPr lang="en-US" dirty="0" err="1">
                <a:solidFill>
                  <a:schemeClr val="bg1"/>
                </a:solidFill>
              </a:rPr>
              <a:t>Bénéfice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l’Agriculture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271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CEBA – </a:t>
            </a:r>
            <a:r>
              <a:rPr lang="en-US" dirty="0" smtClean="0">
                <a:solidFill>
                  <a:schemeClr val="bg1"/>
                </a:solidFill>
              </a:rPr>
              <a:t>10 </a:t>
            </a:r>
            <a:r>
              <a:rPr lang="en-US" dirty="0" err="1" smtClean="0">
                <a:solidFill>
                  <a:schemeClr val="bg1"/>
                </a:solidFill>
              </a:rPr>
              <a:t>septembre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2019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  <p:sp>
        <p:nvSpPr>
          <p:cNvPr id="8" name="Sous-titre 5">
            <a:extLst>
              <a:ext uri="{FF2B5EF4-FFF2-40B4-BE49-F238E27FC236}">
                <a16:creationId xmlns:a16="http://schemas.microsoft.com/office/drawing/2014/main" id="{2986D7B0-E43F-B243-92F1-E26ED521FC50}"/>
              </a:ext>
            </a:extLst>
          </p:cNvPr>
          <p:cNvSpPr txBox="1">
            <a:spLocks/>
          </p:cNvSpPr>
          <p:nvPr/>
        </p:nvSpPr>
        <p:spPr>
          <a:xfrm>
            <a:off x="741394" y="452449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bg1"/>
                </a:solidFill>
              </a:rPr>
              <a:t>Gilles Mailhot – Francis Ogereau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 - Aydat - bouée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3341915" y="44624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Graphique de plusieurs capteurs @ nombre de mesures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470E1-0117-9843-AAAF-33B4E92D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" y="1314072"/>
            <a:ext cx="9054935" cy="54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 - offline</a:t>
            </a:r>
            <a:r>
              <a:rPr lang="fr-FR" dirty="0"/>
              <a:t/>
            </a:r>
            <a:br>
              <a:rPr lang="fr-FR" dirty="0"/>
            </a:br>
            <a:r>
              <a:rPr lang="fr-FR" sz="2700" dirty="0"/>
              <a:t>ZATU - radioactivité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3B8A0A-C402-8E4D-B511-2E142F4A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905"/>
            <a:ext cx="9144000" cy="3013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1B9A071-F673-D142-BD1C-0C8F7DE0A487}"/>
              </a:ext>
            </a:extLst>
          </p:cNvPr>
          <p:cNvSpPr txBox="1"/>
          <p:nvPr/>
        </p:nvSpPr>
        <p:spPr>
          <a:xfrm>
            <a:off x="144235" y="3194063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99D401A-CFB0-FB4D-BE07-41F3E51D25F1}"/>
              </a:ext>
            </a:extLst>
          </p:cNvPr>
          <p:cNvCxnSpPr>
            <a:cxnSpLocks/>
          </p:cNvCxnSpPr>
          <p:nvPr/>
        </p:nvCxnSpPr>
        <p:spPr>
          <a:xfrm>
            <a:off x="2244436" y="4410425"/>
            <a:ext cx="973778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 44">
            <a:extLst>
              <a:ext uri="{FF2B5EF4-FFF2-40B4-BE49-F238E27FC236}">
                <a16:creationId xmlns:a16="http://schemas.microsoft.com/office/drawing/2014/main" id="{1F6EE101-7B6B-9541-BA38-0C4190C69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5305472" y="4131356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5">
            <a:extLst>
              <a:ext uri="{FF2B5EF4-FFF2-40B4-BE49-F238E27FC236}">
                <a16:creationId xmlns:a16="http://schemas.microsoft.com/office/drawing/2014/main" id="{9A87C807-1303-6642-9604-18C88010FB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078260" y="4173180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6">
            <a:extLst>
              <a:ext uri="{FF2B5EF4-FFF2-40B4-BE49-F238E27FC236}">
                <a16:creationId xmlns:a16="http://schemas.microsoft.com/office/drawing/2014/main" id="{37BE49FD-FBA2-A64F-95DF-D15F268143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05" y="4102441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204C673-6CB5-4444-8857-73398109DC3B}"/>
              </a:ext>
            </a:extLst>
          </p:cNvPr>
          <p:cNvCxnSpPr>
            <a:cxnSpLocks/>
          </p:cNvCxnSpPr>
          <p:nvPr/>
        </p:nvCxnSpPr>
        <p:spPr>
          <a:xfrm>
            <a:off x="4174367" y="4412779"/>
            <a:ext cx="9794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44615B-9D46-434F-8CAC-720859105B8A}"/>
              </a:ext>
            </a:extLst>
          </p:cNvPr>
          <p:cNvSpPr txBox="1"/>
          <p:nvPr/>
        </p:nvSpPr>
        <p:spPr>
          <a:xfrm>
            <a:off x="2387965" y="4225759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F81D3D2-457F-2B44-93AC-ED8D8BDA1D04}"/>
              </a:ext>
            </a:extLst>
          </p:cNvPr>
          <p:cNvCxnSpPr>
            <a:cxnSpLocks/>
          </p:cNvCxnSpPr>
          <p:nvPr/>
        </p:nvCxnSpPr>
        <p:spPr>
          <a:xfrm flipH="1">
            <a:off x="6074419" y="4407548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5813305-E013-A447-881C-22309DD612A0}"/>
              </a:ext>
            </a:extLst>
          </p:cNvPr>
          <p:cNvSpPr txBox="1"/>
          <p:nvPr/>
        </p:nvSpPr>
        <p:spPr>
          <a:xfrm>
            <a:off x="144235" y="1349641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EBFF55-7D74-804E-98A2-5CCD85ED1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850" y="4116898"/>
            <a:ext cx="595465" cy="5954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8D3522-295C-004F-AE04-263F4A0FACA5}"/>
              </a:ext>
            </a:extLst>
          </p:cNvPr>
          <p:cNvSpPr/>
          <p:nvPr/>
        </p:nvSpPr>
        <p:spPr>
          <a:xfrm>
            <a:off x="1050967" y="3527361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3" name="Image 45">
            <a:extLst>
              <a:ext uri="{FF2B5EF4-FFF2-40B4-BE49-F238E27FC236}">
                <a16:creationId xmlns:a16="http://schemas.microsoft.com/office/drawing/2014/main" id="{A1072129-2E6D-DB4E-9A03-E53EE3E9E3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177074" y="4799966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F2537CB-D9EE-4F48-876A-C41986D1AEA6}"/>
              </a:ext>
            </a:extLst>
          </p:cNvPr>
          <p:cNvSpPr txBox="1"/>
          <p:nvPr/>
        </p:nvSpPr>
        <p:spPr>
          <a:xfrm>
            <a:off x="568007" y="2142987"/>
            <a:ext cx="676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Positionnement GPS de chaque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Niveau de radioactivité</a:t>
            </a:r>
          </a:p>
        </p:txBody>
      </p:sp>
      <p:pic>
        <p:nvPicPr>
          <p:cNvPr id="28" name="Picture 2" descr="Résultat de recherche d'images pour &quot;colibri canberra&quot;">
            <a:hlinkClick r:id="rId8"/>
            <a:extLst>
              <a:ext uri="{FF2B5EF4-FFF2-40B4-BE49-F238E27FC236}">
                <a16:creationId xmlns:a16="http://schemas.microsoft.com/office/drawing/2014/main" id="{17257587-BD80-6840-AFD1-EB1CBD93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40" y="2141776"/>
            <a:ext cx="1211008" cy="14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3CE0-2D13-C748-9CBF-E26D69E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4F48A-A12D-7741-BDA5-5F5E61767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Fonctions principales</a:t>
            </a:r>
          </a:p>
          <a:p>
            <a:pPr lvl="1"/>
            <a:r>
              <a:rPr lang="fr-FR" dirty="0"/>
              <a:t>Dépôt</a:t>
            </a:r>
          </a:p>
          <a:p>
            <a:pPr lvl="1"/>
            <a:r>
              <a:rPr lang="fr-FR" dirty="0"/>
              <a:t>Outils de recherche</a:t>
            </a:r>
          </a:p>
          <a:p>
            <a:pPr lvl="1"/>
            <a:r>
              <a:rPr lang="fr-FR" dirty="0"/>
              <a:t>Association de métadonnées</a:t>
            </a:r>
          </a:p>
          <a:p>
            <a:pPr lvl="1"/>
            <a:r>
              <a:rPr lang="fr-FR" dirty="0"/>
              <a:t>Classement thématique</a:t>
            </a:r>
          </a:p>
          <a:p>
            <a:r>
              <a:rPr lang="fr-FR" dirty="0"/>
              <a:t>Fonctions Optionnelles</a:t>
            </a:r>
          </a:p>
          <a:p>
            <a:pPr lvl="1"/>
            <a:r>
              <a:rPr lang="fr-FR" dirty="0"/>
              <a:t>Embargo / Diffusion restreinte</a:t>
            </a:r>
          </a:p>
          <a:p>
            <a:pPr lvl="1"/>
            <a:r>
              <a:rPr lang="fr-FR" dirty="0"/>
              <a:t>Statistiques de consultation</a:t>
            </a:r>
          </a:p>
          <a:p>
            <a:pPr lvl="1"/>
            <a:r>
              <a:rPr lang="fr-FR" dirty="0"/>
              <a:t>Exposition en OAI-PMH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515D7-FE30-4A43-8AFD-255E9AEF8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3CE0-2D13-C748-9CBF-E26D69E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4F48A-A12D-7741-BDA5-5F5E61767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du catalogage : </a:t>
            </a:r>
          </a:p>
          <a:p>
            <a:pPr lvl="1"/>
            <a:r>
              <a:rPr lang="fr-FR" dirty="0"/>
              <a:t>Echange avec les partenaires extérieurs </a:t>
            </a:r>
          </a:p>
          <a:p>
            <a:pPr lvl="1"/>
            <a:r>
              <a:rPr lang="fr-FR" dirty="0"/>
              <a:t>Visibilité interne des données disponibles</a:t>
            </a:r>
          </a:p>
          <a:p>
            <a:pPr lvl="1"/>
            <a:r>
              <a:rPr lang="fr-FR" dirty="0"/>
              <a:t>Thesaurus</a:t>
            </a:r>
          </a:p>
          <a:p>
            <a:r>
              <a:rPr lang="fr-FR" dirty="0"/>
              <a:t>Inconvénients</a:t>
            </a:r>
          </a:p>
          <a:p>
            <a:pPr lvl="1"/>
            <a:r>
              <a:rPr lang="fr-FR" dirty="0"/>
              <a:t>Métadonnées à renseigner</a:t>
            </a:r>
          </a:p>
          <a:p>
            <a:pPr lvl="1"/>
            <a:r>
              <a:rPr lang="fr-FR" dirty="0"/>
              <a:t>Ne traite pas les flux continus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515D7-FE30-4A43-8AFD-255E9AEF8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9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</a:t>
            </a:r>
            <a:r>
              <a:rPr lang="fr-FR" dirty="0" smtClean="0"/>
              <a:t>données</a:t>
            </a:r>
            <a:br>
              <a:rPr lang="fr-FR" dirty="0" smtClean="0"/>
            </a:br>
            <a:r>
              <a:rPr lang="fr-FR" sz="2700" dirty="0" smtClean="0"/>
              <a:t>jeu de données</a:t>
            </a:r>
            <a:endParaRPr lang="fr-FR" sz="27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51" y="1600200"/>
            <a:ext cx="6735697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8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6131"/>
            <a:ext cx="7772400" cy="1470025"/>
          </a:xfrm>
        </p:spPr>
        <p:txBody>
          <a:bodyPr>
            <a:normAutofit/>
          </a:bodyPr>
          <a:lstStyle/>
          <a:p>
            <a:r>
              <a:rPr lang="fr-FR" noProof="0" dirty="0"/>
              <a:t>La nature de la métadonnée des jeux de données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3464" y="2310938"/>
            <a:ext cx="7914735" cy="3964602"/>
          </a:xfrm>
        </p:spPr>
        <p:txBody>
          <a:bodyPr>
            <a:normAutofit/>
          </a:bodyPr>
          <a:lstStyle/>
          <a:p>
            <a:pPr marL="914400" lvl="1" indent="-457200" algn="l">
              <a:buFontTx/>
              <a:buChar char="-"/>
            </a:pPr>
            <a:r>
              <a:rPr lang="fr-FR" noProof="0" dirty="0"/>
              <a:t>Données décrivant un jeu de données</a:t>
            </a:r>
          </a:p>
          <a:p>
            <a:pPr marL="914400" lvl="1" indent="-457200" algn="l">
              <a:buFontTx/>
              <a:buChar char="-"/>
            </a:pPr>
            <a:r>
              <a:rPr lang="fr-FR" dirty="0"/>
              <a:t>Minimum: Quoi, Quand et Où</a:t>
            </a:r>
            <a:endParaRPr lang="fr-FR" noProof="0" dirty="0"/>
          </a:p>
          <a:p>
            <a:pPr marL="914400" lvl="1" indent="-457200" algn="l">
              <a:buFontTx/>
              <a:buChar char="-"/>
            </a:pPr>
            <a:r>
              <a:rPr lang="fr-FR" noProof="0" dirty="0"/>
              <a:t>Flux de données de capteurs</a:t>
            </a:r>
          </a:p>
          <a:p>
            <a:pPr marL="1371600" lvl="2" indent="-457200" algn="l">
              <a:buFontTx/>
              <a:buChar char="-"/>
            </a:pPr>
            <a:r>
              <a:rPr lang="fr-FR" dirty="0"/>
              <a:t>Métadonnées standardisées et potentiellement extraites automatiquement</a:t>
            </a:r>
          </a:p>
          <a:p>
            <a:pPr marL="914400" lvl="1" indent="-457200" algn="l">
              <a:buFontTx/>
              <a:buChar char="-"/>
            </a:pPr>
            <a:r>
              <a:rPr lang="fr-FR" noProof="0" dirty="0"/>
              <a:t>Ajout manuel</a:t>
            </a:r>
          </a:p>
          <a:p>
            <a:pPr marL="1371600" lvl="2" indent="-457200" algn="l">
              <a:buFontTx/>
              <a:buChar char="-"/>
            </a:pPr>
            <a:r>
              <a:rPr lang="fr-FR" dirty="0"/>
              <a:t>Liste de métadonnées épurée</a:t>
            </a:r>
          </a:p>
          <a:p>
            <a:pPr marL="1371600" lvl="2" indent="-457200" algn="l">
              <a:buFontTx/>
              <a:buChar char="-"/>
            </a:pPr>
            <a:r>
              <a:rPr lang="fr-FR" noProof="0" dirty="0"/>
              <a:t>Indexation</a:t>
            </a:r>
          </a:p>
        </p:txBody>
      </p:sp>
    </p:spTree>
    <p:extLst>
      <p:ext uri="{BB962C8B-B14F-4D97-AF65-F5344CB8AC3E}">
        <p14:creationId xmlns:p14="http://schemas.microsoft.com/office/powerpoint/2010/main" val="8189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6131"/>
            <a:ext cx="7772400" cy="1470025"/>
          </a:xfrm>
        </p:spPr>
        <p:txBody>
          <a:bodyPr/>
          <a:lstStyle/>
          <a:p>
            <a:r>
              <a:rPr lang="fr-FR" noProof="0" dirty="0"/>
              <a:t>Proposition de métadonnées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2310938"/>
            <a:ext cx="7772399" cy="4127440"/>
          </a:xfrm>
        </p:spPr>
        <p:txBody>
          <a:bodyPr>
            <a:normAutofit/>
          </a:bodyPr>
          <a:lstStyle/>
          <a:p>
            <a:pPr marL="914400" lvl="1" indent="-457200" algn="l">
              <a:buFontTx/>
              <a:buChar char="-"/>
            </a:pPr>
            <a:r>
              <a:rPr lang="fr-FR" noProof="0" dirty="0"/>
              <a:t>Fiche de métadonnées épurée grâce à l’inter-ZA (90 % INSPIRE)</a:t>
            </a:r>
          </a:p>
          <a:p>
            <a:pPr marL="914400" lvl="1" indent="-457200" algn="l">
              <a:buFontTx/>
              <a:buChar char="-"/>
            </a:pPr>
            <a:r>
              <a:rPr lang="fr-FR" dirty="0"/>
              <a:t>Jeu de données </a:t>
            </a:r>
            <a:r>
              <a:rPr lang="fr-FR" dirty="0" err="1"/>
              <a:t>moissonnable</a:t>
            </a:r>
            <a:r>
              <a:rPr lang="fr-FR" dirty="0"/>
              <a:t> et disponible depuis l’extérieur</a:t>
            </a:r>
            <a:endParaRPr lang="fr-FR" noProof="0" dirty="0"/>
          </a:p>
          <a:p>
            <a:pPr marL="1371600" lvl="2" indent="-457200" algn="l">
              <a:buFontTx/>
              <a:buChar char="-"/>
            </a:pPr>
            <a:r>
              <a:rPr lang="fr-FR" noProof="0" dirty="0" err="1"/>
              <a:t>Title</a:t>
            </a:r>
            <a:r>
              <a:rPr lang="fr-FR" noProof="0" dirty="0"/>
              <a:t>, Abstract, </a:t>
            </a:r>
            <a:r>
              <a:rPr lang="fr-FR" noProof="0" dirty="0" err="1"/>
              <a:t>Start_date</a:t>
            </a:r>
            <a:r>
              <a:rPr lang="fr-FR" noProof="0" dirty="0"/>
              <a:t>, </a:t>
            </a:r>
            <a:r>
              <a:rPr lang="fr-FR" noProof="0" dirty="0" err="1"/>
              <a:t>End_date</a:t>
            </a:r>
            <a:r>
              <a:rPr lang="fr-FR" noProof="0" dirty="0"/>
              <a:t>, </a:t>
            </a:r>
            <a:r>
              <a:rPr lang="fr-FR" noProof="0" dirty="0" err="1"/>
              <a:t>Inspire_themes</a:t>
            </a:r>
            <a:r>
              <a:rPr lang="fr-FR" noProof="0" dirty="0"/>
              <a:t>…</a:t>
            </a:r>
          </a:p>
          <a:p>
            <a:pPr marL="914400" lvl="1" indent="-457200" algn="l">
              <a:buFontTx/>
              <a:buChar char="-"/>
            </a:pPr>
            <a:r>
              <a:rPr lang="fr-FR" dirty="0"/>
              <a:t>Utilisation de thésaurus (</a:t>
            </a:r>
            <a:r>
              <a:rPr lang="fr-FR" dirty="0" err="1"/>
              <a:t>Envthes</a:t>
            </a:r>
            <a:r>
              <a:rPr lang="fr-FR" dirty="0"/>
              <a:t>, </a:t>
            </a:r>
            <a:r>
              <a:rPr lang="fr-FR" dirty="0" err="1"/>
              <a:t>Gemet</a:t>
            </a:r>
            <a:r>
              <a:rPr lang="fr-FR" dirty="0"/>
              <a:t>…)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484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14B98-46FC-C746-A36F-36E3DD56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9C9D3-EE7F-3147-88CA-7821DF10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Architecture de </a:t>
            </a:r>
            <a:r>
              <a:rPr lang="fr-FR" dirty="0" err="1"/>
              <a:t>préproduction</a:t>
            </a:r>
            <a:endParaRPr lang="fr-FR" dirty="0"/>
          </a:p>
          <a:p>
            <a:pPr lvl="1"/>
            <a:r>
              <a:rPr lang="fr-FR" dirty="0"/>
              <a:t>en cours de test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9E900A-54FA-2240-B2CD-99E7DFA00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7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B1C1D-5DAC-1149-AA27-3318649B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</a:t>
            </a:r>
            <a:r>
              <a:rPr lang="fr-FR" dirty="0" smtClean="0"/>
              <a:t>quipe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D6130E-16AD-5B47-876E-109FE6A5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7" y="1600200"/>
            <a:ext cx="8767733" cy="4679830"/>
          </a:xfrm>
        </p:spPr>
        <p:txBody>
          <a:bodyPr>
            <a:normAutofit/>
          </a:bodyPr>
          <a:lstStyle/>
          <a:p>
            <a:r>
              <a:rPr lang="fr-FR" dirty="0"/>
              <a:t>Alexandre </a:t>
            </a:r>
            <a:r>
              <a:rPr lang="fr-FR" dirty="0" smtClean="0"/>
              <a:t>Claude 	</a:t>
            </a:r>
            <a:r>
              <a:rPr lang="fr-FR" sz="2400" dirty="0" smtClean="0"/>
              <a:t>suite </a:t>
            </a:r>
            <a:r>
              <a:rPr lang="fr-FR" sz="2400" dirty="0" err="1"/>
              <a:t>elastic</a:t>
            </a:r>
            <a:r>
              <a:rPr lang="fr-FR" sz="2400" dirty="0"/>
              <a:t> &amp; architecture</a:t>
            </a:r>
            <a:endParaRPr lang="fr-FR" dirty="0"/>
          </a:p>
          <a:p>
            <a:r>
              <a:rPr lang="fr-FR" dirty="0"/>
              <a:t>David Sarramia	</a:t>
            </a:r>
            <a:r>
              <a:rPr lang="fr-FR" dirty="0" smtClean="0"/>
              <a:t> 	</a:t>
            </a:r>
            <a:r>
              <a:rPr lang="fr-FR" sz="2400" dirty="0" smtClean="0"/>
              <a:t>suite </a:t>
            </a:r>
            <a:r>
              <a:rPr lang="fr-FR" sz="2400" dirty="0" err="1"/>
              <a:t>elastic</a:t>
            </a:r>
            <a:endParaRPr lang="fr-FR" dirty="0"/>
          </a:p>
          <a:p>
            <a:r>
              <a:rPr lang="fr-FR" dirty="0"/>
              <a:t>Francis Ogereau	</a:t>
            </a:r>
            <a:r>
              <a:rPr lang="fr-FR" dirty="0" smtClean="0"/>
              <a:t> 	</a:t>
            </a:r>
            <a:r>
              <a:rPr lang="fr-FR" sz="2400" dirty="0" smtClean="0"/>
              <a:t>Web</a:t>
            </a:r>
            <a:r>
              <a:rPr lang="fr-FR" sz="2400" dirty="0"/>
              <a:t>, data-</a:t>
            </a:r>
            <a:r>
              <a:rPr lang="fr-FR" sz="2400" dirty="0" err="1"/>
              <a:t>catalog</a:t>
            </a:r>
            <a:endParaRPr lang="fr-FR" dirty="0"/>
          </a:p>
          <a:p>
            <a:r>
              <a:rPr lang="fr-FR" dirty="0"/>
              <a:t>Jérémy Mezhoud	</a:t>
            </a:r>
            <a:r>
              <a:rPr lang="fr-FR" dirty="0" smtClean="0"/>
              <a:t> 	</a:t>
            </a:r>
            <a:r>
              <a:rPr lang="fr-FR" sz="2400" dirty="0"/>
              <a:t>Base de données</a:t>
            </a:r>
          </a:p>
          <a:p>
            <a:r>
              <a:rPr lang="fr-FR" dirty="0"/>
              <a:t>Estelle Théveniaud</a:t>
            </a:r>
            <a:r>
              <a:rPr lang="fr-FR" sz="2800" dirty="0"/>
              <a:t>	</a:t>
            </a:r>
            <a:r>
              <a:rPr lang="fr-FR" sz="2400" dirty="0" smtClean="0"/>
              <a:t>Geolab</a:t>
            </a:r>
            <a:endParaRPr lang="fr-FR" sz="2800" dirty="0"/>
          </a:p>
          <a:p>
            <a:r>
              <a:rPr lang="fr-FR" dirty="0"/>
              <a:t>Antoine Mahul </a:t>
            </a:r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400" dirty="0"/>
              <a:t>Mésocentre</a:t>
            </a:r>
            <a:r>
              <a:rPr lang="fr-FR" sz="2800" dirty="0" smtClean="0"/>
              <a:t>	 </a:t>
            </a:r>
          </a:p>
          <a:p>
            <a:r>
              <a:rPr lang="fr-FR" dirty="0"/>
              <a:t>David Grimbichler	</a:t>
            </a:r>
            <a:r>
              <a:rPr lang="fr-FR" sz="2400" dirty="0" smtClean="0"/>
              <a:t>Mésocentre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705641-B8BD-DC4C-8907-4AA6DBFFE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C79CD-71B6-154A-A592-134C0132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4E282F-5824-DA49-B124-FA7DA6C44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8688CA-CBD2-A74E-89FD-2E50A60D4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7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(in)</a:t>
            </a:r>
            <a:r>
              <a:rPr lang="en-US" dirty="0" err="1"/>
              <a:t>gérer</a:t>
            </a:r>
            <a:endParaRPr lang="en-US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0DB27D8-9987-3B41-82AB-FE17C687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343" y="5585955"/>
            <a:ext cx="704696" cy="704696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E0991C-DD06-6244-853B-FCEA370E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394" y="1268760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0A0CEB-B2A3-5E4E-B485-99F2AF4A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894" y="4514153"/>
            <a:ext cx="1016000" cy="1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CCBA8E-2E75-8341-83B1-639FB7DDB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6" y="3135258"/>
            <a:ext cx="765670" cy="7656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C97027-249F-0948-81A8-5D59E2EB68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99" y="3399876"/>
            <a:ext cx="819984" cy="819984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9B1CD1-CF59-4342-A3C8-D40B0C89EC3E}"/>
              </a:ext>
            </a:extLst>
          </p:cNvPr>
          <p:cNvCxnSpPr>
            <a:cxnSpLocks/>
          </p:cNvCxnSpPr>
          <p:nvPr/>
        </p:nvCxnSpPr>
        <p:spPr>
          <a:xfrm flipV="1">
            <a:off x="4654242" y="3749582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1CB17AC-BAA3-5949-88E0-69B76E62244C}"/>
              </a:ext>
            </a:extLst>
          </p:cNvPr>
          <p:cNvCxnSpPr>
            <a:cxnSpLocks/>
          </p:cNvCxnSpPr>
          <p:nvPr/>
        </p:nvCxnSpPr>
        <p:spPr>
          <a:xfrm flipV="1">
            <a:off x="4654730" y="4859477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C3CB3E-FF19-9A49-A3A5-D9A098AF3F9F}"/>
              </a:ext>
            </a:extLst>
          </p:cNvPr>
          <p:cNvCxnSpPr>
            <a:cxnSpLocks/>
          </p:cNvCxnSpPr>
          <p:nvPr/>
        </p:nvCxnSpPr>
        <p:spPr>
          <a:xfrm flipV="1">
            <a:off x="4654242" y="5938303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C84FB8-F99F-0147-A6A1-3A769F3DBB17}"/>
              </a:ext>
            </a:extLst>
          </p:cNvPr>
          <p:cNvCxnSpPr>
            <a:cxnSpLocks/>
          </p:cNvCxnSpPr>
          <p:nvPr/>
        </p:nvCxnSpPr>
        <p:spPr>
          <a:xfrm flipV="1">
            <a:off x="4639445" y="2670756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421D7-DEFE-4341-92A9-62D7690E7120}"/>
              </a:ext>
            </a:extLst>
          </p:cNvPr>
          <p:cNvSpPr/>
          <p:nvPr/>
        </p:nvSpPr>
        <p:spPr>
          <a:xfrm>
            <a:off x="1461124" y="3564916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397817-9838-184B-9A41-0BEAE954B97E}"/>
              </a:ext>
            </a:extLst>
          </p:cNvPr>
          <p:cNvSpPr/>
          <p:nvPr/>
        </p:nvSpPr>
        <p:spPr>
          <a:xfrm>
            <a:off x="871732" y="4659277"/>
            <a:ext cx="236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spatiales</a:t>
            </a:r>
            <a:r>
              <a:rPr lang="en-US" dirty="0"/>
              <a:t>, GPS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472247-C5B5-B64E-9FB8-D601C8E7375A}"/>
              </a:ext>
            </a:extLst>
          </p:cNvPr>
          <p:cNvSpPr/>
          <p:nvPr/>
        </p:nvSpPr>
        <p:spPr>
          <a:xfrm>
            <a:off x="1215544" y="5557517"/>
            <a:ext cx="202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Image, audio, </a:t>
            </a:r>
            <a:r>
              <a:rPr lang="en-US" dirty="0" err="1"/>
              <a:t>vidéo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090896-AC8A-CD46-BD9E-DBDB2CC8F7FA}"/>
              </a:ext>
            </a:extLst>
          </p:cNvPr>
          <p:cNvSpPr/>
          <p:nvPr/>
        </p:nvSpPr>
        <p:spPr>
          <a:xfrm>
            <a:off x="2205637" y="1376194"/>
            <a:ext cx="101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Capteurs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AE1712-CCB1-C24B-BAD3-59663D6D616B}"/>
              </a:ext>
            </a:extLst>
          </p:cNvPr>
          <p:cNvSpPr/>
          <p:nvPr/>
        </p:nvSpPr>
        <p:spPr>
          <a:xfrm>
            <a:off x="2265589" y="2470555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5C5B4AE-310E-9C4A-A88D-D9BB2C5E35FB}"/>
              </a:ext>
            </a:extLst>
          </p:cNvPr>
          <p:cNvCxnSpPr>
            <a:cxnSpLocks/>
          </p:cNvCxnSpPr>
          <p:nvPr/>
        </p:nvCxnSpPr>
        <p:spPr>
          <a:xfrm flipV="1">
            <a:off x="4639445" y="1676688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8675B3DF-8472-E64A-BB8F-D5CC26407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10" y="2316285"/>
            <a:ext cx="685172" cy="6851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0F8DE3-B7C8-4A46-B3C6-537E8D97859B}"/>
              </a:ext>
            </a:extLst>
          </p:cNvPr>
          <p:cNvSpPr/>
          <p:nvPr/>
        </p:nvSpPr>
        <p:spPr>
          <a:xfrm>
            <a:off x="3044475" y="1807858"/>
            <a:ext cx="1481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 temps reel ”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9F845E-6674-0641-B8DB-4BBB40FFD414}"/>
              </a:ext>
            </a:extLst>
          </p:cNvPr>
          <p:cNvSpPr/>
          <p:nvPr/>
        </p:nvSpPr>
        <p:spPr>
          <a:xfrm>
            <a:off x="7275169" y="4219860"/>
            <a:ext cx="169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Quoi, </a:t>
            </a:r>
            <a:r>
              <a:rPr lang="en-US" dirty="0" err="1"/>
              <a:t>quand</a:t>
            </a:r>
            <a:r>
              <a:rPr lang="en-US" dirty="0"/>
              <a:t>, </a:t>
            </a:r>
            <a:r>
              <a:rPr lang="en-US" dirty="0" err="1"/>
              <a:t>où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0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A735398-F3F2-1C45-8A79-E4884EAFB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4" y="1417638"/>
            <a:ext cx="8229600" cy="48648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Architecture technique générale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20</a:t>
            </a:fld>
            <a:endParaRPr lang="fr-FR"/>
          </a:p>
        </p:txBody>
      </p:sp>
      <p:pic>
        <p:nvPicPr>
          <p:cNvPr id="11" name="Picture 4" descr="Image associée">
            <a:hlinkClick r:id="rId3"/>
            <a:extLst>
              <a:ext uri="{FF2B5EF4-FFF2-40B4-BE49-F238E27FC236}">
                <a16:creationId xmlns:a16="http://schemas.microsoft.com/office/drawing/2014/main" id="{4451AFEC-1278-184B-AC56-75339ED8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44" y="3917506"/>
            <a:ext cx="505832" cy="5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QTT logo">
            <a:extLst>
              <a:ext uri="{FF2B5EF4-FFF2-40B4-BE49-F238E27FC236}">
                <a16:creationId xmlns:a16="http://schemas.microsoft.com/office/drawing/2014/main" id="{7D1EC9C8-4C77-9442-9117-252AA501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8" y="2123731"/>
            <a:ext cx="796924" cy="2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loraserver&quot;">
            <a:hlinkClick r:id="rId6"/>
            <a:extLst>
              <a:ext uri="{FF2B5EF4-FFF2-40B4-BE49-F238E27FC236}">
                <a16:creationId xmlns:a16="http://schemas.microsoft.com/office/drawing/2014/main" id="{713F0D84-98B5-5645-B162-3D7B1A16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2" y="2340447"/>
            <a:ext cx="882650" cy="17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mosquitto mqtt&quot;">
            <a:hlinkClick r:id="rId8"/>
            <a:extLst>
              <a:ext uri="{FF2B5EF4-FFF2-40B4-BE49-F238E27FC236}">
                <a16:creationId xmlns:a16="http://schemas.microsoft.com/office/drawing/2014/main" id="{7340DAD1-8501-AF46-9B88-75FEED66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2" y="2560638"/>
            <a:ext cx="399635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python language logo&quot;">
            <a:hlinkClick r:id="rId10"/>
            <a:extLst>
              <a:ext uri="{FF2B5EF4-FFF2-40B4-BE49-F238E27FC236}">
                <a16:creationId xmlns:a16="http://schemas.microsoft.com/office/drawing/2014/main" id="{60F17F35-0AB9-FE4D-AFD0-943763BA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0" y="2560638"/>
            <a:ext cx="29626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ésultat de recherche d'images pour &quot;filebeat logo&quot;">
            <a:hlinkClick r:id="rId12"/>
            <a:extLst>
              <a:ext uri="{FF2B5EF4-FFF2-40B4-BE49-F238E27FC236}">
                <a16:creationId xmlns:a16="http://schemas.microsoft.com/office/drawing/2014/main" id="{657ECC0C-E4B1-AB41-B2B5-D03D5490E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3176111" y="2532761"/>
            <a:ext cx="866222" cy="3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Résultat de recherche d'images pour &quot;logstash logo&quot;">
            <a:hlinkClick r:id="rId14"/>
            <a:extLst>
              <a:ext uri="{FF2B5EF4-FFF2-40B4-BE49-F238E27FC236}">
                <a16:creationId xmlns:a16="http://schemas.microsoft.com/office/drawing/2014/main" id="{BC8809BA-4315-F547-AF81-A96B4142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17" y="2969375"/>
            <a:ext cx="1166317" cy="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38DEB965-EE2E-1E48-8E31-9F424E8E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-1" r="37562" b="38155"/>
          <a:stretch/>
        </p:blipFill>
        <p:spPr bwMode="auto">
          <a:xfrm>
            <a:off x="6886987" y="3394677"/>
            <a:ext cx="311150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0D15F17B-E149-FC4D-B494-721C4E55A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-1" r="37562" b="38155"/>
          <a:stretch/>
        </p:blipFill>
        <p:spPr bwMode="auto">
          <a:xfrm>
            <a:off x="8421461" y="5113046"/>
            <a:ext cx="311150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Résultat de recherche d'images pour &quot;website logo&quot;">
            <a:hlinkClick r:id="rId18"/>
            <a:extLst>
              <a:ext uri="{FF2B5EF4-FFF2-40B4-BE49-F238E27FC236}">
                <a16:creationId xmlns:a16="http://schemas.microsoft.com/office/drawing/2014/main" id="{02358CD5-56A6-5B43-B6A8-8B6D74BA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8" y="4986067"/>
            <a:ext cx="285729" cy="2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CA563E0-7D14-2647-848C-C5C806A05147}"/>
              </a:ext>
            </a:extLst>
          </p:cNvPr>
          <p:cNvSpPr txBox="1"/>
          <p:nvPr/>
        </p:nvSpPr>
        <p:spPr>
          <a:xfrm>
            <a:off x="5301220" y="5052475"/>
            <a:ext cx="796924" cy="448457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AB0A92-D446-F342-A7E6-5B586840E1D2}"/>
              </a:ext>
            </a:extLst>
          </p:cNvPr>
          <p:cNvSpPr/>
          <p:nvPr/>
        </p:nvSpPr>
        <p:spPr>
          <a:xfrm>
            <a:off x="1986951" y="2239170"/>
            <a:ext cx="448721" cy="293591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D1732F8-6022-A34F-941B-9569879274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41941" y="2448359"/>
            <a:ext cx="295417" cy="393889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2539A19-FBDD-0F4E-BC5B-1802DCFC9C64}"/>
              </a:ext>
            </a:extLst>
          </p:cNvPr>
          <p:cNvCxnSpPr>
            <a:cxnSpLocks/>
          </p:cNvCxnSpPr>
          <p:nvPr/>
        </p:nvCxnSpPr>
        <p:spPr>
          <a:xfrm>
            <a:off x="2549420" y="2842248"/>
            <a:ext cx="266448" cy="930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46">
            <a:extLst>
              <a:ext uri="{FF2B5EF4-FFF2-40B4-BE49-F238E27FC236}">
                <a16:creationId xmlns:a16="http://schemas.microsoft.com/office/drawing/2014/main" id="{835E936E-D72F-A04E-BBE7-889144E43F2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09" y="3970272"/>
            <a:ext cx="266448" cy="40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46">
            <a:extLst>
              <a:ext uri="{FF2B5EF4-FFF2-40B4-BE49-F238E27FC236}">
                <a16:creationId xmlns:a16="http://schemas.microsoft.com/office/drawing/2014/main" id="{C77523EC-F193-CD4D-8004-CCDC41FF578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0" y="4369701"/>
            <a:ext cx="250276" cy="3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45">
            <a:extLst>
              <a:ext uri="{FF2B5EF4-FFF2-40B4-BE49-F238E27FC236}">
                <a16:creationId xmlns:a16="http://schemas.microsoft.com/office/drawing/2014/main" id="{E5644F20-EAED-504D-AB23-B8FFCA418F66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5415757" y="3765150"/>
            <a:ext cx="266448" cy="3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Résultat de recherche d'images pour &quot;grafana logo&quot;">
            <a:hlinkClick r:id="rId25"/>
            <a:extLst>
              <a:ext uri="{FF2B5EF4-FFF2-40B4-BE49-F238E27FC236}">
                <a16:creationId xmlns:a16="http://schemas.microsoft.com/office/drawing/2014/main" id="{DE263337-6577-6D42-88A1-9279FE87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17" y="4027439"/>
            <a:ext cx="431890" cy="3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 de recherche d'images pour &quot;postgres logo&quot;">
            <a:hlinkClick r:id="rId27"/>
            <a:extLst>
              <a:ext uri="{FF2B5EF4-FFF2-40B4-BE49-F238E27FC236}">
                <a16:creationId xmlns:a16="http://schemas.microsoft.com/office/drawing/2014/main" id="{8A7026A0-089D-6245-AD49-9C1AD17F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61" y="5766909"/>
            <a:ext cx="335420" cy="3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ésultat de recherche d'images pour &quot;geonetwork logo&quot;">
            <a:hlinkClick r:id="rId29"/>
            <a:extLst>
              <a:ext uri="{FF2B5EF4-FFF2-40B4-BE49-F238E27FC236}">
                <a16:creationId xmlns:a16="http://schemas.microsoft.com/office/drawing/2014/main" id="{637291DB-EA58-2F49-B406-5EC22F19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11" y="5399057"/>
            <a:ext cx="371662" cy="4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ésultat de recherche d'images pour &quot;mysql logo&quot;">
            <a:hlinkClick r:id="rId31"/>
            <a:extLst>
              <a:ext uri="{FF2B5EF4-FFF2-40B4-BE49-F238E27FC236}">
                <a16:creationId xmlns:a16="http://schemas.microsoft.com/office/drawing/2014/main" id="{BDAE70BA-982B-C54A-B91A-5917290C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861" y="5287314"/>
            <a:ext cx="327316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ésultat de recherche d'images pour &quot;postgres logo&quot;">
            <a:hlinkClick r:id="rId33"/>
            <a:extLst>
              <a:ext uri="{FF2B5EF4-FFF2-40B4-BE49-F238E27FC236}">
                <a16:creationId xmlns:a16="http://schemas.microsoft.com/office/drawing/2014/main" id="{54CF4C53-C664-194E-95A8-B13A2F77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9" y="5545229"/>
            <a:ext cx="156818" cy="16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ésultat de recherche d'images pour &quot;zones atelier&quot;">
            <a:hlinkClick r:id="rId35"/>
            <a:extLst>
              <a:ext uri="{FF2B5EF4-FFF2-40B4-BE49-F238E27FC236}">
                <a16:creationId xmlns:a16="http://schemas.microsoft.com/office/drawing/2014/main" id="{CE51A625-2A10-AF45-BD3E-0DDA37606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23053" r="17203" b="22502"/>
          <a:stretch/>
        </p:blipFill>
        <p:spPr bwMode="auto">
          <a:xfrm>
            <a:off x="7096725" y="5719149"/>
            <a:ext cx="307588" cy="2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4BBBD-9224-BC41-BCF0-BC5D29AD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A26104-EEE5-3F41-B92F-2E1472D7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00" y="1614600"/>
            <a:ext cx="8614800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Collecter/Ingérer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(fichiers, flux…)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Stocker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(données)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Indexer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(sources de données, jeux de données)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Publier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(jeux de données, données)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Retrouver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(par mot clé, par position, par valeur,…)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(6)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Visualiser/Restituer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(jeux de données, graphes,…)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(7)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Analyser/Transformer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(8)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(accès limité, accès public)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07B3B-31AB-CE49-B602-F9D67E3B5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4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167C0-6D48-3F41-8526-4FB139EF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Éléments du CEBA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2D9D02-71EF-4A4B-8198-8528A5ABC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Data Lake 			</a:t>
            </a:r>
            <a:r>
              <a:rPr lang="fr-FR" dirty="0" smtClean="0"/>
              <a:t>	</a:t>
            </a:r>
            <a:r>
              <a:rPr lang="fr-FR" b="1" dirty="0" smtClean="0"/>
              <a:t>(</a:t>
            </a:r>
            <a:r>
              <a:rPr lang="fr-FR" b="1" dirty="0"/>
              <a:t>1)(2)</a:t>
            </a:r>
          </a:p>
          <a:p>
            <a:r>
              <a:rPr lang="fr-FR" dirty="0"/>
              <a:t>Moteur d’indexation 	</a:t>
            </a:r>
            <a:r>
              <a:rPr lang="fr-FR" dirty="0" smtClean="0"/>
              <a:t>	</a:t>
            </a:r>
            <a:r>
              <a:rPr lang="fr-FR" b="1" dirty="0" smtClean="0"/>
              <a:t>(</a:t>
            </a:r>
            <a:r>
              <a:rPr lang="fr-FR" b="1" dirty="0"/>
              <a:t>3)(4)(5)(6)(7)</a:t>
            </a:r>
          </a:p>
          <a:p>
            <a:r>
              <a:rPr lang="fr-FR" dirty="0"/>
              <a:t>Catalogue de données 	</a:t>
            </a:r>
            <a:r>
              <a:rPr lang="fr-FR" b="1" dirty="0"/>
              <a:t>(4)(5)(6)</a:t>
            </a:r>
          </a:p>
          <a:p>
            <a:r>
              <a:rPr lang="fr-FR" dirty="0"/>
              <a:t>Outil de visualisation 	</a:t>
            </a:r>
            <a:r>
              <a:rPr lang="fr-FR" dirty="0" smtClean="0"/>
              <a:t>	</a:t>
            </a:r>
            <a:r>
              <a:rPr lang="fr-FR" b="1" dirty="0" smtClean="0"/>
              <a:t>(</a:t>
            </a:r>
            <a:r>
              <a:rPr lang="fr-FR" b="1" dirty="0"/>
              <a:t>5)(6)</a:t>
            </a:r>
          </a:p>
          <a:p>
            <a:r>
              <a:rPr lang="fr-FR" dirty="0"/>
              <a:t>Base de données 		</a:t>
            </a:r>
            <a:r>
              <a:rPr lang="fr-FR" b="1" dirty="0"/>
              <a:t>(2)(7)</a:t>
            </a:r>
          </a:p>
          <a:p>
            <a:r>
              <a:rPr lang="fr-FR" dirty="0"/>
              <a:t>Système de fichiers 		</a:t>
            </a:r>
            <a:r>
              <a:rPr lang="fr-FR" b="1" dirty="0"/>
              <a:t>(2)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117DB-01A9-0546-911F-ED5DC908C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422B743-3D66-5E48-8920-791309E2555A}"/>
              </a:ext>
            </a:extLst>
          </p:cNvPr>
          <p:cNvSpPr txBox="1">
            <a:spLocks/>
          </p:cNvSpPr>
          <p:nvPr/>
        </p:nvSpPr>
        <p:spPr>
          <a:xfrm>
            <a:off x="6461186" y="4632512"/>
            <a:ext cx="2507308" cy="1839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Collecter/Ingérer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Stocker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Indexer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Publier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Retrouver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(6)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Visualiser/Restituer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7)</a:t>
            </a:r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</a:rPr>
              <a:t>Analyser/Transformer</a:t>
            </a:r>
            <a:endParaRPr lang="fr-FR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(8)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 descr="Image associée">
            <a:hlinkClick r:id="rId2"/>
            <a:extLst>
              <a:ext uri="{FF2B5EF4-FFF2-40B4-BE49-F238E27FC236}">
                <a16:creationId xmlns:a16="http://schemas.microsoft.com/office/drawing/2014/main" id="{88C52716-FD54-5B48-B8E7-7D2435ED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/>
          <a:stretch/>
        </p:blipFill>
        <p:spPr bwMode="auto">
          <a:xfrm>
            <a:off x="1848615" y="1658745"/>
            <a:ext cx="7309784" cy="46918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Data </a:t>
            </a:r>
            <a:r>
              <a:rPr lang="fr-FR" sz="2700" dirty="0" err="1"/>
              <a:t>lake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48CAB3-C548-514A-BC88-8F10EA1005FC}"/>
              </a:ext>
            </a:extLst>
          </p:cNvPr>
          <p:cNvSpPr txBox="1"/>
          <p:nvPr/>
        </p:nvSpPr>
        <p:spPr>
          <a:xfrm>
            <a:off x="457200" y="2512236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COLLECTER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7BB921-F996-4F4C-9893-AFAD953D11A8}"/>
              </a:ext>
            </a:extLst>
          </p:cNvPr>
          <p:cNvSpPr txBox="1"/>
          <p:nvPr/>
        </p:nvSpPr>
        <p:spPr>
          <a:xfrm>
            <a:off x="3957030" y="4032107"/>
            <a:ext cx="2449450" cy="305826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INGERER </a:t>
            </a:r>
            <a:r>
              <a:rPr lang="fr-FR" dirty="0">
                <a:sym typeface="Wingdings" pitchFamily="2" charset="2"/>
              </a:rPr>
              <a:t> STOCKER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78464-0099-7D4C-B31F-B8452926946A}"/>
              </a:ext>
            </a:extLst>
          </p:cNvPr>
          <p:cNvSpPr txBox="1"/>
          <p:nvPr/>
        </p:nvSpPr>
        <p:spPr>
          <a:xfrm>
            <a:off x="4761992" y="2512236"/>
            <a:ext cx="4222981" cy="461422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>
                <a:ln>
                  <a:solidFill>
                    <a:schemeClr val="accent1"/>
                  </a:solidFill>
                </a:ln>
              </a:rPr>
              <a:t>TRANSFORMER, RESTITUER, ANALYSER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48D6F-2228-BA44-997C-6C07FF5A85C9}"/>
              </a:ext>
            </a:extLst>
          </p:cNvPr>
          <p:cNvSpPr txBox="1"/>
          <p:nvPr/>
        </p:nvSpPr>
        <p:spPr>
          <a:xfrm>
            <a:off x="2053915" y="5113540"/>
            <a:ext cx="2879046" cy="461422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>
                <a:ln>
                  <a:solidFill>
                    <a:schemeClr val="accent1"/>
                  </a:solidFill>
                </a:ln>
              </a:rPr>
              <a:t>PUBLIER, DISTRIBUER</a:t>
            </a:r>
          </a:p>
        </p:txBody>
      </p:sp>
    </p:spTree>
    <p:extLst>
      <p:ext uri="{BB962C8B-B14F-4D97-AF65-F5344CB8AC3E}">
        <p14:creationId xmlns:p14="http://schemas.microsoft.com/office/powerpoint/2010/main" val="19757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Image associée">
            <a:hlinkClick r:id="rId2"/>
            <a:extLst>
              <a:ext uri="{FF2B5EF4-FFF2-40B4-BE49-F238E27FC236}">
                <a16:creationId xmlns:a16="http://schemas.microsoft.com/office/drawing/2014/main" id="{85994A48-9AF4-0A4D-9C47-06334B5A3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 b="6035"/>
          <a:stretch/>
        </p:blipFill>
        <p:spPr bwMode="auto">
          <a:xfrm>
            <a:off x="1873310" y="1468025"/>
            <a:ext cx="6680479" cy="44086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400" dirty="0" err="1"/>
              <a:t>Big</a:t>
            </a:r>
            <a:r>
              <a:rPr lang="fr-FR" sz="2400" dirty="0"/>
              <a:t> </a:t>
            </a:r>
            <a:r>
              <a:rPr lang="fr-FR" sz="2400" dirty="0" err="1"/>
              <a:t>picture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48CAB3-C548-514A-BC88-8F10EA1005FC}"/>
              </a:ext>
            </a:extLst>
          </p:cNvPr>
          <p:cNvSpPr txBox="1"/>
          <p:nvPr/>
        </p:nvSpPr>
        <p:spPr>
          <a:xfrm>
            <a:off x="321142" y="2102572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COLLECTER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7BB921-F996-4F4C-9893-AFAD953D11A8}"/>
              </a:ext>
            </a:extLst>
          </p:cNvPr>
          <p:cNvSpPr txBox="1"/>
          <p:nvPr/>
        </p:nvSpPr>
        <p:spPr>
          <a:xfrm rot="5400000">
            <a:off x="2108313" y="2407716"/>
            <a:ext cx="1345659" cy="502599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sz="3200" dirty="0"/>
              <a:t>INGEST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78464-0099-7D4C-B31F-B8452926946A}"/>
              </a:ext>
            </a:extLst>
          </p:cNvPr>
          <p:cNvSpPr txBox="1"/>
          <p:nvPr/>
        </p:nvSpPr>
        <p:spPr>
          <a:xfrm>
            <a:off x="5911441" y="1819972"/>
            <a:ext cx="1634156" cy="977738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TRANSFORMER,</a:t>
            </a:r>
          </a:p>
          <a:p>
            <a:r>
              <a:rPr lang="fr-FR" dirty="0"/>
              <a:t>RESTITUER,</a:t>
            </a:r>
            <a:br>
              <a:rPr lang="fr-FR" dirty="0"/>
            </a:br>
            <a:r>
              <a:rPr lang="fr-FR" dirty="0"/>
              <a:t>ANALYSER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48D6F-2228-BA44-997C-6C07FF5A85C9}"/>
              </a:ext>
            </a:extLst>
          </p:cNvPr>
          <p:cNvSpPr txBox="1"/>
          <p:nvPr/>
        </p:nvSpPr>
        <p:spPr>
          <a:xfrm>
            <a:off x="2689459" y="4865484"/>
            <a:ext cx="1391415" cy="733009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PUBLIER,</a:t>
            </a:r>
            <a:br>
              <a:rPr lang="fr-FR" dirty="0"/>
            </a:br>
            <a:r>
              <a:rPr lang="fr-FR" dirty="0"/>
              <a:t>DISTRIBUER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ED8B327-9A2D-784B-ADB4-712A989B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10" y="1468025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A8D62A-C01A-3341-9E0B-93FA22CCA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2993038"/>
            <a:ext cx="819984" cy="819984"/>
          </a:xfrm>
          <a:prstGeom prst="rect">
            <a:avLst/>
          </a:prstGeom>
        </p:spPr>
      </p:pic>
      <p:pic>
        <p:nvPicPr>
          <p:cNvPr id="14" name="Image 13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03AE813F-33D1-244D-AC8E-58FA2A12F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97" y="3025367"/>
            <a:ext cx="685172" cy="685172"/>
          </a:xfrm>
          <a:prstGeom prst="rect">
            <a:avLst/>
          </a:prstGeom>
        </p:spPr>
      </p:pic>
      <p:sp>
        <p:nvSpPr>
          <p:cNvPr id="16" name="Flèche droite rayée 15">
            <a:extLst>
              <a:ext uri="{FF2B5EF4-FFF2-40B4-BE49-F238E27FC236}">
                <a16:creationId xmlns:a16="http://schemas.microsoft.com/office/drawing/2014/main" id="{2AA41650-6B97-1B45-B9FB-56345ADDA7B8}"/>
              </a:ext>
            </a:extLst>
          </p:cNvPr>
          <p:cNvSpPr/>
          <p:nvPr/>
        </p:nvSpPr>
        <p:spPr>
          <a:xfrm>
            <a:off x="1381669" y="1766567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rayée 16">
            <a:extLst>
              <a:ext uri="{FF2B5EF4-FFF2-40B4-BE49-F238E27FC236}">
                <a16:creationId xmlns:a16="http://schemas.microsoft.com/office/drawing/2014/main" id="{C3A3F1E4-B798-6447-8173-3E3850EFA0A6}"/>
              </a:ext>
            </a:extLst>
          </p:cNvPr>
          <p:cNvSpPr/>
          <p:nvPr/>
        </p:nvSpPr>
        <p:spPr>
          <a:xfrm>
            <a:off x="1377069" y="3253224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MQTT logo">
            <a:extLst>
              <a:ext uri="{FF2B5EF4-FFF2-40B4-BE49-F238E27FC236}">
                <a16:creationId xmlns:a16="http://schemas.microsoft.com/office/drawing/2014/main" id="{6BE6DF14-75BE-8949-AC68-480BF655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45" y="2102572"/>
            <a:ext cx="1060600" cy="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filebeat logo&quot;">
            <a:hlinkClick r:id="rId8"/>
            <a:extLst>
              <a:ext uri="{FF2B5EF4-FFF2-40B4-BE49-F238E27FC236}">
                <a16:creationId xmlns:a16="http://schemas.microsoft.com/office/drawing/2014/main" id="{65C16A06-4671-A04F-A972-9D8869169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3176111" y="2532761"/>
            <a:ext cx="866222" cy="3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associée">
            <a:hlinkClick r:id="rId10"/>
            <a:extLst>
              <a:ext uri="{FF2B5EF4-FFF2-40B4-BE49-F238E27FC236}">
                <a16:creationId xmlns:a16="http://schemas.microsoft.com/office/drawing/2014/main" id="{4445A9FD-21AF-CF48-9DEE-ED6A05F9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566" y="3297894"/>
            <a:ext cx="544002" cy="6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file system icon&quot;">
            <a:hlinkClick r:id="rId12"/>
            <a:extLst>
              <a:ext uri="{FF2B5EF4-FFF2-40B4-BE49-F238E27FC236}">
                <a16:creationId xmlns:a16="http://schemas.microsoft.com/office/drawing/2014/main" id="{CEA50559-1568-7346-8921-3DBEB305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40" y="3918201"/>
            <a:ext cx="502600" cy="5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331E433-4EBF-E14C-862D-EA6A1F988879}"/>
              </a:ext>
            </a:extLst>
          </p:cNvPr>
          <p:cNvSpPr txBox="1"/>
          <p:nvPr/>
        </p:nvSpPr>
        <p:spPr>
          <a:xfrm>
            <a:off x="6105803" y="3453111"/>
            <a:ext cx="1006304" cy="305826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STORE</a:t>
            </a:r>
          </a:p>
        </p:txBody>
      </p:sp>
      <p:pic>
        <p:nvPicPr>
          <p:cNvPr id="32" name="Picture 6" descr="Résultat de recherche d'images pour &quot;filebeat logo&quot;">
            <a:hlinkClick r:id="rId8"/>
            <a:extLst>
              <a:ext uri="{FF2B5EF4-FFF2-40B4-BE49-F238E27FC236}">
                <a16:creationId xmlns:a16="http://schemas.microsoft.com/office/drawing/2014/main" id="{F28810F1-A540-E343-97D9-A6FE463B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406861" y="2505764"/>
            <a:ext cx="933094" cy="3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ésultat de recherche d'images pour &quot;logstash logo&quot;">
            <a:hlinkClick r:id="rId15"/>
            <a:extLst>
              <a:ext uri="{FF2B5EF4-FFF2-40B4-BE49-F238E27FC236}">
                <a16:creationId xmlns:a16="http://schemas.microsoft.com/office/drawing/2014/main" id="{79545656-7F07-3A46-943E-FB883344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17" y="2969375"/>
            <a:ext cx="1166317" cy="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ésultat de recherche d'images pour &quot;elasticsearch logo&quot;">
            <a:hlinkClick r:id="rId17"/>
            <a:extLst>
              <a:ext uri="{FF2B5EF4-FFF2-40B4-BE49-F238E27FC236}">
                <a16:creationId xmlns:a16="http://schemas.microsoft.com/office/drawing/2014/main" id="{0533B071-17E9-0247-BDB9-28F32085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3" y="2055128"/>
            <a:ext cx="1445676" cy="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045BC4-B66C-FC49-A43E-98479E851198}"/>
              </a:ext>
            </a:extLst>
          </p:cNvPr>
          <p:cNvSpPr/>
          <p:nvPr/>
        </p:nvSpPr>
        <p:spPr>
          <a:xfrm>
            <a:off x="3090766" y="1986186"/>
            <a:ext cx="1461600" cy="20328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droite rayée 39">
            <a:extLst>
              <a:ext uri="{FF2B5EF4-FFF2-40B4-BE49-F238E27FC236}">
                <a16:creationId xmlns:a16="http://schemas.microsoft.com/office/drawing/2014/main" id="{50ECC05C-2924-694E-8063-2478DBC53FB1}"/>
              </a:ext>
            </a:extLst>
          </p:cNvPr>
          <p:cNvSpPr/>
          <p:nvPr/>
        </p:nvSpPr>
        <p:spPr>
          <a:xfrm>
            <a:off x="4690007" y="3407860"/>
            <a:ext cx="116640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72" name="Picture 24" descr="Résultat de recherche d'images pour &quot;website logo&quot;">
            <a:hlinkClick r:id="rId19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18" y="3570583"/>
            <a:ext cx="346299" cy="3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AA35C1C-BE67-2944-B056-30771D4A7A3F}"/>
              </a:ext>
            </a:extLst>
          </p:cNvPr>
          <p:cNvSpPr txBox="1"/>
          <p:nvPr/>
        </p:nvSpPr>
        <p:spPr>
          <a:xfrm>
            <a:off x="3582987" y="3507270"/>
            <a:ext cx="859764" cy="51177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600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</a:t>
            </a:r>
          </a:p>
        </p:txBody>
      </p:sp>
      <p:pic>
        <p:nvPicPr>
          <p:cNvPr id="2078" name="Picture 30" descr="Image associée">
            <a:hlinkClick r:id="rId21"/>
            <a:extLst>
              <a:ext uri="{FF2B5EF4-FFF2-40B4-BE49-F238E27FC236}">
                <a16:creationId xmlns:a16="http://schemas.microsoft.com/office/drawing/2014/main" id="{D8F88769-B72B-A947-BA9E-886B8F3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61" y="4845596"/>
            <a:ext cx="599463" cy="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lèche droite rayée 49">
            <a:extLst>
              <a:ext uri="{FF2B5EF4-FFF2-40B4-BE49-F238E27FC236}">
                <a16:creationId xmlns:a16="http://schemas.microsoft.com/office/drawing/2014/main" id="{5377B43A-7305-4847-938E-DB096AA4D76B}"/>
              </a:ext>
            </a:extLst>
          </p:cNvPr>
          <p:cNvSpPr/>
          <p:nvPr/>
        </p:nvSpPr>
        <p:spPr>
          <a:xfrm>
            <a:off x="4675501" y="2102572"/>
            <a:ext cx="116640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 droite rayée 50">
            <a:extLst>
              <a:ext uri="{FF2B5EF4-FFF2-40B4-BE49-F238E27FC236}">
                <a16:creationId xmlns:a16="http://schemas.microsoft.com/office/drawing/2014/main" id="{1E0EC6E6-6AE7-A045-96C6-B3BCEBB6132D}"/>
              </a:ext>
            </a:extLst>
          </p:cNvPr>
          <p:cNvSpPr/>
          <p:nvPr/>
        </p:nvSpPr>
        <p:spPr>
          <a:xfrm rot="16200000">
            <a:off x="6256944" y="2929804"/>
            <a:ext cx="59624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Picture 30" descr="Image associée">
            <a:hlinkClick r:id="rId21"/>
            <a:extLst>
              <a:ext uri="{FF2B5EF4-FFF2-40B4-BE49-F238E27FC236}">
                <a16:creationId xmlns:a16="http://schemas.microsoft.com/office/drawing/2014/main" id="{8D937840-ED0E-D448-901C-0653BA8B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27" y="5361159"/>
            <a:ext cx="599463" cy="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lèche droite rayée 52">
            <a:extLst>
              <a:ext uri="{FF2B5EF4-FFF2-40B4-BE49-F238E27FC236}">
                <a16:creationId xmlns:a16="http://schemas.microsoft.com/office/drawing/2014/main" id="{3471F32B-BC95-6A4E-8F86-892F88C3CE36}"/>
              </a:ext>
            </a:extLst>
          </p:cNvPr>
          <p:cNvSpPr/>
          <p:nvPr/>
        </p:nvSpPr>
        <p:spPr>
          <a:xfrm rot="8820685">
            <a:off x="4114743" y="4412655"/>
            <a:ext cx="1352869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Picture 2" descr="MQTT logo">
            <a:extLst>
              <a:ext uri="{FF2B5EF4-FFF2-40B4-BE49-F238E27FC236}">
                <a16:creationId xmlns:a16="http://schemas.microsoft.com/office/drawing/2014/main" id="{E129B849-B00A-2745-B52A-0B00049F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01" y="5926860"/>
            <a:ext cx="1060600" cy="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mage associée">
            <a:hlinkClick r:id="rId23"/>
            <a:extLst>
              <a:ext uri="{FF2B5EF4-FFF2-40B4-BE49-F238E27FC236}">
                <a16:creationId xmlns:a16="http://schemas.microsoft.com/office/drawing/2014/main" id="{82EB09FA-8BC8-094D-B74C-236472FD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16" y="3851216"/>
            <a:ext cx="533643" cy="5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lèche droite rayée 56">
            <a:extLst>
              <a:ext uri="{FF2B5EF4-FFF2-40B4-BE49-F238E27FC236}">
                <a16:creationId xmlns:a16="http://schemas.microsoft.com/office/drawing/2014/main" id="{3C0A359C-9283-7840-AB5A-311A8063A9F5}"/>
              </a:ext>
            </a:extLst>
          </p:cNvPr>
          <p:cNvSpPr/>
          <p:nvPr/>
        </p:nvSpPr>
        <p:spPr>
          <a:xfrm rot="6567963">
            <a:off x="5240437" y="6034989"/>
            <a:ext cx="721291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5229018-EC92-8649-9AA3-4536C7F98DE2}"/>
              </a:ext>
            </a:extLst>
          </p:cNvPr>
          <p:cNvSpPr txBox="1"/>
          <p:nvPr/>
        </p:nvSpPr>
        <p:spPr>
          <a:xfrm>
            <a:off x="4825488" y="5976956"/>
            <a:ext cx="457004" cy="30849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API</a:t>
            </a:r>
          </a:p>
        </p:txBody>
      </p:sp>
      <p:sp>
        <p:nvSpPr>
          <p:cNvPr id="60" name="Flèche droite rayée 59">
            <a:extLst>
              <a:ext uri="{FF2B5EF4-FFF2-40B4-BE49-F238E27FC236}">
                <a16:creationId xmlns:a16="http://schemas.microsoft.com/office/drawing/2014/main" id="{B40A49FD-9903-7448-ADF5-17762DEBEC60}"/>
              </a:ext>
            </a:extLst>
          </p:cNvPr>
          <p:cNvSpPr/>
          <p:nvPr/>
        </p:nvSpPr>
        <p:spPr>
          <a:xfrm rot="6567963">
            <a:off x="5247420" y="5007568"/>
            <a:ext cx="1474671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1028" name="Picture 4" descr="Image associée">
            <a:hlinkClick r:id="rId25"/>
            <a:extLst>
              <a:ext uri="{FF2B5EF4-FFF2-40B4-BE49-F238E27FC236}">
                <a16:creationId xmlns:a16="http://schemas.microsoft.com/office/drawing/2014/main" id="{FE02A1B5-80E7-0941-89F5-C0428D6C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4" y="2431606"/>
            <a:ext cx="505832" cy="5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4CF2E-9AE9-9E44-9D92-F8C55D4C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299"/>
          </a:xfrm>
        </p:spPr>
        <p:txBody>
          <a:bodyPr>
            <a:noAutofit/>
          </a:bodyPr>
          <a:lstStyle/>
          <a:p>
            <a:r>
              <a:rPr lang="fr-FR" sz="4000" dirty="0"/>
              <a:t>Réseau de capteurs sans fils</a:t>
            </a:r>
            <a:endParaRPr lang="fr-FR" sz="2800" dirty="0"/>
          </a:p>
        </p:txBody>
      </p:sp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34" y="980728"/>
            <a:ext cx="736995" cy="73699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48AC6F-99CF-D341-AA5C-6A2036474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99958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7A48F2-7581-A543-8719-95FD09C6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65" y="1450071"/>
            <a:ext cx="2200670" cy="48136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8C2917-0002-AE4C-84CA-FF6AC2E0F74E}"/>
              </a:ext>
            </a:extLst>
          </p:cNvPr>
          <p:cNvSpPr txBox="1"/>
          <p:nvPr/>
        </p:nvSpPr>
        <p:spPr>
          <a:xfrm>
            <a:off x="4073116" y="11992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80FD881-4B96-864C-AB09-6627664C0DC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171332" y="1717723"/>
            <a:ext cx="0" cy="4015369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45">
            <a:extLst>
              <a:ext uri="{FF2B5EF4-FFF2-40B4-BE49-F238E27FC236}">
                <a16:creationId xmlns:a16="http://schemas.microsoft.com/office/drawing/2014/main" id="{4B7F387B-4EF5-7A4C-A45E-45B81CE9D1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5874382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6">
            <a:extLst>
              <a:ext uri="{FF2B5EF4-FFF2-40B4-BE49-F238E27FC236}">
                <a16:creationId xmlns:a16="http://schemas.microsoft.com/office/drawing/2014/main" id="{D46A0B1A-F680-234E-8314-C8E140E2CA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5816035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ECC7C5-EA9E-AD44-B896-DB27E1CC6CF5}"/>
              </a:ext>
            </a:extLst>
          </p:cNvPr>
          <p:cNvCxnSpPr>
            <a:cxnSpLocks/>
          </p:cNvCxnSpPr>
          <p:nvPr/>
        </p:nvCxnSpPr>
        <p:spPr>
          <a:xfrm>
            <a:off x="5583632" y="6153287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097A188-DED4-664B-B8FE-548AE772823E}"/>
              </a:ext>
            </a:extLst>
          </p:cNvPr>
          <p:cNvSpPr txBox="1"/>
          <p:nvPr/>
        </p:nvSpPr>
        <p:spPr>
          <a:xfrm>
            <a:off x="4982819" y="244005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BDE5B55-DA62-2246-B57B-98A1D1B857C5}"/>
              </a:ext>
            </a:extLst>
          </p:cNvPr>
          <p:cNvCxnSpPr>
            <a:cxnSpLocks/>
          </p:cNvCxnSpPr>
          <p:nvPr/>
        </p:nvCxnSpPr>
        <p:spPr>
          <a:xfrm flipH="1">
            <a:off x="6928983" y="6151919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2D203BA-BA2C-ED4B-B94B-FF5983270E31}"/>
              </a:ext>
            </a:extLst>
          </p:cNvPr>
          <p:cNvSpPr txBox="1"/>
          <p:nvPr/>
        </p:nvSpPr>
        <p:spPr>
          <a:xfrm>
            <a:off x="132360" y="1099417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23030-1E07-F644-83B2-3A9A7D39B36C}"/>
              </a:ext>
            </a:extLst>
          </p:cNvPr>
          <p:cNvSpPr/>
          <p:nvPr/>
        </p:nvSpPr>
        <p:spPr>
          <a:xfrm>
            <a:off x="5789676" y="1027585"/>
            <a:ext cx="24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r>
              <a:rPr lang="en-US" dirty="0"/>
              <a:t> (au </a:t>
            </a:r>
            <a:r>
              <a:rPr lang="en-US" dirty="0" err="1"/>
              <a:t>mesocentre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19" name="Image 18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8D0DF9DC-5D97-A148-A1C3-3AD6F1632D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5816035"/>
            <a:ext cx="725431" cy="7254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99D087-34A5-4D43-9AB2-0CB1E617C466}"/>
              </a:ext>
            </a:extLst>
          </p:cNvPr>
          <p:cNvSpPr/>
          <p:nvPr/>
        </p:nvSpPr>
        <p:spPr>
          <a:xfrm>
            <a:off x="5607291" y="1590765"/>
            <a:ext cx="18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Json</a:t>
            </a:r>
            <a:r>
              <a:rPr lang="en-US" dirty="0"/>
              <a:t> Elasticsearch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26B4D7-7636-AE46-AF0C-DD88F06AD2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082"/>
          <a:stretch/>
        </p:blipFill>
        <p:spPr>
          <a:xfrm>
            <a:off x="5677918" y="1903550"/>
            <a:ext cx="3158878" cy="15405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31E5ED-06A4-2741-BA2F-ED3FCD9EA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0226" y="3568551"/>
            <a:ext cx="2482187" cy="2062732"/>
          </a:xfrm>
          <a:prstGeom prst="rect">
            <a:avLst/>
          </a:prstGeom>
        </p:spPr>
      </p:pic>
      <p:pic>
        <p:nvPicPr>
          <p:cNvPr id="27" name="Image 45">
            <a:extLst>
              <a:ext uri="{FF2B5EF4-FFF2-40B4-BE49-F238E27FC236}">
                <a16:creationId xmlns:a16="http://schemas.microsoft.com/office/drawing/2014/main" id="{E62A36F9-01AE-B743-B1D2-614E107CFA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4767" y="6440263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E56DCFD4-D2AB-0546-A68B-5E79C5DD7755}"/>
              </a:ext>
            </a:extLst>
          </p:cNvPr>
          <p:cNvSpPr/>
          <p:nvPr/>
        </p:nvSpPr>
        <p:spPr>
          <a:xfrm rot="16200000">
            <a:off x="6825023" y="4491232"/>
            <a:ext cx="194318" cy="2460459"/>
          </a:xfrm>
          <a:prstGeom prst="leftBrace">
            <a:avLst>
              <a:gd name="adj1" fmla="val 8333"/>
              <a:gd name="adj2" fmla="val 3841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D21FC9F-AC12-CF4F-B536-97F03F968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752" t="9614" r="36283" b="13203"/>
          <a:stretch/>
        </p:blipFill>
        <p:spPr>
          <a:xfrm>
            <a:off x="2987825" y="3024497"/>
            <a:ext cx="1370086" cy="16035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E3251C-5F70-5244-B318-9D05DD39FC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71" t="27457" r="32706" b="15392"/>
          <a:stretch/>
        </p:blipFill>
        <p:spPr>
          <a:xfrm>
            <a:off x="2970563" y="1928767"/>
            <a:ext cx="864096" cy="8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0E27B-36A1-2B45-B244-8ED552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9CCDF1E-5806-9E43-9DDA-1C80B6EF3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8" y="1450193"/>
            <a:ext cx="6992007" cy="525174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FD4FD8-93FC-0A44-B0C1-F8FEC283C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4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</a:t>
            </a:r>
            <a:br>
              <a:rPr lang="fr-FR" sz="2700" dirty="0"/>
            </a:br>
            <a:r>
              <a:rPr lang="fr-FR" sz="2700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E4B916-EA13-E64F-8C8A-0E806335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" y="1747755"/>
            <a:ext cx="4152900" cy="4394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0FA55-84C6-6843-B983-716A19628814}"/>
              </a:ext>
            </a:extLst>
          </p:cNvPr>
          <p:cNvSpPr txBox="1"/>
          <p:nvPr/>
        </p:nvSpPr>
        <p:spPr>
          <a:xfrm>
            <a:off x="4572000" y="1469442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09AC86-DC3F-304C-8C23-6FEEFEB1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1" y="1842020"/>
            <a:ext cx="889000" cy="5842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09714F6-E01C-2347-8287-42679FF6994D}"/>
              </a:ext>
            </a:extLst>
          </p:cNvPr>
          <p:cNvCxnSpPr>
            <a:cxnSpLocks/>
          </p:cNvCxnSpPr>
          <p:nvPr/>
        </p:nvCxnSpPr>
        <p:spPr>
          <a:xfrm>
            <a:off x="5172333" y="2547355"/>
            <a:ext cx="0" cy="54574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E7126-6B21-C241-AE37-AD1BD73D669C}"/>
              </a:ext>
            </a:extLst>
          </p:cNvPr>
          <p:cNvSpPr/>
          <p:nvPr/>
        </p:nvSpPr>
        <p:spPr>
          <a:xfrm>
            <a:off x="5749904" y="2056888"/>
            <a:ext cx="112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Capteurs</a:t>
            </a:r>
            <a:endParaRPr lang="fr-FR" sz="2000" dirty="0"/>
          </a:p>
        </p:txBody>
      </p:sp>
      <p:pic>
        <p:nvPicPr>
          <p:cNvPr id="15" name="Image 30" descr="server-bdd-800px.png">
            <a:extLst>
              <a:ext uri="{FF2B5EF4-FFF2-40B4-BE49-F238E27FC236}">
                <a16:creationId xmlns:a16="http://schemas.microsoft.com/office/drawing/2014/main" id="{209FDC29-7C39-854C-ACF8-B699AED784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16" y="3249406"/>
            <a:ext cx="4365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19CA478-CE9D-384F-A8FE-480356A04686}"/>
              </a:ext>
            </a:extLst>
          </p:cNvPr>
          <p:cNvSpPr txBox="1"/>
          <p:nvPr/>
        </p:nvSpPr>
        <p:spPr>
          <a:xfrm>
            <a:off x="5746914" y="3318740"/>
            <a:ext cx="98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Serveur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B42504-7896-6E45-AA75-6B7C45E6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156" y="3857419"/>
            <a:ext cx="601116" cy="60111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36BEA7-F354-1D48-A70E-F32C4689856F}"/>
              </a:ext>
            </a:extLst>
          </p:cNvPr>
          <p:cNvCxnSpPr>
            <a:cxnSpLocks/>
          </p:cNvCxnSpPr>
          <p:nvPr/>
        </p:nvCxnSpPr>
        <p:spPr>
          <a:xfrm>
            <a:off x="5172333" y="4561498"/>
            <a:ext cx="0" cy="99460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44">
            <a:extLst>
              <a:ext uri="{FF2B5EF4-FFF2-40B4-BE49-F238E27FC236}">
                <a16:creationId xmlns:a16="http://schemas.microsoft.com/office/drawing/2014/main" id="{F6B803BA-9D21-0A4A-A4E0-ED83CDEF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302829" y="5829234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5">
            <a:extLst>
              <a:ext uri="{FF2B5EF4-FFF2-40B4-BE49-F238E27FC236}">
                <a16:creationId xmlns:a16="http://schemas.microsoft.com/office/drawing/2014/main" id="{FE66CADD-9FF8-3348-8962-C95CEC7A98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80658" y="5873124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46">
            <a:extLst>
              <a:ext uri="{FF2B5EF4-FFF2-40B4-BE49-F238E27FC236}">
                <a16:creationId xmlns:a16="http://schemas.microsoft.com/office/drawing/2014/main" id="{62A8C3EC-5676-A342-8352-5B0BE61FDF4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0" y="5814777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E60DFBA-2584-764B-BAD7-E0E2515CE031}"/>
              </a:ext>
            </a:extLst>
          </p:cNvPr>
          <p:cNvCxnSpPr>
            <a:cxnSpLocks/>
          </p:cNvCxnSpPr>
          <p:nvPr/>
        </p:nvCxnSpPr>
        <p:spPr>
          <a:xfrm>
            <a:off x="5654440" y="6152029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CEB9467-4679-464C-9F4A-32D005A7B6FB}"/>
              </a:ext>
            </a:extLst>
          </p:cNvPr>
          <p:cNvSpPr txBox="1"/>
          <p:nvPr/>
        </p:nvSpPr>
        <p:spPr>
          <a:xfrm>
            <a:off x="4979613" y="474436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7CBD5B8-DEA8-6849-BCBB-6A12CEBBDD2A}"/>
              </a:ext>
            </a:extLst>
          </p:cNvPr>
          <p:cNvCxnSpPr>
            <a:cxnSpLocks/>
          </p:cNvCxnSpPr>
          <p:nvPr/>
        </p:nvCxnSpPr>
        <p:spPr>
          <a:xfrm flipH="1">
            <a:off x="6999791" y="6150661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FA58AF3-3678-A844-AC82-0B924B68F11F}"/>
              </a:ext>
            </a:extLst>
          </p:cNvPr>
          <p:cNvSpPr txBox="1"/>
          <p:nvPr/>
        </p:nvSpPr>
        <p:spPr>
          <a:xfrm>
            <a:off x="132360" y="13596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71CF5C1-FF86-A049-9A58-17E1046DF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499" y="3671017"/>
            <a:ext cx="3659491" cy="2083993"/>
          </a:xfrm>
          <a:prstGeom prst="rect">
            <a:avLst/>
          </a:prstGeom>
        </p:spPr>
      </p:pic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E5946674-6795-E84E-B864-7DE1047055C0}"/>
              </a:ext>
            </a:extLst>
          </p:cNvPr>
          <p:cNvSpPr/>
          <p:nvPr/>
        </p:nvSpPr>
        <p:spPr>
          <a:xfrm rot="16200000">
            <a:off x="7251027" y="3908341"/>
            <a:ext cx="194318" cy="3591628"/>
          </a:xfrm>
          <a:prstGeom prst="leftBrace">
            <a:avLst>
              <a:gd name="adj1" fmla="val 8333"/>
              <a:gd name="adj2" fmla="val 28896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2CE390C-59B1-CC49-9BCD-AF9F166BC6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9" y="3389453"/>
            <a:ext cx="237476" cy="2374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5A2B8C-DC52-CF48-92FF-A7A0ACDFD2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51" y="1414622"/>
            <a:ext cx="237476" cy="237476"/>
          </a:xfrm>
          <a:prstGeom prst="rect">
            <a:avLst/>
          </a:prstGeom>
        </p:spPr>
      </p:pic>
      <p:pic>
        <p:nvPicPr>
          <p:cNvPr id="28" name="Picture 2" descr="Résultat de recherche d'images pour &quot;GSM&quot;">
            <a:hlinkClick r:id="rId11"/>
            <a:extLst>
              <a:ext uri="{FF2B5EF4-FFF2-40B4-BE49-F238E27FC236}">
                <a16:creationId xmlns:a16="http://schemas.microsoft.com/office/drawing/2014/main" id="{91372886-34B7-4740-A0FD-926CEA3B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213" y="2628027"/>
            <a:ext cx="474453" cy="4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CACCC1-B66F-6B4B-873C-04938CC401FE}"/>
              </a:ext>
            </a:extLst>
          </p:cNvPr>
          <p:cNvSpPr/>
          <p:nvPr/>
        </p:nvSpPr>
        <p:spPr>
          <a:xfrm>
            <a:off x="7312402" y="228924"/>
            <a:ext cx="1599527" cy="1152889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68EC0CE-9AE9-3447-A607-A3E8687C0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341" y="1202122"/>
            <a:ext cx="1018288" cy="1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1956</TotalTime>
  <Words>451</Words>
  <Application>Microsoft Office PowerPoint</Application>
  <PresentationFormat>Affichage à l'écran (4:3)</PresentationFormat>
  <Paragraphs>141</Paragraphs>
  <Slides>20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Arial Unicode MS</vt:lpstr>
      <vt:lpstr>Calibri</vt:lpstr>
      <vt:lpstr>Open Sans</vt:lpstr>
      <vt:lpstr>Wingdings</vt:lpstr>
      <vt:lpstr>cap2025</vt:lpstr>
      <vt:lpstr>CEBA Cloud Environnemental  au Bénéfice de l’Agriculture</vt:lpstr>
      <vt:lpstr>Les données à (in)gérer</vt:lpstr>
      <vt:lpstr>Besoins</vt:lpstr>
      <vt:lpstr>Éléments du CEBA</vt:lpstr>
      <vt:lpstr>Éléments du CEBA Data lake</vt:lpstr>
      <vt:lpstr>Éléments du CEBA Big picture</vt:lpstr>
      <vt:lpstr>Réseau de capteurs sans fils</vt:lpstr>
      <vt:lpstr>Éléments du CEBA Traitement de flux de capteurs</vt:lpstr>
      <vt:lpstr>Éléments du CEBA Traitement de flux de capteurs Aydat - bouée</vt:lpstr>
      <vt:lpstr>Éléments du CEBA Traitement de flux de capteurs - Aydat - bouée</vt:lpstr>
      <vt:lpstr>Éléments du CEBA Traitement de flux de capteurs - offline ZATU - radioactivité</vt:lpstr>
      <vt:lpstr>Catalogue de données</vt:lpstr>
      <vt:lpstr>Catalogue de données</vt:lpstr>
      <vt:lpstr>Catalogue de données jeu de données</vt:lpstr>
      <vt:lpstr>La nature de la métadonnée des jeux de données</vt:lpstr>
      <vt:lpstr>Proposition de métadonnées</vt:lpstr>
      <vt:lpstr>Conclusions</vt:lpstr>
      <vt:lpstr>Équipe</vt:lpstr>
      <vt:lpstr>Merci de votre attention</vt:lpstr>
      <vt:lpstr>Éléments du CEBA Architecture technique générale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Francis OGEREAU</cp:lastModifiedBy>
  <cp:revision>271</cp:revision>
  <dcterms:created xsi:type="dcterms:W3CDTF">2018-03-27T07:15:05Z</dcterms:created>
  <dcterms:modified xsi:type="dcterms:W3CDTF">2019-09-09T12:23:26Z</dcterms:modified>
</cp:coreProperties>
</file>