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84" r:id="rId4"/>
    <p:sldId id="377" r:id="rId5"/>
    <p:sldId id="373" r:id="rId6"/>
    <p:sldId id="405" r:id="rId7"/>
    <p:sldId id="406" r:id="rId8"/>
    <p:sldId id="407" r:id="rId9"/>
    <p:sldId id="408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C5C"/>
    <a:srgbClr val="178F96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 autoAdjust="0"/>
    <p:restoredTop sz="94660"/>
  </p:normalViewPr>
  <p:slideViewPr>
    <p:cSldViewPr>
      <p:cViewPr varScale="1">
        <p:scale>
          <a:sx n="152" d="100"/>
          <a:sy n="152" d="100"/>
        </p:scale>
        <p:origin x="70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416" y="20538"/>
            <a:ext cx="5501096" cy="5122962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9" y="771550"/>
            <a:ext cx="4169145" cy="16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73460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69219"/>
            <a:ext cx="1296144" cy="5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73460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31990"/>
            <a:ext cx="1008112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73460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31990"/>
            <a:ext cx="1008112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73460"/>
            <a:ext cx="9144000" cy="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31990"/>
            <a:ext cx="1008112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299392" y="2895786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769112"/>
            <a:ext cx="4105980" cy="16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2625756"/>
            <a:ext cx="1026000" cy="10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ved=2ahUKEwiNvYGakcPhAhWy34UKHRMeA2oQjRx6BAgBEAU&amp;url=https%3A%2F%2Fwww.imagenesmy.com%2Fimagenes%2Flake-icon-9d.html&amp;psig=AOvVaw2TG5OFqrdHlbli61M5z7mA&amp;ust=155490351401962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s://www.google.com/url?sa=i&amp;rct=j&amp;q=&amp;esrc=s&amp;source=images&amp;cd=&amp;ved=2ahUKEwiS9-vr9dvhAhXtz4UKHVkVAu4QjRx6BAgBEAU&amp;url=https%3A%2F%2Flive.osgeo.org%2Farchive%2F9.5%2Fen%2Fquickstart%2Fgeonetwork_quickstart.html&amp;psig=AOvVaw3Re0OAo7IWrqXrrU4msAzg&amp;ust=1555755175356877" TargetMode="Externa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icmPDki8PhAhUvy4UKHWm5AQAQjRx6BAgBEAU&amp;url=http%3A%2F%2Fwww.ingdiaz.org%2Fcambiar-directorio-donde-estan-los-archivos-bases-datos-mysql-ubuntu%2Fdb%2F&amp;psig=AOvVaw0X1B7bULk5gzlF9v-Xgd22&amp;ust=1554902078608320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s://www.google.com/url?sa=i&amp;rct=j&amp;q=&amp;esrc=s&amp;source=images&amp;cd=&amp;ved=2ahUKEwiS9-vr9dvhAhXtz4UKHVkVAu4QjRx6BAgBEAU&amp;url=https%3A%2F%2Flive.osgeo.org%2Farchive%2F9.5%2Fen%2Fquickstart%2Fgeonetwork_quickstart.html&amp;psig=AOvVaw3Re0OAo7IWrqXrrU4msAzg&amp;ust=1555755175356877" TargetMode="External"/><Relationship Id="rId26" Type="http://schemas.openxmlformats.org/officeDocument/2006/relationships/image" Target="../media/image38.png"/><Relationship Id="rId3" Type="http://schemas.openxmlformats.org/officeDocument/2006/relationships/image" Target="../media/image14.png"/><Relationship Id="rId21" Type="http://schemas.openxmlformats.org/officeDocument/2006/relationships/image" Target="../media/image34.tiff"/><Relationship Id="rId7" Type="http://schemas.openxmlformats.org/officeDocument/2006/relationships/image" Target="../media/image16.png"/><Relationship Id="rId12" Type="http://schemas.openxmlformats.org/officeDocument/2006/relationships/hyperlink" Target="https://www.google.com/url?sa=i&amp;rct=j&amp;q=&amp;esrc=s&amp;source=images&amp;cd=&amp;ved=2ahUKEwjX-o-cksPhAhUQmRoKHX3CB3IQjRx6BAgBEAU&amp;url=https%3A%2F%2Fwww.anthea-rh.com%2Fles-sept-metiers-que-les-robots-intelligents-vont-nous-prendre-en-premier-2%2F&amp;psig=AOvVaw1EdoUTM3ymUMbmMHIjdGL4&amp;ust=1554903771058999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7.png"/><Relationship Id="rId2" Type="http://schemas.openxmlformats.org/officeDocument/2006/relationships/hyperlink" Target="https://www.google.com/url?sa=i&amp;rct=j&amp;q=&amp;esrc=s&amp;source=images&amp;cd=&amp;ved=2ahUKEwiNvYGakcPhAhWy34UKHRMeA2oQjRx6BAgBEAU&amp;url=https%3A%2F%2Fwww.imagenesmy.com%2Fimagenes%2Flake-icon-9d.html&amp;psig=AOvVaw2TG5OFqrdHlbli61M5z7mA&amp;ust=1554903514019628" TargetMode="External"/><Relationship Id="rId16" Type="http://schemas.openxmlformats.org/officeDocument/2006/relationships/hyperlink" Target="https://www.google.com/url?sa=i&amp;rct=j&amp;q=&amp;esrc=s&amp;source=images&amp;cd=&amp;ved=2ahUKEwiQvdzn5MXhAhUXA2MBHaCSBXoQjRx6BAgBEAU&amp;url=https%3A%2F%2Fwww.icone-png.com%2Fwebmaster%2Fcadenas%2F6.php&amp;psig=AOvVaw14UkJi7ZqRZqfinErmALUI&amp;ust=1554994664275330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5" Type="http://schemas.openxmlformats.org/officeDocument/2006/relationships/image" Target="../media/image26.tiff"/><Relationship Id="rId15" Type="http://schemas.openxmlformats.org/officeDocument/2006/relationships/image" Target="../media/image31.png"/><Relationship Id="rId23" Type="http://schemas.openxmlformats.org/officeDocument/2006/relationships/hyperlink" Target="https://www.google.com/url?sa=i&amp;rct=j&amp;q=&amp;esrc=s&amp;source=images&amp;cd=&amp;ved=2ahUKEwjnosCPjMPhAhVBxhoKHUAyCHUQjRx6BAgBEAU&amp;url=https%3A%2F%2Fwww.iconfinder.com%2Ficons%2F193045%2Fdos_explorer_file_system_files_folder_folder_tree_folders_os_tree_icon&amp;psig=AOvVaw0hvjjKc0WYGXfWBlBkHgTy&amp;ust=1554902157249136" TargetMode="External"/><Relationship Id="rId10" Type="http://schemas.openxmlformats.org/officeDocument/2006/relationships/hyperlink" Target="https://www.google.com/url?sa=i&amp;rct=j&amp;q=&amp;esrc=s&amp;source=images&amp;cd=&amp;ved=2ahUKEwi80fKNkMPhAhVB1xoKHapDDaAQjRx6BAgBEAU&amp;url=http%3A%2F%2Fbbwbettiepumpkin.com%2Fwebsite-logo%2Fwebsite-logo-website-logo-15-website-logo-png-for-free-download-on-mbtskoudsalg-ideas%2F&amp;psig=AOvVaw1Ye_iRap5YqYdb5xLBzv10&amp;ust=1554903206333728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5.tiff"/><Relationship Id="rId9" Type="http://schemas.openxmlformats.org/officeDocument/2006/relationships/image" Target="../media/image28.png"/><Relationship Id="rId14" Type="http://schemas.openxmlformats.org/officeDocument/2006/relationships/hyperlink" Target="https://www.google.com/url?sa=i&amp;rct=j&amp;q=&amp;esrc=s&amp;source=images&amp;cd=&amp;ved=2ahUKEwiFlMO1lMPhAhWExIUKHY1tD2wQjRx6BAgBEAU&amp;url=https%3A%2F%2Fandroidappsapk.co%2Fdetail-mqtt-broker%2F&amp;psig=AOvVaw2ktyrpvHkeD2jOKCCK1X4r&amp;ust=1554904387756702" TargetMode="External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 txBox="1">
            <a:spLocks/>
          </p:cNvSpPr>
          <p:nvPr/>
        </p:nvSpPr>
        <p:spPr>
          <a:xfrm>
            <a:off x="251520" y="2355726"/>
            <a:ext cx="8392602" cy="139513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CEBA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 dirty="0" err="1">
                <a:solidFill>
                  <a:schemeClr val="bg1"/>
                </a:solidFill>
              </a:rPr>
              <a:t>Environnemental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au </a:t>
            </a:r>
            <a:r>
              <a:rPr lang="en-US" dirty="0" err="1">
                <a:solidFill>
                  <a:schemeClr val="bg1"/>
                </a:solidFill>
              </a:rPr>
              <a:t>Bénéfice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l’Agriculture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id="{2986D7B0-E43F-B243-92F1-E26ED521FC50}"/>
              </a:ext>
            </a:extLst>
          </p:cNvPr>
          <p:cNvSpPr txBox="1">
            <a:spLocks/>
          </p:cNvSpPr>
          <p:nvPr/>
        </p:nvSpPr>
        <p:spPr>
          <a:xfrm>
            <a:off x="755576" y="365187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</a:rPr>
              <a:t>COPIL DU 12 mars 2020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155925"/>
            <a:ext cx="567564" cy="5495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60" y="4157831"/>
            <a:ext cx="538480" cy="538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5" y="4155925"/>
            <a:ext cx="963898" cy="5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1102519"/>
          </a:xfrm>
        </p:spPr>
        <p:txBody>
          <a:bodyPr>
            <a:normAutofit/>
          </a:bodyPr>
          <a:lstStyle/>
          <a:p>
            <a:r>
              <a:rPr lang="fr-FR" dirty="0"/>
              <a:t>Ordre du jour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496" y="1635646"/>
            <a:ext cx="9001000" cy="3312368"/>
          </a:xfrm>
        </p:spPr>
        <p:txBody>
          <a:bodyPr>
            <a:normAutofit fontScale="475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 smtClean="0"/>
              <a:t>Présentation globale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fr-FR" sz="4100" b="0" dirty="0" smtClean="0"/>
              <a:t>infrastructure,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fr-FR" sz="4100" dirty="0" smtClean="0"/>
              <a:t>indexation</a:t>
            </a:r>
            <a:r>
              <a:rPr lang="fr-FR" sz="4100" b="0" dirty="0" smtClean="0"/>
              <a:t>, 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fr-FR" sz="4100" dirty="0" smtClean="0"/>
              <a:t>base de données.</a:t>
            </a:r>
            <a:endParaRPr lang="fr-FR" sz="4100" b="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 smtClean="0"/>
              <a:t>Présentation </a:t>
            </a:r>
            <a:r>
              <a:rPr lang="fr-FR" sz="4900" b="0" dirty="0"/>
              <a:t>du site Web / </a:t>
            </a:r>
            <a:r>
              <a:rPr lang="fr-FR" sz="4900" b="0" dirty="0" smtClean="0"/>
              <a:t>Geonetwork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/>
              <a:t>Retour d'expérience (ETNA</a:t>
            </a:r>
            <a:r>
              <a:rPr lang="fr-FR" sz="4900" b="0" dirty="0" smtClean="0"/>
              <a:t>)</a:t>
            </a:r>
            <a:endParaRPr lang="fr-FR" sz="4900" b="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/>
              <a:t>Démonstration du site web CEBA (gestion d'un réseau de capteur)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 smtClean="0"/>
              <a:t>Informations </a:t>
            </a:r>
            <a:r>
              <a:rPr lang="fr-FR" sz="4900" b="0" dirty="0"/>
              <a:t>projet "</a:t>
            </a:r>
            <a:r>
              <a:rPr lang="fr-FR" sz="4900" b="0" dirty="0" err="1"/>
              <a:t>AgriLITech</a:t>
            </a:r>
            <a:r>
              <a:rPr lang="fr-FR" sz="4900" b="0" dirty="0"/>
              <a:t>" / LIT grandes cultures en Auvergne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0" dirty="0"/>
              <a:t>Questions et informations diverses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 txBox="1">
            <a:spLocks/>
          </p:cNvSpPr>
          <p:nvPr/>
        </p:nvSpPr>
        <p:spPr>
          <a:xfrm>
            <a:off x="251520" y="2355726"/>
            <a:ext cx="8392602" cy="139513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CEBA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 dirty="0" err="1">
                <a:solidFill>
                  <a:schemeClr val="bg1"/>
                </a:solidFill>
              </a:rPr>
              <a:t>Environnemental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au </a:t>
            </a:r>
            <a:r>
              <a:rPr lang="en-US" dirty="0" err="1">
                <a:solidFill>
                  <a:schemeClr val="bg1"/>
                </a:solidFill>
              </a:rPr>
              <a:t>Bénéfice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l’Agriculture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id="{2986D7B0-E43F-B243-92F1-E26ED521FC50}"/>
              </a:ext>
            </a:extLst>
          </p:cNvPr>
          <p:cNvSpPr txBox="1">
            <a:spLocks/>
          </p:cNvSpPr>
          <p:nvPr/>
        </p:nvSpPr>
        <p:spPr>
          <a:xfrm>
            <a:off x="755576" y="365187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</a:rPr>
              <a:t>David Sarramia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155925"/>
            <a:ext cx="567564" cy="5495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60" y="4157831"/>
            <a:ext cx="538480" cy="538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5" y="4155925"/>
            <a:ext cx="963898" cy="5403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395536" y="4732041"/>
            <a:ext cx="216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CEBA – 12 mars 2020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 descr="Image associée">
            <a:hlinkClick r:id="rId2"/>
            <a:extLst>
              <a:ext uri="{FF2B5EF4-FFF2-40B4-BE49-F238E27FC236}">
                <a16:creationId xmlns:a16="http://schemas.microsoft.com/office/drawing/2014/main" id="{88C52716-FD54-5B48-B8E7-7D2435ED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9"/>
          <a:stretch/>
        </p:blipFill>
        <p:spPr bwMode="auto">
          <a:xfrm>
            <a:off x="2529461" y="1244059"/>
            <a:ext cx="5482338" cy="3518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C99C850-AECE-D244-8AE9-60590532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Rappel concept CEBA</a:t>
            </a:r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38B3B-086D-C74C-B654-EF371C10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8CAB3-C548-514A-BC88-8F10EA1005FC}"/>
              </a:ext>
            </a:extLst>
          </p:cNvPr>
          <p:cNvSpPr txBox="1"/>
          <p:nvPr/>
        </p:nvSpPr>
        <p:spPr>
          <a:xfrm>
            <a:off x="1269725" y="1884177"/>
            <a:ext cx="1043561" cy="229370"/>
          </a:xfrm>
          <a:prstGeom prst="rect">
            <a:avLst/>
          </a:prstGeom>
        </p:spPr>
        <p:txBody>
          <a:bodyPr vert="horz" wrap="none" lIns="51435" tIns="25718" rIns="51435" bIns="25718" rtlCol="0" anchor="ctr">
            <a:noAutofit/>
          </a:bodyPr>
          <a:lstStyle/>
          <a:p>
            <a:r>
              <a:rPr lang="fr-FR" b="1" dirty="0"/>
              <a:t>COLLECTER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7BB921-F996-4F4C-9893-AFAD953D11A8}"/>
              </a:ext>
            </a:extLst>
          </p:cNvPr>
          <p:cNvSpPr txBox="1"/>
          <p:nvPr/>
        </p:nvSpPr>
        <p:spPr>
          <a:xfrm>
            <a:off x="4110772" y="3024080"/>
            <a:ext cx="1837088" cy="229370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1800" dirty="0"/>
              <a:t>INGERER </a:t>
            </a:r>
            <a:r>
              <a:rPr lang="fr-FR" sz="1800" dirty="0">
                <a:sym typeface="Wingdings" pitchFamily="2" charset="2"/>
              </a:rPr>
              <a:t> STOCKER</a:t>
            </a: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78464-0099-7D4C-B31F-B8452926946A}"/>
              </a:ext>
            </a:extLst>
          </p:cNvPr>
          <p:cNvSpPr txBox="1"/>
          <p:nvPr/>
        </p:nvSpPr>
        <p:spPr>
          <a:xfrm>
            <a:off x="4015525" y="1884177"/>
            <a:ext cx="3167236" cy="346067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/>
          <a:p>
            <a:r>
              <a:rPr lang="fr-FR" b="1" dirty="0">
                <a:ln>
                  <a:solidFill>
                    <a:schemeClr val="accent1"/>
                  </a:solidFill>
                </a:ln>
              </a:rPr>
              <a:t>TRANSFORMER, VISUALISER, ANALYSER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B48D6F-2228-BA44-997C-6C07FF5A85C9}"/>
              </a:ext>
            </a:extLst>
          </p:cNvPr>
          <p:cNvSpPr txBox="1"/>
          <p:nvPr/>
        </p:nvSpPr>
        <p:spPr>
          <a:xfrm>
            <a:off x="2683436" y="3835155"/>
            <a:ext cx="2159285" cy="346067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/>
          <a:p>
            <a:r>
              <a:rPr lang="fr-FR" b="1" dirty="0">
                <a:ln>
                  <a:solidFill>
                    <a:schemeClr val="accent1"/>
                  </a:solidFill>
                </a:ln>
              </a:rPr>
              <a:t>PUBLIER, DISTRIBUER</a:t>
            </a:r>
          </a:p>
        </p:txBody>
      </p:sp>
    </p:spTree>
    <p:extLst>
      <p:ext uri="{BB962C8B-B14F-4D97-AF65-F5344CB8AC3E}">
        <p14:creationId xmlns:p14="http://schemas.microsoft.com/office/powerpoint/2010/main" val="40487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167C0-6D48-3F41-8526-4FB139EF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Infrastructure CEBA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3E623E60-427E-8D49-8C54-C6A84E1AF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76464"/>
              </p:ext>
            </p:extLst>
          </p:nvPr>
        </p:nvGraphicFramePr>
        <p:xfrm>
          <a:off x="2461124" y="1558870"/>
          <a:ext cx="6153572" cy="2970163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96661148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55467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64732676"/>
                    </a:ext>
                  </a:extLst>
                </a:gridCol>
                <a:gridCol w="1113012">
                  <a:extLst>
                    <a:ext uri="{9D8B030D-6E8A-4147-A177-3AD203B41FA5}">
                      <a16:colId xmlns:a16="http://schemas.microsoft.com/office/drawing/2014/main" val="2282283117"/>
                    </a:ext>
                  </a:extLst>
                </a:gridCol>
              </a:tblGrid>
              <a:tr h="424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Site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15051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Outils d’ingestion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24961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r>
                        <a:rPr lang="fr-FR" b="0" dirty="0"/>
                        <a:t>Moteur d’indexation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20555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r>
                        <a:rPr lang="fr-FR" b="0" dirty="0"/>
                        <a:t>Catalogue de données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47435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r>
                        <a:rPr lang="fr-FR" b="0" dirty="0"/>
                        <a:t>Outils de visualisation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13346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r>
                        <a:rPr lang="fr-FR" b="0" dirty="0"/>
                        <a:t>Bases de données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94497"/>
                  </a:ext>
                </a:extLst>
              </a:tr>
              <a:tr h="424309">
                <a:tc>
                  <a:txBody>
                    <a:bodyPr/>
                    <a:lstStyle/>
                    <a:p>
                      <a:r>
                        <a:rPr lang="fr-FR" b="0" dirty="0"/>
                        <a:t>Système de fichiers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7994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E6C1C84-5F77-AB4A-BD56-75094838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82949" y="1662691"/>
            <a:ext cx="255261" cy="255261"/>
          </a:xfrm>
          <a:prstGeom prst="rect">
            <a:avLst/>
          </a:prstGeom>
        </p:spPr>
      </p:pic>
      <p:pic>
        <p:nvPicPr>
          <p:cNvPr id="5" name="Picture 2" descr="MQTT logo">
            <a:extLst>
              <a:ext uri="{FF2B5EF4-FFF2-40B4-BE49-F238E27FC236}">
                <a16:creationId xmlns:a16="http://schemas.microsoft.com/office/drawing/2014/main" id="{96BB2078-65FD-7449-B758-A8D6A082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854" y="2083639"/>
            <a:ext cx="795450" cy="2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ée">
            <a:hlinkClick r:id="rId4"/>
            <a:extLst>
              <a:ext uri="{FF2B5EF4-FFF2-40B4-BE49-F238E27FC236}">
                <a16:creationId xmlns:a16="http://schemas.microsoft.com/office/drawing/2014/main" id="{AA9E96FD-726D-704F-84E8-F11308AF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43" y="2859928"/>
            <a:ext cx="278252" cy="3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96E860-133E-7546-90C3-CAE572852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745" y="3707443"/>
            <a:ext cx="336762" cy="307800"/>
          </a:xfrm>
          <a:prstGeom prst="rect">
            <a:avLst/>
          </a:prstGeom>
        </p:spPr>
      </p:pic>
      <p:pic>
        <p:nvPicPr>
          <p:cNvPr id="9" name="Image 44">
            <a:extLst>
              <a:ext uri="{FF2B5EF4-FFF2-40B4-BE49-F238E27FC236}">
                <a16:creationId xmlns:a16="http://schemas.microsoft.com/office/drawing/2014/main" id="{CCDA9EC0-5C4E-3142-8D19-7545D48D0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5" t="9843" r="41528" b="8900"/>
          <a:stretch>
            <a:fillRect/>
          </a:stretch>
        </p:blipFill>
        <p:spPr bwMode="auto">
          <a:xfrm>
            <a:off x="7879112" y="2473345"/>
            <a:ext cx="308595" cy="3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5">
            <a:extLst>
              <a:ext uri="{FF2B5EF4-FFF2-40B4-BE49-F238E27FC236}">
                <a16:creationId xmlns:a16="http://schemas.microsoft.com/office/drawing/2014/main" id="{B5DE2A05-A16F-9D40-AF17-D1D6959EB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8" t="12933" r="31615" b="40945"/>
          <a:stretch>
            <a:fillRect/>
          </a:stretch>
        </p:blipFill>
        <p:spPr bwMode="auto">
          <a:xfrm>
            <a:off x="7935278" y="3263751"/>
            <a:ext cx="220076" cy="2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6">
            <a:extLst>
              <a:ext uri="{FF2B5EF4-FFF2-40B4-BE49-F238E27FC236}">
                <a16:creationId xmlns:a16="http://schemas.microsoft.com/office/drawing/2014/main" id="{5E183534-0247-5845-A782-4C3858B175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80" y="2018856"/>
            <a:ext cx="221936" cy="3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5">
            <a:extLst>
              <a:ext uri="{FF2B5EF4-FFF2-40B4-BE49-F238E27FC236}">
                <a16:creationId xmlns:a16="http://schemas.microsoft.com/office/drawing/2014/main" id="{0EEE2F50-AFAD-F948-968E-DBC7BAC6C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64516" r="13329" b="10999"/>
          <a:stretch>
            <a:fillRect/>
          </a:stretch>
        </p:blipFill>
        <p:spPr bwMode="auto">
          <a:xfrm>
            <a:off x="7925403" y="3532686"/>
            <a:ext cx="239826" cy="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ésultat de recherche d'images pour &quot;grafana logo png&quot;">
            <a:extLst>
              <a:ext uri="{FF2B5EF4-FFF2-40B4-BE49-F238E27FC236}">
                <a16:creationId xmlns:a16="http://schemas.microsoft.com/office/drawing/2014/main" id="{383F3285-ED57-E547-BD7B-F9CDDBB6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73" y="3231306"/>
            <a:ext cx="527542" cy="4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elastic beats logo png&quot;">
            <a:extLst>
              <a:ext uri="{FF2B5EF4-FFF2-40B4-BE49-F238E27FC236}">
                <a16:creationId xmlns:a16="http://schemas.microsoft.com/office/drawing/2014/main" id="{7CC9659C-D87F-EF48-86BF-F7C47D4A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53" y="2012068"/>
            <a:ext cx="199159" cy="3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Lucene">
            <a:extLst>
              <a:ext uri="{FF2B5EF4-FFF2-40B4-BE49-F238E27FC236}">
                <a16:creationId xmlns:a16="http://schemas.microsoft.com/office/drawing/2014/main" id="{CB62A5F1-EEEE-3B4C-BC7C-11A7D6A7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41" y="2933049"/>
            <a:ext cx="699274" cy="1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7D1C1-8EDF-D945-92E3-803DC96D5E05}"/>
              </a:ext>
            </a:extLst>
          </p:cNvPr>
          <p:cNvSpPr/>
          <p:nvPr/>
        </p:nvSpPr>
        <p:spPr>
          <a:xfrm>
            <a:off x="-108520" y="1567266"/>
            <a:ext cx="1616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ym typeface="Wingdings" pitchFamily="2" charset="2"/>
              </a:rPr>
              <a:t>Ingérer</a:t>
            </a:r>
          </a:p>
          <a:p>
            <a:pPr algn="r"/>
            <a:endParaRPr lang="fr-FR" dirty="0">
              <a:sym typeface="Wingdings" pitchFamily="2" charset="2"/>
            </a:endParaRPr>
          </a:p>
          <a:p>
            <a:pPr algn="r"/>
            <a:r>
              <a:rPr lang="fr-FR" dirty="0">
                <a:sym typeface="Wingdings" pitchFamily="2" charset="2"/>
              </a:rPr>
              <a:t>Stocker</a:t>
            </a:r>
          </a:p>
          <a:p>
            <a:pPr algn="r"/>
            <a:endParaRPr lang="fr-FR" dirty="0">
              <a:sym typeface="Wingdings" pitchFamily="2" charset="2"/>
            </a:endParaRPr>
          </a:p>
          <a:p>
            <a:pPr algn="r"/>
            <a:r>
              <a:rPr lang="fr-FR" dirty="0">
                <a:sym typeface="Wingdings" pitchFamily="2" charset="2"/>
              </a:rPr>
              <a:t>Visualisation /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restitution/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consultation</a:t>
            </a:r>
          </a:p>
          <a:p>
            <a:pPr algn="r"/>
            <a:endParaRPr lang="fr-FR" dirty="0">
              <a:sym typeface="Wingdings" pitchFamily="2" charset="2"/>
            </a:endParaRPr>
          </a:p>
          <a:p>
            <a:pPr algn="r"/>
            <a:r>
              <a:rPr lang="fr-FR" dirty="0">
                <a:sym typeface="Wingdings" pitchFamily="2" charset="2"/>
              </a:rPr>
              <a:t>Partager</a:t>
            </a:r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AC58E98-DADA-A949-9C5A-43F6DAC58D06}"/>
              </a:ext>
            </a:extLst>
          </p:cNvPr>
          <p:cNvSpPr/>
          <p:nvPr/>
        </p:nvSpPr>
        <p:spPr>
          <a:xfrm>
            <a:off x="1556526" y="1718313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CC3D173-695A-7641-A12A-5F94BADE344E}"/>
              </a:ext>
            </a:extLst>
          </p:cNvPr>
          <p:cNvSpPr/>
          <p:nvPr/>
        </p:nvSpPr>
        <p:spPr>
          <a:xfrm>
            <a:off x="1559480" y="228371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6638589-9E01-3442-806F-83302980B699}"/>
              </a:ext>
            </a:extLst>
          </p:cNvPr>
          <p:cNvSpPr/>
          <p:nvPr/>
        </p:nvSpPr>
        <p:spPr>
          <a:xfrm>
            <a:off x="1553572" y="30711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35FF220-81BE-8A4A-A633-80809D9E7959}"/>
              </a:ext>
            </a:extLst>
          </p:cNvPr>
          <p:cNvSpPr/>
          <p:nvPr/>
        </p:nvSpPr>
        <p:spPr>
          <a:xfrm>
            <a:off x="1547664" y="386789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BD820EF2-7299-2945-8E26-775763B5C410}"/>
              </a:ext>
            </a:extLst>
          </p:cNvPr>
          <p:cNvSpPr/>
          <p:nvPr/>
        </p:nvSpPr>
        <p:spPr>
          <a:xfrm>
            <a:off x="5189810" y="166269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C8DEF80-BAC2-E749-91FD-72ACFDA42F6C}"/>
              </a:ext>
            </a:extLst>
          </p:cNvPr>
          <p:cNvSpPr/>
          <p:nvPr/>
        </p:nvSpPr>
        <p:spPr>
          <a:xfrm>
            <a:off x="5189810" y="21101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FECE2886-292A-D44F-888B-6CE757C58C46}"/>
              </a:ext>
            </a:extLst>
          </p:cNvPr>
          <p:cNvSpPr/>
          <p:nvPr/>
        </p:nvSpPr>
        <p:spPr>
          <a:xfrm>
            <a:off x="5465902" y="250248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78FE5FB-8533-D044-AA83-20AA30C7493F}"/>
              </a:ext>
            </a:extLst>
          </p:cNvPr>
          <p:cNvSpPr/>
          <p:nvPr/>
        </p:nvSpPr>
        <p:spPr>
          <a:xfrm>
            <a:off x="5465902" y="379588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827FFEE-C117-F847-B86F-FE4908A263F4}"/>
              </a:ext>
            </a:extLst>
          </p:cNvPr>
          <p:cNvSpPr/>
          <p:nvPr/>
        </p:nvSpPr>
        <p:spPr>
          <a:xfrm>
            <a:off x="5465902" y="422793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CE646456-B650-6D41-A696-37414B4EAA25}"/>
              </a:ext>
            </a:extLst>
          </p:cNvPr>
          <p:cNvSpPr/>
          <p:nvPr/>
        </p:nvSpPr>
        <p:spPr>
          <a:xfrm>
            <a:off x="5775035" y="166269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31705EC-9813-6447-ACBD-004717B2374C}"/>
              </a:ext>
            </a:extLst>
          </p:cNvPr>
          <p:cNvSpPr/>
          <p:nvPr/>
        </p:nvSpPr>
        <p:spPr>
          <a:xfrm>
            <a:off x="5775035" y="340088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8B0FB27-EE75-F241-A218-459838A310FE}"/>
              </a:ext>
            </a:extLst>
          </p:cNvPr>
          <p:cNvSpPr/>
          <p:nvPr/>
        </p:nvSpPr>
        <p:spPr>
          <a:xfrm>
            <a:off x="6053906" y="166269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BAF97B8-FCE8-574C-AE05-DB991799427C}"/>
              </a:ext>
            </a:extLst>
          </p:cNvPr>
          <p:cNvSpPr/>
          <p:nvPr/>
        </p:nvSpPr>
        <p:spPr>
          <a:xfrm>
            <a:off x="6053906" y="340691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177C5C0-3901-1446-9156-1E062624DD6E}"/>
              </a:ext>
            </a:extLst>
          </p:cNvPr>
          <p:cNvSpPr/>
          <p:nvPr/>
        </p:nvSpPr>
        <p:spPr>
          <a:xfrm>
            <a:off x="5775035" y="3789335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327298E-6281-FC4A-8633-B40F435AC157}"/>
              </a:ext>
            </a:extLst>
          </p:cNvPr>
          <p:cNvSpPr/>
          <p:nvPr/>
        </p:nvSpPr>
        <p:spPr>
          <a:xfrm>
            <a:off x="5465902" y="1662691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316ACDB-8A55-5D49-B824-66ACFF706770}"/>
              </a:ext>
            </a:extLst>
          </p:cNvPr>
          <p:cNvSpPr/>
          <p:nvPr/>
        </p:nvSpPr>
        <p:spPr>
          <a:xfrm>
            <a:off x="6053906" y="2502480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9776875-4AA9-CC40-9CFE-2292BB60C604}"/>
              </a:ext>
            </a:extLst>
          </p:cNvPr>
          <p:cNvSpPr/>
          <p:nvPr/>
        </p:nvSpPr>
        <p:spPr>
          <a:xfrm>
            <a:off x="5775035" y="2508981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CE1A0AC-BB29-404B-9366-5F138150C605}"/>
              </a:ext>
            </a:extLst>
          </p:cNvPr>
          <p:cNvSpPr/>
          <p:nvPr/>
        </p:nvSpPr>
        <p:spPr>
          <a:xfrm>
            <a:off x="6053906" y="2936459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42855CC3-ABDB-0F4D-9364-00DBEA662DF2}"/>
              </a:ext>
            </a:extLst>
          </p:cNvPr>
          <p:cNvSpPr/>
          <p:nvPr/>
        </p:nvSpPr>
        <p:spPr>
          <a:xfrm>
            <a:off x="5775035" y="29333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AD00747-703F-D34A-A453-3BFA1A54BFEC}"/>
              </a:ext>
            </a:extLst>
          </p:cNvPr>
          <p:cNvSpPr/>
          <p:nvPr/>
        </p:nvSpPr>
        <p:spPr>
          <a:xfrm>
            <a:off x="5470166" y="2932035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Image associée">
            <a:hlinkClick r:id="rId2"/>
            <a:extLst>
              <a:ext uri="{FF2B5EF4-FFF2-40B4-BE49-F238E27FC236}">
                <a16:creationId xmlns:a16="http://schemas.microsoft.com/office/drawing/2014/main" id="{85994A48-9AF4-0A4D-9C47-06334B5A3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95" b="6035"/>
          <a:stretch/>
        </p:blipFill>
        <p:spPr bwMode="auto">
          <a:xfrm>
            <a:off x="2547983" y="1101019"/>
            <a:ext cx="5010359" cy="33065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E8BEE7-AA28-A24A-AF62-F9BD49C0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Infrastructure CEBA</a:t>
            </a:r>
            <a:endParaRPr lang="en-GB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129B6882-6271-124A-A429-F5EA9783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78464-0099-7D4C-B31F-B8452926946A}"/>
              </a:ext>
            </a:extLst>
          </p:cNvPr>
          <p:cNvSpPr txBox="1"/>
          <p:nvPr/>
        </p:nvSpPr>
        <p:spPr>
          <a:xfrm>
            <a:off x="5576581" y="1364979"/>
            <a:ext cx="1225617" cy="733304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1500" dirty="0"/>
              <a:t>TRANSFORMER,</a:t>
            </a:r>
          </a:p>
          <a:p>
            <a:r>
              <a:rPr lang="fr-FR" sz="1500" dirty="0"/>
              <a:t>VISUALISER,</a:t>
            </a:r>
            <a:br>
              <a:rPr lang="fr-FR" sz="1500" dirty="0"/>
            </a:br>
            <a:r>
              <a:rPr lang="fr-FR" sz="1500" dirty="0"/>
              <a:t>ANALYSER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B48D6F-2228-BA44-997C-6C07FF5A85C9}"/>
              </a:ext>
            </a:extLst>
          </p:cNvPr>
          <p:cNvSpPr txBox="1"/>
          <p:nvPr/>
        </p:nvSpPr>
        <p:spPr>
          <a:xfrm>
            <a:off x="3746531" y="3790088"/>
            <a:ext cx="1043561" cy="549757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1500" dirty="0"/>
              <a:t>PUBLIER,</a:t>
            </a:r>
            <a:br>
              <a:rPr lang="fr-FR" sz="1500" dirty="0"/>
            </a:br>
            <a:r>
              <a:rPr lang="fr-FR" sz="1500" dirty="0"/>
              <a:t>DISTRIBUER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D8B327-9A2D-784B-ADB4-712A989B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83" y="1101019"/>
            <a:ext cx="666750" cy="4381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A8D62A-C01A-3341-9E0B-93FA22CCA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00" y="2244779"/>
            <a:ext cx="614988" cy="614988"/>
          </a:xfrm>
          <a:prstGeom prst="rect">
            <a:avLst/>
          </a:prstGeom>
        </p:spPr>
      </p:pic>
      <p:pic>
        <p:nvPicPr>
          <p:cNvPr id="14" name="Image 13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03AE813F-33D1-244D-AC8E-58FA2A12F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373" y="2269025"/>
            <a:ext cx="513879" cy="513879"/>
          </a:xfrm>
          <a:prstGeom prst="rect">
            <a:avLst/>
          </a:prstGeom>
        </p:spPr>
      </p:pic>
      <p:pic>
        <p:nvPicPr>
          <p:cNvPr id="2050" name="Picture 2" descr="MQTT logo">
            <a:extLst>
              <a:ext uri="{FF2B5EF4-FFF2-40B4-BE49-F238E27FC236}">
                <a16:creationId xmlns:a16="http://schemas.microsoft.com/office/drawing/2014/main" id="{6BE6DF14-75BE-8949-AC68-480BF655A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759" y="1517493"/>
            <a:ext cx="795450" cy="2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associée">
            <a:hlinkClick r:id="rId8"/>
            <a:extLst>
              <a:ext uri="{FF2B5EF4-FFF2-40B4-BE49-F238E27FC236}">
                <a16:creationId xmlns:a16="http://schemas.microsoft.com/office/drawing/2014/main" id="{4445A9FD-21AF-CF48-9DEE-ED6A05F9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289" y="2349291"/>
            <a:ext cx="408002" cy="4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331E433-4EBF-E14C-862D-EA6A1F988879}"/>
              </a:ext>
            </a:extLst>
          </p:cNvPr>
          <p:cNvSpPr txBox="1"/>
          <p:nvPr/>
        </p:nvSpPr>
        <p:spPr>
          <a:xfrm>
            <a:off x="5631566" y="3074324"/>
            <a:ext cx="754728" cy="229370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1500" dirty="0"/>
              <a:t>STOCKER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7BB921-F996-4F4C-9893-AFAD953D11A8}"/>
              </a:ext>
            </a:extLst>
          </p:cNvPr>
          <p:cNvSpPr txBox="1"/>
          <p:nvPr/>
        </p:nvSpPr>
        <p:spPr>
          <a:xfrm rot="5400000">
            <a:off x="2616014" y="1844026"/>
            <a:ext cx="1224734" cy="376949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2400" dirty="0"/>
              <a:t>INGERER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045BC4-B66C-FC49-A43E-98479E851198}"/>
              </a:ext>
            </a:extLst>
          </p:cNvPr>
          <p:cNvSpPr/>
          <p:nvPr/>
        </p:nvSpPr>
        <p:spPr>
          <a:xfrm>
            <a:off x="3461075" y="1430204"/>
            <a:ext cx="1096200" cy="1176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Flèche droite rayée 39">
            <a:extLst>
              <a:ext uri="{FF2B5EF4-FFF2-40B4-BE49-F238E27FC236}">
                <a16:creationId xmlns:a16="http://schemas.microsoft.com/office/drawing/2014/main" id="{50ECC05C-2924-694E-8063-2478DBC53FB1}"/>
              </a:ext>
            </a:extLst>
          </p:cNvPr>
          <p:cNvSpPr/>
          <p:nvPr/>
        </p:nvSpPr>
        <p:spPr>
          <a:xfrm rot="899982">
            <a:off x="4660505" y="2387083"/>
            <a:ext cx="874800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072" name="Picture 24" descr="Résultat de recherche d'images pour &quot;website logo&quot;">
            <a:hlinkClick r:id="rId10"/>
            <a:extLst>
              <a:ext uri="{FF2B5EF4-FFF2-40B4-BE49-F238E27FC236}">
                <a16:creationId xmlns:a16="http://schemas.microsoft.com/office/drawing/2014/main" id="{5F49725F-B36D-A347-BCFF-1ADBD225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014" y="2270327"/>
            <a:ext cx="259724" cy="2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AA35C1C-BE67-2944-B056-30771D4A7A3F}"/>
              </a:ext>
            </a:extLst>
          </p:cNvPr>
          <p:cNvSpPr txBox="1"/>
          <p:nvPr/>
        </p:nvSpPr>
        <p:spPr>
          <a:xfrm>
            <a:off x="3830240" y="2222842"/>
            <a:ext cx="644823" cy="383828"/>
          </a:xfrm>
          <a:prstGeom prst="rect">
            <a:avLst/>
          </a:prstGeom>
        </p:spPr>
        <p:txBody>
          <a:bodyPr vert="horz" wrap="none" lIns="51435" tIns="25718" rIns="51435" bIns="25718" rtlCol="0" anchor="ctr">
            <a:noAutofit/>
          </a:bodyPr>
          <a:lstStyle/>
          <a:p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Site Web</a:t>
            </a:r>
          </a:p>
        </p:txBody>
      </p:sp>
      <p:pic>
        <p:nvPicPr>
          <p:cNvPr id="2078" name="Picture 30" descr="Image associée">
            <a:hlinkClick r:id="rId12"/>
            <a:extLst>
              <a:ext uri="{FF2B5EF4-FFF2-40B4-BE49-F238E27FC236}">
                <a16:creationId xmlns:a16="http://schemas.microsoft.com/office/drawing/2014/main" id="{D8F88769-B72B-A947-BA9E-886B8F30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596" y="3634198"/>
            <a:ext cx="449597" cy="4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lèche droite rayée 49">
            <a:extLst>
              <a:ext uri="{FF2B5EF4-FFF2-40B4-BE49-F238E27FC236}">
                <a16:creationId xmlns:a16="http://schemas.microsoft.com/office/drawing/2014/main" id="{5377B43A-7305-4847-938E-DB096AA4D76B}"/>
              </a:ext>
            </a:extLst>
          </p:cNvPr>
          <p:cNvSpPr/>
          <p:nvPr/>
        </p:nvSpPr>
        <p:spPr>
          <a:xfrm>
            <a:off x="4649626" y="1576929"/>
            <a:ext cx="874800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1" name="Flèche droite rayée 50">
            <a:extLst>
              <a:ext uri="{FF2B5EF4-FFF2-40B4-BE49-F238E27FC236}">
                <a16:creationId xmlns:a16="http://schemas.microsoft.com/office/drawing/2014/main" id="{1E0EC6E6-6AE7-A045-96C6-B3BCEBB6132D}"/>
              </a:ext>
            </a:extLst>
          </p:cNvPr>
          <p:cNvSpPr/>
          <p:nvPr/>
        </p:nvSpPr>
        <p:spPr>
          <a:xfrm rot="16200000">
            <a:off x="5835708" y="2197353"/>
            <a:ext cx="447180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2" name="Picture 30" descr="Image associée">
            <a:hlinkClick r:id="rId12"/>
            <a:extLst>
              <a:ext uri="{FF2B5EF4-FFF2-40B4-BE49-F238E27FC236}">
                <a16:creationId xmlns:a16="http://schemas.microsoft.com/office/drawing/2014/main" id="{8D937840-ED0E-D448-901C-0653BA8B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46" y="4020870"/>
            <a:ext cx="449597" cy="4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èche droite rayée 52">
            <a:extLst>
              <a:ext uri="{FF2B5EF4-FFF2-40B4-BE49-F238E27FC236}">
                <a16:creationId xmlns:a16="http://schemas.microsoft.com/office/drawing/2014/main" id="{3471F32B-BC95-6A4E-8F86-892F88C3CE36}"/>
              </a:ext>
            </a:extLst>
          </p:cNvPr>
          <p:cNvSpPr/>
          <p:nvPr/>
        </p:nvSpPr>
        <p:spPr>
          <a:xfrm rot="9383028">
            <a:off x="4442613" y="3333329"/>
            <a:ext cx="1014652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4" name="Picture 2" descr="MQTT logo">
            <a:extLst>
              <a:ext uri="{FF2B5EF4-FFF2-40B4-BE49-F238E27FC236}">
                <a16:creationId xmlns:a16="http://schemas.microsoft.com/office/drawing/2014/main" id="{E129B849-B00A-2745-B52A-0B00049F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426" y="4445145"/>
            <a:ext cx="795450" cy="2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mage associée">
            <a:hlinkClick r:id="rId14"/>
            <a:extLst>
              <a:ext uri="{FF2B5EF4-FFF2-40B4-BE49-F238E27FC236}">
                <a16:creationId xmlns:a16="http://schemas.microsoft.com/office/drawing/2014/main" id="{82EB09FA-8BC8-094D-B74C-236472FD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240" y="3328001"/>
            <a:ext cx="400232" cy="4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èche droite rayée 56">
            <a:extLst>
              <a:ext uri="{FF2B5EF4-FFF2-40B4-BE49-F238E27FC236}">
                <a16:creationId xmlns:a16="http://schemas.microsoft.com/office/drawing/2014/main" id="{3C0A359C-9283-7840-AB5A-311A8063A9F5}"/>
              </a:ext>
            </a:extLst>
          </p:cNvPr>
          <p:cNvSpPr/>
          <p:nvPr/>
        </p:nvSpPr>
        <p:spPr>
          <a:xfrm rot="6567963">
            <a:off x="5155678" y="4468006"/>
            <a:ext cx="417435" cy="2646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0" name="Flèche droite rayée 59">
            <a:extLst>
              <a:ext uri="{FF2B5EF4-FFF2-40B4-BE49-F238E27FC236}">
                <a16:creationId xmlns:a16="http://schemas.microsoft.com/office/drawing/2014/main" id="{B40A49FD-9903-7448-ADF5-17762DEBEC60}"/>
              </a:ext>
            </a:extLst>
          </p:cNvPr>
          <p:cNvSpPr/>
          <p:nvPr/>
        </p:nvSpPr>
        <p:spPr>
          <a:xfrm rot="6567963">
            <a:off x="5078566" y="3755676"/>
            <a:ext cx="1106003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8CAB3-C548-514A-BC88-8F10EA1005FC}"/>
              </a:ext>
            </a:extLst>
          </p:cNvPr>
          <p:cNvSpPr txBox="1"/>
          <p:nvPr/>
        </p:nvSpPr>
        <p:spPr>
          <a:xfrm>
            <a:off x="1279284" y="1776241"/>
            <a:ext cx="1043561" cy="229370"/>
          </a:xfrm>
          <a:prstGeom prst="rect">
            <a:avLst/>
          </a:prstGeom>
        </p:spPr>
        <p:txBody>
          <a:bodyPr vert="horz" wrap="none" lIns="51435" tIns="25718" rIns="51435" bIns="25718" rtlCol="0" anchor="ctr">
            <a:noAutofit/>
          </a:bodyPr>
          <a:lstStyle/>
          <a:p>
            <a:r>
              <a:rPr lang="fr-FR" sz="1500" b="1" dirty="0"/>
              <a:t>COLLECTER</a:t>
            </a:r>
          </a:p>
        </p:txBody>
      </p:sp>
      <p:sp>
        <p:nvSpPr>
          <p:cNvPr id="16" name="Flèche droite rayée 15">
            <a:extLst>
              <a:ext uri="{FF2B5EF4-FFF2-40B4-BE49-F238E27FC236}">
                <a16:creationId xmlns:a16="http://schemas.microsoft.com/office/drawing/2014/main" id="{2AA41650-6B97-1B45-B9FB-56345ADDA7B8}"/>
              </a:ext>
            </a:extLst>
          </p:cNvPr>
          <p:cNvSpPr/>
          <p:nvPr/>
        </p:nvSpPr>
        <p:spPr>
          <a:xfrm>
            <a:off x="2179252" y="1324925"/>
            <a:ext cx="874800" cy="2646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Flèche droite rayée 16">
            <a:extLst>
              <a:ext uri="{FF2B5EF4-FFF2-40B4-BE49-F238E27FC236}">
                <a16:creationId xmlns:a16="http://schemas.microsoft.com/office/drawing/2014/main" id="{C3A3F1E4-B798-6447-8173-3E3850EFA0A6}"/>
              </a:ext>
            </a:extLst>
          </p:cNvPr>
          <p:cNvSpPr/>
          <p:nvPr/>
        </p:nvSpPr>
        <p:spPr>
          <a:xfrm>
            <a:off x="2175802" y="2439918"/>
            <a:ext cx="874800" cy="2646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028" name="Picture 4" descr="Image associée">
            <a:hlinkClick r:id="rId16"/>
            <a:extLst>
              <a:ext uri="{FF2B5EF4-FFF2-40B4-BE49-F238E27FC236}">
                <a16:creationId xmlns:a16="http://schemas.microsoft.com/office/drawing/2014/main" id="{FE02A1B5-80E7-0941-89F5-C0428D6C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296" y="1823705"/>
            <a:ext cx="379374" cy="3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associée">
            <a:hlinkClick r:id="rId18"/>
            <a:extLst>
              <a:ext uri="{FF2B5EF4-FFF2-40B4-BE49-F238E27FC236}">
                <a16:creationId xmlns:a16="http://schemas.microsoft.com/office/drawing/2014/main" id="{EBE392D3-5F53-AB4A-ACD4-ABBB6B90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836" y="4338388"/>
            <a:ext cx="301244" cy="3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FA285B-0734-CB4A-8502-AB7B60F69FC9}"/>
              </a:ext>
            </a:extLst>
          </p:cNvPr>
          <p:cNvSpPr txBox="1"/>
          <p:nvPr/>
        </p:nvSpPr>
        <p:spPr>
          <a:xfrm>
            <a:off x="1192153" y="4291447"/>
            <a:ext cx="614987" cy="515437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67500" lnSpcReduction="20000"/>
          </a:bodyPr>
          <a:lstStyle/>
          <a:p>
            <a:r>
              <a:rPr lang="fr-FR" sz="1350" dirty="0"/>
              <a:t>LTSER French </a:t>
            </a:r>
            <a:r>
              <a:rPr lang="fr-FR" sz="1350" dirty="0" err="1"/>
              <a:t>metadata</a:t>
            </a:r>
            <a:r>
              <a:rPr lang="fr-FR" sz="1350" dirty="0"/>
              <a:t> </a:t>
            </a:r>
            <a:r>
              <a:rPr lang="fr-FR" sz="1350" dirty="0" err="1"/>
              <a:t>node</a:t>
            </a:r>
            <a:endParaRPr lang="fr-FR" sz="1350" dirty="0"/>
          </a:p>
        </p:txBody>
      </p:sp>
      <p:pic>
        <p:nvPicPr>
          <p:cNvPr id="41" name="Picture 2" descr="Image associée">
            <a:hlinkClick r:id="rId18"/>
            <a:extLst>
              <a:ext uri="{FF2B5EF4-FFF2-40B4-BE49-F238E27FC236}">
                <a16:creationId xmlns:a16="http://schemas.microsoft.com/office/drawing/2014/main" id="{D05F5B76-4BE1-A540-BA8F-BF255E1C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641" y="4042482"/>
            <a:ext cx="206358" cy="2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lèche droite rayée 41">
            <a:extLst>
              <a:ext uri="{FF2B5EF4-FFF2-40B4-BE49-F238E27FC236}">
                <a16:creationId xmlns:a16="http://schemas.microsoft.com/office/drawing/2014/main" id="{EF6E56B0-E770-8D41-BDB7-392618223748}"/>
              </a:ext>
            </a:extLst>
          </p:cNvPr>
          <p:cNvSpPr/>
          <p:nvPr/>
        </p:nvSpPr>
        <p:spPr>
          <a:xfrm rot="10800000">
            <a:off x="1603586" y="4321157"/>
            <a:ext cx="540968" cy="264600"/>
          </a:xfrm>
          <a:prstGeom prst="stripedRightArrow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Picture 2" descr="Résultat de recherche d'images pour &quot;elastic stack&quot;">
            <a:extLst>
              <a:ext uri="{FF2B5EF4-FFF2-40B4-BE49-F238E27FC236}">
                <a16:creationId xmlns:a16="http://schemas.microsoft.com/office/drawing/2014/main" id="{5E607DC8-624A-A443-BC67-5F4267713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6" b="21564"/>
          <a:stretch/>
        </p:blipFill>
        <p:spPr bwMode="auto">
          <a:xfrm>
            <a:off x="3523251" y="1906863"/>
            <a:ext cx="981960" cy="2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EDF8B9-1D27-3D4B-A5DF-0A34AAC172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00449" y="2571960"/>
            <a:ext cx="583250" cy="14581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E3B4C37-B02B-4144-9965-63AD9A75B6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053" y="2440268"/>
            <a:ext cx="339752" cy="310533"/>
          </a:xfrm>
          <a:prstGeom prst="rect">
            <a:avLst/>
          </a:prstGeom>
        </p:spPr>
      </p:pic>
      <p:grpSp>
        <p:nvGrpSpPr>
          <p:cNvPr id="44" name="Groupe 38">
            <a:extLst>
              <a:ext uri="{FF2B5EF4-FFF2-40B4-BE49-F238E27FC236}">
                <a16:creationId xmlns:a16="http://schemas.microsoft.com/office/drawing/2014/main" id="{4F62D657-35E9-A240-A093-5226FB126266}"/>
              </a:ext>
            </a:extLst>
          </p:cNvPr>
          <p:cNvGrpSpPr/>
          <p:nvPr/>
        </p:nvGrpSpPr>
        <p:grpSpPr bwMode="auto">
          <a:xfrm>
            <a:off x="5783210" y="2568195"/>
            <a:ext cx="333330" cy="444810"/>
            <a:chOff x="18966153" y="14858401"/>
            <a:chExt cx="2303172" cy="2339445"/>
          </a:xfrm>
        </p:grpSpPr>
        <p:pic>
          <p:nvPicPr>
            <p:cNvPr id="45" name="Picture 10" descr="Résultat de recherche d'images pour &quot;file system icon&quot;">
              <a:hlinkClick r:id="rId23"/>
              <a:extLst>
                <a:ext uri="{FF2B5EF4-FFF2-40B4-BE49-F238E27FC236}">
                  <a16:creationId xmlns:a16="http://schemas.microsoft.com/office/drawing/2014/main" id="{895585F4-8EF8-3545-BC39-C76173CBA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/>
            <a:stretch/>
          </p:blipFill>
          <p:spPr bwMode="auto">
            <a:xfrm>
              <a:off x="19058732" y="15024955"/>
              <a:ext cx="1964824" cy="1964824"/>
            </a:xfrm>
            <a:prstGeom prst="rect">
              <a:avLst/>
            </a:prstGeom>
            <a:noFill/>
          </p:spPr>
        </p:pic>
        <p:pic>
          <p:nvPicPr>
            <p:cNvPr id="46" name="Picture 18" descr="Résultat de recherche d'images pour &quot;filesystem png&quot;">
              <a:extLst>
                <a:ext uri="{FF2B5EF4-FFF2-40B4-BE49-F238E27FC236}">
                  <a16:creationId xmlns:a16="http://schemas.microsoft.com/office/drawing/2014/main" id="{5F55A11C-B00A-4D45-9814-32F0ABC1D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/>
            <a:stretch/>
          </p:blipFill>
          <p:spPr bwMode="auto">
            <a:xfrm>
              <a:off x="18966153" y="14858401"/>
              <a:ext cx="1131851" cy="939729"/>
            </a:xfrm>
            <a:prstGeom prst="rect">
              <a:avLst/>
            </a:prstGeom>
            <a:noFill/>
          </p:spPr>
        </p:pic>
        <p:pic>
          <p:nvPicPr>
            <p:cNvPr id="47" name="Picture 18" descr="Résultat de recherche d'images pour &quot;filesystem png&quot;">
              <a:extLst>
                <a:ext uri="{FF2B5EF4-FFF2-40B4-BE49-F238E27FC236}">
                  <a16:creationId xmlns:a16="http://schemas.microsoft.com/office/drawing/2014/main" id="{211CB6F5-3746-F442-945E-656EF024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/>
            <a:stretch/>
          </p:blipFill>
          <p:spPr bwMode="auto">
            <a:xfrm>
              <a:off x="20075565" y="16258117"/>
              <a:ext cx="1193759" cy="939729"/>
            </a:xfrm>
            <a:prstGeom prst="rect">
              <a:avLst/>
            </a:prstGeom>
            <a:noFill/>
          </p:spPr>
        </p:pic>
        <p:pic>
          <p:nvPicPr>
            <p:cNvPr id="48" name="Picture 18" descr="Résultat de recherche d'images pour &quot;filesystem png&quot;">
              <a:extLst>
                <a:ext uri="{FF2B5EF4-FFF2-40B4-BE49-F238E27FC236}">
                  <a16:creationId xmlns:a16="http://schemas.microsoft.com/office/drawing/2014/main" id="{56DC7AD4-A089-404A-BC5A-52BCAD8D3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/>
            <a:stretch/>
          </p:blipFill>
          <p:spPr bwMode="auto">
            <a:xfrm>
              <a:off x="20072390" y="15389734"/>
              <a:ext cx="1168360" cy="939729"/>
            </a:xfrm>
            <a:prstGeom prst="rect">
              <a:avLst/>
            </a:prstGeom>
            <a:noFill/>
          </p:spPr>
        </p:pic>
      </p:grpSp>
      <p:pic>
        <p:nvPicPr>
          <p:cNvPr id="15" name="Picture 2" descr="Résultat de recherche d'images pour &quot;json logo&quot;">
            <a:extLst>
              <a:ext uri="{FF2B5EF4-FFF2-40B4-BE49-F238E27FC236}">
                <a16:creationId xmlns:a16="http://schemas.microsoft.com/office/drawing/2014/main" id="{7FA58260-43CB-1740-A983-5DDE5BE7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21" y="2873040"/>
            <a:ext cx="160871" cy="1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ésultat de recherche d'images pour &quot;json logo&quot;">
            <a:extLst>
              <a:ext uri="{FF2B5EF4-FFF2-40B4-BE49-F238E27FC236}">
                <a16:creationId xmlns:a16="http://schemas.microsoft.com/office/drawing/2014/main" id="{6E4C3957-5590-9146-8306-FAD46CB9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71" y="2714373"/>
            <a:ext cx="160871" cy="1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èche droite rayée 48">
            <a:extLst>
              <a:ext uri="{FF2B5EF4-FFF2-40B4-BE49-F238E27FC236}">
                <a16:creationId xmlns:a16="http://schemas.microsoft.com/office/drawing/2014/main" id="{4DC47846-8C81-8D4E-BADA-E65571118224}"/>
              </a:ext>
            </a:extLst>
          </p:cNvPr>
          <p:cNvSpPr/>
          <p:nvPr/>
        </p:nvSpPr>
        <p:spPr>
          <a:xfrm rot="7045260">
            <a:off x="2972199" y="3017978"/>
            <a:ext cx="1039209" cy="2646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9791274-D628-4948-AA20-0209BD49828D}"/>
              </a:ext>
            </a:extLst>
          </p:cNvPr>
          <p:cNvSpPr txBox="1"/>
          <p:nvPr/>
        </p:nvSpPr>
        <p:spPr>
          <a:xfrm>
            <a:off x="3631811" y="3066775"/>
            <a:ext cx="754728" cy="229370"/>
          </a:xfrm>
          <a:prstGeom prst="rect">
            <a:avLst/>
          </a:prstGeom>
          <a:ln>
            <a:noFill/>
          </a:ln>
        </p:spPr>
        <p:txBody>
          <a:bodyPr vert="horz" wrap="none" lIns="51435" tIns="25718" rIns="51435" bIns="25718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1050" dirty="0"/>
              <a:t>Fiche de </a:t>
            </a:r>
          </a:p>
          <a:p>
            <a:r>
              <a:rPr lang="fr-FR" sz="1050" dirty="0" err="1"/>
              <a:t>metadonnées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789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7" grpId="0"/>
      <p:bldP spid="25" grpId="0" animBg="1"/>
      <p:bldP spid="40" grpId="0" animBg="1"/>
      <p:bldP spid="43" grpId="0"/>
      <p:bldP spid="50" grpId="0" animBg="1"/>
      <p:bldP spid="51" grpId="0" animBg="1"/>
      <p:bldP spid="53" grpId="0" animBg="1"/>
      <p:bldP spid="57" grpId="0" animBg="1"/>
      <p:bldP spid="60" grpId="0" animBg="1"/>
      <p:bldP spid="6" grpId="0"/>
      <p:bldP spid="16" grpId="0" animBg="1"/>
      <p:bldP spid="17" grpId="0" animBg="1"/>
      <p:bldP spid="5" grpId="0"/>
      <p:bldP spid="42" grpId="0" animBg="1"/>
      <p:bldP spid="49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 txBox="1">
            <a:spLocks/>
          </p:cNvSpPr>
          <p:nvPr/>
        </p:nvSpPr>
        <p:spPr>
          <a:xfrm>
            <a:off x="251520" y="2355726"/>
            <a:ext cx="8392602" cy="139513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CEBA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 dirty="0" err="1">
                <a:solidFill>
                  <a:schemeClr val="bg1"/>
                </a:solidFill>
              </a:rPr>
              <a:t>Environnemental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au </a:t>
            </a:r>
            <a:r>
              <a:rPr lang="en-US" dirty="0" err="1">
                <a:solidFill>
                  <a:schemeClr val="bg1"/>
                </a:solidFill>
              </a:rPr>
              <a:t>Bénéfice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l’Agriculture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id="{2986D7B0-E43F-B243-92F1-E26ED521FC50}"/>
              </a:ext>
            </a:extLst>
          </p:cNvPr>
          <p:cNvSpPr txBox="1">
            <a:spLocks/>
          </p:cNvSpPr>
          <p:nvPr/>
        </p:nvSpPr>
        <p:spPr>
          <a:xfrm>
            <a:off x="755576" y="365187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</a:rPr>
              <a:t>Alexandre Claude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155925"/>
            <a:ext cx="567564" cy="5495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60" y="4157831"/>
            <a:ext cx="538480" cy="538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5" y="4155925"/>
            <a:ext cx="963898" cy="5403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395536" y="4732041"/>
            <a:ext cx="216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CEBA – 12 mars 2020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61346"/>
              </p:ext>
            </p:extLst>
          </p:nvPr>
        </p:nvGraphicFramePr>
        <p:xfrm>
          <a:off x="127698" y="804610"/>
          <a:ext cx="3871264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77">
                  <a:extLst>
                    <a:ext uri="{9D8B030D-6E8A-4147-A177-3AD203B41FA5}">
                      <a16:colId xmlns:a16="http://schemas.microsoft.com/office/drawing/2014/main" val="2150643428"/>
                    </a:ext>
                  </a:extLst>
                </a:gridCol>
                <a:gridCol w="853123">
                  <a:extLst>
                    <a:ext uri="{9D8B030D-6E8A-4147-A177-3AD203B41FA5}">
                      <a16:colId xmlns:a16="http://schemas.microsoft.com/office/drawing/2014/main" val="4186080489"/>
                    </a:ext>
                  </a:extLst>
                </a:gridCol>
                <a:gridCol w="836486">
                  <a:extLst>
                    <a:ext uri="{9D8B030D-6E8A-4147-A177-3AD203B41FA5}">
                      <a16:colId xmlns:a16="http://schemas.microsoft.com/office/drawing/2014/main" val="2750154997"/>
                    </a:ext>
                  </a:extLst>
                </a:gridCol>
                <a:gridCol w="1340978">
                  <a:extLst>
                    <a:ext uri="{9D8B030D-6E8A-4147-A177-3AD203B41FA5}">
                      <a16:colId xmlns:a16="http://schemas.microsoft.com/office/drawing/2014/main" val="2139766248"/>
                    </a:ext>
                  </a:extLst>
                </a:gridCol>
              </a:tblGrid>
              <a:tr h="276543">
                <a:tc gridSpan="4">
                  <a:txBody>
                    <a:bodyPr/>
                    <a:lstStyle/>
                    <a:p>
                      <a:r>
                        <a:rPr lang="fr-FR" sz="1400" b="1" dirty="0"/>
                        <a:t>data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baseline="0" dirty="0" err="1"/>
                        <a:t>nodes</a:t>
                      </a:r>
                      <a:endParaRPr lang="fr-FR" sz="14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43606"/>
                  </a:ext>
                </a:extLst>
              </a:tr>
              <a:tr h="276543">
                <a:tc>
                  <a:txBody>
                    <a:bodyPr/>
                    <a:lstStyle/>
                    <a:p>
                      <a:r>
                        <a:rPr lang="fr-FR" sz="1400" dirty="0" err="1"/>
                        <a:t>disk.total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disk.used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disk.avail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used_percent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097704"/>
                  </a:ext>
                </a:extLst>
              </a:tr>
              <a:tr h="276543">
                <a:tc>
                  <a:txBody>
                    <a:bodyPr/>
                    <a:lstStyle/>
                    <a:p>
                      <a:r>
                        <a:rPr lang="fr-FR" sz="1400" dirty="0"/>
                        <a:t>3.9gb 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514.3mb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3.4gb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12.59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2133816"/>
                  </a:ext>
                </a:extLst>
              </a:tr>
              <a:tr h="276543">
                <a:tc>
                  <a:txBody>
                    <a:bodyPr/>
                    <a:lstStyle/>
                    <a:p>
                      <a:r>
                        <a:rPr lang="fr-FR" sz="1400" dirty="0"/>
                        <a:t>3.9gb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518.4mb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3.4gb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12.69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835213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2" y="3476876"/>
            <a:ext cx="4306259" cy="16027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3" y="1743012"/>
            <a:ext cx="4306259" cy="16909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2" y="99325"/>
            <a:ext cx="4306259" cy="16238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7699" y="2096512"/>
            <a:ext cx="4228310" cy="2885405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b="1" dirty="0" err="1"/>
              <a:t>Stats</a:t>
            </a:r>
            <a:endParaRPr lang="fr-FR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133 (88) index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954997 documents</a:t>
            </a:r>
            <a:endParaRPr lang="fr-FR" sz="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28008+28049 opérations d'indexation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25991+27098 temps d'indexation (ms)</a:t>
            </a:r>
          </a:p>
          <a:p>
            <a:endParaRPr lang="fr-FR" sz="900" dirty="0"/>
          </a:p>
          <a:p>
            <a:r>
              <a:rPr lang="fr-FR" sz="1500" b="1" dirty="0"/>
              <a:t>Usage</a:t>
            </a:r>
            <a:endParaRPr lang="fr-FR" sz="6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mensuel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/>
              <a:t>Proto_Projet_statut_tech_Date</a:t>
            </a:r>
            <a:endParaRPr lang="fr-FR" sz="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b="1" dirty="0"/>
              <a:t>Dashboard « temps réel » - Assistance au terrain, réactivité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7698" y="141890"/>
            <a:ext cx="17175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/>
              <a:t>Indexation</a:t>
            </a:r>
            <a:endParaRPr lang="fr-FR" sz="1350" b="1" dirty="0"/>
          </a:p>
        </p:txBody>
      </p:sp>
    </p:spTree>
    <p:extLst>
      <p:ext uri="{BB962C8B-B14F-4D97-AF65-F5344CB8AC3E}">
        <p14:creationId xmlns:p14="http://schemas.microsoft.com/office/powerpoint/2010/main" val="2907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iches de </a:t>
            </a:r>
            <a:r>
              <a:rPr lang="fr-FR" dirty="0" err="1" smtClean="0"/>
              <a:t>metadonnées</a:t>
            </a:r>
            <a:endParaRPr lang="fr-FR" dirty="0" smtClean="0"/>
          </a:p>
          <a:p>
            <a:r>
              <a:rPr lang="fr-FR" dirty="0" smtClean="0"/>
              <a:t>Traitement des fichiers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grafana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Robustesse / flux</a:t>
            </a:r>
            <a:endParaRPr lang="fr-FR" dirty="0" smtClean="0"/>
          </a:p>
          <a:p>
            <a:r>
              <a:rPr lang="fr-FR" dirty="0" smtClean="0"/>
              <a:t>Sécurité/connexion</a:t>
            </a:r>
          </a:p>
          <a:p>
            <a:r>
              <a:rPr lang="fr-FR" dirty="0" smtClean="0"/>
              <a:t>DMP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_CAP20-25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CAP20-25_16-9" id="{8A0FFA30-DE47-447B-B2EC-1946762D0A18}" vid="{6210AB9A-4AAD-4F31-A1DD-D8645038ED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244</Words>
  <Application>Microsoft Office PowerPoint</Application>
  <PresentationFormat>Affichage à l'écran (16:9)</PresentationFormat>
  <Paragraphs>79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Open Sans</vt:lpstr>
      <vt:lpstr>Wingdings</vt:lpstr>
      <vt:lpstr>Modèle PPT_CAP20-25_16-9</vt:lpstr>
      <vt:lpstr>Présentation PowerPoint</vt:lpstr>
      <vt:lpstr>Ordre du jour</vt:lpstr>
      <vt:lpstr>Présentation PowerPoint</vt:lpstr>
      <vt:lpstr>Rappel concept CEBA</vt:lpstr>
      <vt:lpstr>Infrastructure CEBA</vt:lpstr>
      <vt:lpstr>Infrastructure CEBA</vt:lpstr>
      <vt:lpstr>Présentation PowerPoint</vt:lpstr>
      <vt:lpstr>Présentation PowerPoint</vt:lpstr>
      <vt:lpstr>La suite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Francis OGEREAU</dc:creator>
  <cp:lastModifiedBy>Francis OGEREAU</cp:lastModifiedBy>
  <cp:revision>72</cp:revision>
  <dcterms:created xsi:type="dcterms:W3CDTF">2020-03-04T07:43:43Z</dcterms:created>
  <dcterms:modified xsi:type="dcterms:W3CDTF">2020-03-12T11:12:47Z</dcterms:modified>
</cp:coreProperties>
</file>