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362" r:id="rId3"/>
    <p:sldId id="302" r:id="rId4"/>
    <p:sldId id="373" r:id="rId5"/>
    <p:sldId id="377" r:id="rId6"/>
    <p:sldId id="374" r:id="rId7"/>
    <p:sldId id="382" r:id="rId8"/>
    <p:sldId id="383" r:id="rId9"/>
    <p:sldId id="375" r:id="rId10"/>
    <p:sldId id="380" r:id="rId11"/>
    <p:sldId id="379" r:id="rId12"/>
    <p:sldId id="381" r:id="rId13"/>
    <p:sldId id="376" r:id="rId14"/>
    <p:sldId id="365" r:id="rId15"/>
    <p:sldId id="364" r:id="rId16"/>
    <p:sldId id="366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00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377" autoAdjust="0"/>
    <p:restoredTop sz="87613"/>
  </p:normalViewPr>
  <p:slideViewPr>
    <p:cSldViewPr snapToGrid="0">
      <p:cViewPr varScale="1">
        <p:scale>
          <a:sx n="224" d="100"/>
          <a:sy n="224" d="100"/>
        </p:scale>
        <p:origin x="3168" y="17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2D4093-3390-424F-AC29-7201A0F78EE4}" type="datetimeFigureOut">
              <a:rPr lang="fr-FR" smtClean="0"/>
              <a:t>10/04/2019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297D02-2270-4E89-87F4-0AF528BE94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3895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ingesting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transforming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storing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securing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recovering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accessing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analyzing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fr-FR" dirty="0"/>
          </a:p>
          <a:p>
            <a:endParaRPr lang="fr-FR" dirty="0"/>
          </a:p>
          <a:p>
            <a:r>
              <a:rPr lang="fr-FR" dirty="0"/>
              <a:t>Store and </a:t>
            </a:r>
            <a:r>
              <a:rPr lang="fr-FR" dirty="0" err="1"/>
              <a:t>process</a:t>
            </a:r>
            <a:r>
              <a:rPr lang="fr-FR" dirty="0"/>
              <a:t> Versus </a:t>
            </a:r>
            <a:r>
              <a:rPr lang="fr-FR" dirty="0" err="1"/>
              <a:t>process</a:t>
            </a:r>
            <a:r>
              <a:rPr lang="fr-FR" dirty="0"/>
              <a:t> and store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97D02-2270-4E89-87F4-0AF528BE941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2324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86950"/>
            <a:ext cx="9144000" cy="724495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2636911"/>
            <a:ext cx="4536361" cy="4241477"/>
          </a:xfrm>
          <a:prstGeom prst="rect">
            <a:avLst/>
          </a:prstGeom>
        </p:spPr>
      </p:pic>
      <p:pic>
        <p:nvPicPr>
          <p:cNvPr id="5" name="Picture 2" descr="C:\Users\stcalipe\Documents\0-I Site\logos\I-site Logo Blan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2906" y="404664"/>
            <a:ext cx="5431382" cy="2190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63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178F9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5E5C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pic>
        <p:nvPicPr>
          <p:cNvPr id="7" name="Picture 5" descr="Q:\08 - I-Site CAP 20-25\4- Visuels-Illustrations\Logos\logo_I-SITE vecto texte bleu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6240122"/>
            <a:ext cx="1421195" cy="57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clahardy\Desktop\Barre ppt.pn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27384"/>
            <a:ext cx="9144000" cy="12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clahardy\Desktop\Barre ppt.pn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6764614"/>
            <a:ext cx="9144000" cy="12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9AA1476-C1F2-41BB-94B4-075CF527FC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D6BDB-C3E7-483A-8E5E-AED0DC851E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315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78F9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5E5C5C"/>
                </a:solidFill>
              </a:defRPr>
            </a:lvl1pPr>
            <a:lvl2pPr>
              <a:defRPr>
                <a:solidFill>
                  <a:srgbClr val="5E5C5C"/>
                </a:solidFill>
              </a:defRPr>
            </a:lvl2pPr>
            <a:lvl3pPr>
              <a:defRPr>
                <a:solidFill>
                  <a:srgbClr val="5E5C5C"/>
                </a:solidFill>
              </a:defRPr>
            </a:lvl3pPr>
            <a:lvl4pPr>
              <a:defRPr>
                <a:solidFill>
                  <a:srgbClr val="5E5C5C"/>
                </a:solidFill>
              </a:defRPr>
            </a:lvl4pPr>
            <a:lvl5pPr>
              <a:defRPr>
                <a:solidFill>
                  <a:srgbClr val="5E5C5C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pic>
        <p:nvPicPr>
          <p:cNvPr id="7" name="Picture 3" descr="C:\Users\clahardy\Desktop\Barre ppt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27384"/>
            <a:ext cx="9144000" cy="12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clahardy\Desktop\Barre ppt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6764614"/>
            <a:ext cx="9144000" cy="12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Q:\08 - I-Site CAP 20-25\4- Visuels-Illustrations\Logos\logo_I-SITE vecto texte bl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8854" y="6406744"/>
            <a:ext cx="1008112" cy="40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774C000-639F-4138-B50F-4F1BDEAE96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D6BDB-C3E7-483A-8E5E-AED0DC851E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9398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78F9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5E5C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400">
                <a:solidFill>
                  <a:srgbClr val="5E5C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2000">
                <a:solidFill>
                  <a:srgbClr val="5E5C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800">
                <a:solidFill>
                  <a:srgbClr val="5E5C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800">
                <a:solidFill>
                  <a:srgbClr val="5E5C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5E5C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400">
                <a:solidFill>
                  <a:srgbClr val="5E5C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2000">
                <a:solidFill>
                  <a:srgbClr val="5E5C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800">
                <a:solidFill>
                  <a:srgbClr val="5E5C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800">
                <a:solidFill>
                  <a:srgbClr val="5E5C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pic>
        <p:nvPicPr>
          <p:cNvPr id="8" name="Picture 3" descr="C:\Users\clahardy\Desktop\Barre ppt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27384"/>
            <a:ext cx="9144000" cy="12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clahardy\Desktop\Barre ppt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6764614"/>
            <a:ext cx="9144000" cy="12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Q:\08 - I-Site CAP 20-25\4- Visuels-Illustrations\Logos\logo_I-SITE vecto texte bl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8854" y="6406744"/>
            <a:ext cx="1008112" cy="40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37D9FE6-25C9-4DA6-B1BC-69F1642C14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D6BDB-C3E7-483A-8E5E-AED0DC851E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7404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78F9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6" name="Picture 3" descr="C:\Users\clahardy\Desktop\Barre ppt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27384"/>
            <a:ext cx="9144000" cy="12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clahardy\Desktop\Barre ppt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6764614"/>
            <a:ext cx="9144000" cy="12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Q:\08 - I-Site CAP 20-25\4- Visuels-Illustrations\Logos\logo_I-SITE vecto texte bl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8854" y="6406744"/>
            <a:ext cx="1008112" cy="40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F1318C3-75BF-415A-80A3-AD73BDBC38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D6BDB-C3E7-483A-8E5E-AED0DC851E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208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clahardy\Desktop\Barre ppt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27384"/>
            <a:ext cx="9144000" cy="12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clahardy\Desktop\Barre ppt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6764614"/>
            <a:ext cx="9144000" cy="12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Q:\08 - I-Site CAP 20-25\4- Visuels-Illustrations\Logos\logo_I-SITE vecto texte bl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8854" y="6406744"/>
            <a:ext cx="1008112" cy="40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8EEA11F-D1DE-4EA7-9FD9-655F1A477E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D6BDB-C3E7-483A-8E5E-AED0DC851E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3336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Merci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clahardy\Desktop\Barre ppt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27384"/>
            <a:ext cx="9144000" cy="12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clahardy\Desktop\Barre ppt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6764614"/>
            <a:ext cx="9144000" cy="12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Q:\08 - I-Site CAP 20-25\4- Visuels-Illustrations\Logos\logo_I-SITE vecto texte bl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8854" y="6406744"/>
            <a:ext cx="1008112" cy="40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1259632" y="2924943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5E5C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MERCI DE VOTRE ATTENTION !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3D8F8748-67B9-4A61-8EEA-BED860890A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D6BDB-C3E7-483A-8E5E-AED0DC851E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8249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IA 2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clahardy\Desktop\Barre ppt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27384"/>
            <a:ext cx="9144000" cy="12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clahardy\Desktop\Barre ppt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6764614"/>
            <a:ext cx="9144000" cy="12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Q:\08 - I-Site CAP 20-25\4- Visuels-Illustrations\Logos\logo_I-SITE vecto texte bl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8854" y="6406744"/>
            <a:ext cx="1008112" cy="40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299391" y="3861048"/>
            <a:ext cx="55849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0" baseline="0" dirty="0">
                <a:solidFill>
                  <a:srgbClr val="5E5C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 projet I-Site du Programme Investissement d’Avenir II</a:t>
            </a:r>
            <a:endParaRPr lang="fr-FR" sz="1600" b="0" dirty="0">
              <a:solidFill>
                <a:srgbClr val="5E5C5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27" name="Picture 3" descr="Q:\08 - I-Site CAP 20-25\4- Visuels-Illustrations\Logos\logo_I-SITE vecto texte bleu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9010" y="1025484"/>
            <a:ext cx="4105980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Q:\08 - I-Site CAP 20-25\4- Visuels-Illustrations\Logos\Logo PIA vect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4519" y="3501008"/>
            <a:ext cx="1007201" cy="100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543F4F9-19EC-47EF-819A-BB4A6FEF97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D6BDB-C3E7-483A-8E5E-AED0DC851E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6670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94CD86-0CD3-46E8-A930-9692752D1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B0E40FA-60DE-4362-A135-CBE89D02C3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1452212-0406-4AC3-BAB7-97656FFEAA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E81BF3A-E9F5-4B0B-B70A-E489EED82E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D6BDB-C3E7-483A-8E5E-AED0DC851E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2040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print">
            <a:alphaModFix amt="2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8AB7B6E-ECBF-418B-9E38-D3289E7220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6600" y="647207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D6BDB-C3E7-483A-8E5E-AED0DC851EF9}" type="slidenum">
              <a:rPr lang="fr-FR" smtClean="0"/>
              <a:t>‹N°›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9014274-CFDD-134D-B458-D9EC3D6AC0E0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94215"/>
            <a:ext cx="2364902" cy="442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172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49" r:id="rId2"/>
    <p:sldLayoutId id="2147483650" r:id="rId3"/>
    <p:sldLayoutId id="2147483652" r:id="rId4"/>
    <p:sldLayoutId id="2147483654" r:id="rId5"/>
    <p:sldLayoutId id="2147483655" r:id="rId6"/>
    <p:sldLayoutId id="2147483657" r:id="rId7"/>
    <p:sldLayoutId id="2147483656" r:id="rId8"/>
    <p:sldLayoutId id="2147483659" r:id="rId9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178F96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5E5C5C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5E5C5C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5E5C5C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5E5C5C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5E5C5C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tiff"/><Relationship Id="rId7" Type="http://schemas.openxmlformats.org/officeDocument/2006/relationships/image" Target="../media/image2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tiff"/><Relationship Id="rId5" Type="http://schemas.openxmlformats.org/officeDocument/2006/relationships/image" Target="../media/image19.tiff"/><Relationship Id="rId4" Type="http://schemas.openxmlformats.org/officeDocument/2006/relationships/image" Target="../media/image18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google.com/url?sa=i&amp;rct=j&amp;q=&amp;esrc=s&amp;source=images&amp;cd=&amp;ved=2ahUKEwiNvYGakcPhAhWy34UKHRMeA2oQjRx6BAgBEAU&amp;url=https%3A%2F%2Fwww.imagenesmy.com%2Fimagenes%2Flake-icon-9d.html&amp;psig=AOvVaw2TG5OFqrdHlbli61M5z7mA&amp;ust=1554903514019628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url?sa=i&amp;rct=j&amp;q=&amp;esrc=s&amp;source=images&amp;cd=&amp;ved=2ahUKEwjmnNyBi8PhAhVIzhoKHXgvAHsQjRx6BAgBEAU&amp;url=https%3A%2F%2Fwww.juvo.be%2Fblog%2Fmonitoring-aws-filebeat-0&amp;psig=AOvVaw2lULjTek08cPTOdREg6g4v&amp;ust=1554901872988812" TargetMode="External"/><Relationship Id="rId13" Type="http://schemas.openxmlformats.org/officeDocument/2006/relationships/image" Target="../media/image27.png"/><Relationship Id="rId18" Type="http://schemas.openxmlformats.org/officeDocument/2006/relationships/hyperlink" Target="https://www.google.com/url?sa=i&amp;rct=j&amp;q=&amp;esrc=s&amp;source=images&amp;cd=&amp;ved=2ahUKEwi80fKNkMPhAhVB1xoKHapDDaAQjRx6BAgBEAU&amp;url=http%3A%2F%2Fbbwbettiepumpkin.com%2Fwebsite-logo%2Fwebsite-logo-website-logo-15-website-logo-png-for-free-download-on-mbtskoudsalg-ideas%2F&amp;psig=AOvVaw1Ye_iRap5YqYdb5xLBzv10&amp;ust=1554903206333728" TargetMode="External"/><Relationship Id="rId3" Type="http://schemas.openxmlformats.org/officeDocument/2006/relationships/image" Target="../media/image23.png"/><Relationship Id="rId21" Type="http://schemas.openxmlformats.org/officeDocument/2006/relationships/image" Target="../media/image31.png"/><Relationship Id="rId7" Type="http://schemas.openxmlformats.org/officeDocument/2006/relationships/image" Target="../media/image24.png"/><Relationship Id="rId12" Type="http://schemas.openxmlformats.org/officeDocument/2006/relationships/hyperlink" Target="https://www.google.com/url?sa=i&amp;rct=j&amp;q=&amp;esrc=s&amp;source=images&amp;cd=&amp;ved=2ahUKEwjnosCPjMPhAhVBxhoKHUAyCHUQjRx6BAgBEAU&amp;url=https%3A%2F%2Fwww.iconfinder.com%2Ficons%2F193045%2Fdos_explorer_file_system_files_folder_folder_tree_folders_os_tree_icon&amp;psig=AOvVaw0hvjjKc0WYGXfWBlBkHgTy&amp;ust=1554902157249136" TargetMode="External"/><Relationship Id="rId17" Type="http://schemas.openxmlformats.org/officeDocument/2006/relationships/image" Target="../media/image29.png"/><Relationship Id="rId25" Type="http://schemas.openxmlformats.org/officeDocument/2006/relationships/image" Target="../media/image33.png"/><Relationship Id="rId2" Type="http://schemas.openxmlformats.org/officeDocument/2006/relationships/hyperlink" Target="https://www.google.com/url?sa=i&amp;rct=j&amp;q=&amp;esrc=s&amp;source=images&amp;cd=&amp;ved=2ahUKEwiNvYGakcPhAhWy34UKHRMeA2oQjRx6BAgBEAU&amp;url=https%3A%2F%2Fwww.imagenesmy.com%2Fimagenes%2Flake-icon-9d.html&amp;psig=AOvVaw2TG5OFqrdHlbli61M5z7mA&amp;ust=1554903514019628" TargetMode="External"/><Relationship Id="rId16" Type="http://schemas.openxmlformats.org/officeDocument/2006/relationships/hyperlink" Target="https://www.google.com/url?sa=i&amp;rct=j&amp;q=&amp;esrc=s&amp;source=images&amp;cd=&amp;ved=2ahUKEwivkvnSj8PhAhUGxYUKHWa5BvwQjRx6BAgBEAU&amp;url=https%3A%2F%2Fwww.antaresnet.com%2Felasticsearch-lessons-on-migration-from-mssql%2F&amp;psig=AOvVaw3feANxHDnZKyUTneaDWXJX&amp;ust=1554903108680747" TargetMode="External"/><Relationship Id="rId20" Type="http://schemas.openxmlformats.org/officeDocument/2006/relationships/hyperlink" Target="https://www.google.com/url?sa=i&amp;rct=j&amp;q=&amp;esrc=s&amp;source=images&amp;cd=&amp;ved=2ahUKEwjX-o-cksPhAhUQmRoKHX3CB3IQjRx6BAgBEAU&amp;url=https%3A%2F%2Fwww.anthea-rh.com%2Fles-sept-metiers-que-les-robots-intelligents-vont-nous-prendre-en-premier-2%2F&amp;psig=AOvVaw1EdoUTM3ymUMbmMHIjdGL4&amp;ust=1554903771058999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11" Type="http://schemas.openxmlformats.org/officeDocument/2006/relationships/image" Target="../media/image26.png"/><Relationship Id="rId24" Type="http://schemas.openxmlformats.org/officeDocument/2006/relationships/hyperlink" Target="https://www.google.com/url?sa=i&amp;rct=j&amp;q=&amp;esrc=s&amp;source=images&amp;cd=&amp;ved=2ahUKEwiQvdzn5MXhAhUXA2MBHaCSBXoQjRx6BAgBEAU&amp;url=https%3A%2F%2Fwww.icone-png.com%2Fwebmaster%2Fcadenas%2F6.php&amp;psig=AOvVaw14UkJi7ZqRZqfinErmALUI&amp;ust=1554994664275330" TargetMode="External"/><Relationship Id="rId5" Type="http://schemas.openxmlformats.org/officeDocument/2006/relationships/image" Target="../media/image21.tiff"/><Relationship Id="rId15" Type="http://schemas.openxmlformats.org/officeDocument/2006/relationships/image" Target="../media/image28.png"/><Relationship Id="rId23" Type="http://schemas.openxmlformats.org/officeDocument/2006/relationships/image" Target="../media/image32.png"/><Relationship Id="rId10" Type="http://schemas.openxmlformats.org/officeDocument/2006/relationships/hyperlink" Target="https://www.google.com/url?sa=i&amp;rct=j&amp;q=&amp;esrc=s&amp;source=images&amp;cd=&amp;ved=2ahUKEwicmPDki8PhAhUvy4UKHWm5AQAQjRx6BAgBEAU&amp;url=http%3A%2F%2Fwww.ingdiaz.org%2Fcambiar-directorio-donde-estan-los-archivos-bases-datos-mysql-ubuntu%2Fdb%2F&amp;psig=AOvVaw0X1B7bULk5gzlF9v-Xgd22&amp;ust=1554902078608320" TargetMode="External"/><Relationship Id="rId19" Type="http://schemas.openxmlformats.org/officeDocument/2006/relationships/image" Target="../media/image30.png"/><Relationship Id="rId4" Type="http://schemas.openxmlformats.org/officeDocument/2006/relationships/image" Target="../media/image18.tiff"/><Relationship Id="rId9" Type="http://schemas.openxmlformats.org/officeDocument/2006/relationships/image" Target="../media/image25.png"/><Relationship Id="rId14" Type="http://schemas.openxmlformats.org/officeDocument/2006/relationships/hyperlink" Target="https://www.google.com/url?sa=i&amp;rct=j&amp;q=&amp;esrc=s&amp;source=images&amp;cd=&amp;ved=2ahUKEwikwZb9jsPhAhWRzYUKHfHkAVUQjRx6BAgBEAU&amp;url=https%3A%2F%2Fwww.pinterest.com%2Fpin%2F296393219211582157%2F&amp;psig=AOvVaw3UaAxPuV49LYfT05cBbwyi&amp;ust=1554902940121822" TargetMode="External"/><Relationship Id="rId22" Type="http://schemas.openxmlformats.org/officeDocument/2006/relationships/hyperlink" Target="https://www.google.com/url?sa=i&amp;rct=j&amp;q=&amp;esrc=s&amp;source=images&amp;cd=&amp;ved=2ahUKEwiFlMO1lMPhAhWExIUKHY1tD2wQjRx6BAgBEAU&amp;url=https%3A%2F%2Fandroidappsapk.co%2Fdetail-mqtt-broker%2F&amp;psig=AOvVaw2ktyrpvHkeD2jOKCCK1X4r&amp;ust=1554904387756702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D7B8C8-1340-4709-A63F-216AF021F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810" y="2524857"/>
            <a:ext cx="8392602" cy="139513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Architecture &amp; catalogue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7FAB2A-C8F3-4593-BA5C-1F26B7941DB4}"/>
              </a:ext>
            </a:extLst>
          </p:cNvPr>
          <p:cNvSpPr/>
          <p:nvPr/>
        </p:nvSpPr>
        <p:spPr>
          <a:xfrm>
            <a:off x="71018" y="6401001"/>
            <a:ext cx="1815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CEBA – </a:t>
            </a:r>
            <a:r>
              <a:rPr lang="en-US" dirty="0" err="1"/>
              <a:t>avril</a:t>
            </a:r>
            <a:r>
              <a:rPr lang="en-US" dirty="0"/>
              <a:t> 2019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C83F958-FF95-4EFD-B79C-83EAAAAF5D8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4798" y="5246954"/>
            <a:ext cx="1318260" cy="54038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E8824B7-E114-4DF6-AF6D-94A7CA51B68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394" y="5247906"/>
            <a:ext cx="538480" cy="538480"/>
          </a:xfrm>
          <a:prstGeom prst="rect">
            <a:avLst/>
          </a:prstGeom>
        </p:spPr>
      </p:pic>
      <p:pic>
        <p:nvPicPr>
          <p:cNvPr id="9" name="Espace réservé pour une image  5" descr="IRSTEA | Irstea">
            <a:extLst>
              <a:ext uri="{FF2B5EF4-FFF2-40B4-BE49-F238E27FC236}">
                <a16:creationId xmlns:a16="http://schemas.microsoft.com/office/drawing/2014/main" id="{158B1B68-2684-4823-8AC1-2D98D400B0E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71737" y="5246954"/>
            <a:ext cx="646604" cy="54079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8554" y="5246954"/>
            <a:ext cx="567564" cy="549546"/>
          </a:xfrm>
          <a:prstGeom prst="rect">
            <a:avLst/>
          </a:prstGeom>
        </p:spPr>
      </p:pic>
      <p:sp>
        <p:nvSpPr>
          <p:cNvPr id="8" name="Sous-titre 5">
            <a:extLst>
              <a:ext uri="{FF2B5EF4-FFF2-40B4-BE49-F238E27FC236}">
                <a16:creationId xmlns:a16="http://schemas.microsoft.com/office/drawing/2014/main" id="{2986D7B0-E43F-B243-92F1-E26ED521FC50}"/>
              </a:ext>
            </a:extLst>
          </p:cNvPr>
          <p:cNvSpPr txBox="1">
            <a:spLocks/>
          </p:cNvSpPr>
          <p:nvPr/>
        </p:nvSpPr>
        <p:spPr>
          <a:xfrm>
            <a:off x="741394" y="4524494"/>
            <a:ext cx="77724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rgbClr val="5E5C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>
                <a:solidFill>
                  <a:schemeClr val="bg1"/>
                </a:solidFill>
              </a:rPr>
              <a:t>Alexandre Claude, David Sarramia</a:t>
            </a:r>
          </a:p>
        </p:txBody>
      </p:sp>
    </p:spTree>
    <p:extLst>
      <p:ext uri="{BB962C8B-B14F-4D97-AF65-F5344CB8AC3E}">
        <p14:creationId xmlns:p14="http://schemas.microsoft.com/office/powerpoint/2010/main" val="4108625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883CE0-2D13-C748-9CBF-E26D69E8B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Catalogue de données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DF4F48A-A12D-7741-BDA5-5F5E617672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Fonctions principales</a:t>
            </a:r>
          </a:p>
          <a:p>
            <a:pPr lvl="1"/>
            <a:r>
              <a:rPr lang="fr-FR" dirty="0"/>
              <a:t>Dépôt</a:t>
            </a:r>
          </a:p>
          <a:p>
            <a:pPr lvl="1"/>
            <a:r>
              <a:rPr lang="fr-FR" dirty="0"/>
              <a:t>Outils de recherche</a:t>
            </a:r>
          </a:p>
          <a:p>
            <a:pPr lvl="1"/>
            <a:r>
              <a:rPr lang="fr-FR" dirty="0"/>
              <a:t>Association de métadonnées</a:t>
            </a:r>
          </a:p>
          <a:p>
            <a:pPr lvl="1"/>
            <a:r>
              <a:rPr lang="fr-FR" dirty="0"/>
              <a:t>Classement thématique</a:t>
            </a:r>
          </a:p>
          <a:p>
            <a:r>
              <a:rPr lang="fr-FR" dirty="0"/>
              <a:t>Fonctions Optionnelles</a:t>
            </a:r>
          </a:p>
          <a:p>
            <a:pPr lvl="1"/>
            <a:r>
              <a:rPr lang="fr-FR" dirty="0"/>
              <a:t>Embargo / Diffusion restreinte</a:t>
            </a:r>
          </a:p>
          <a:p>
            <a:pPr lvl="1"/>
            <a:r>
              <a:rPr lang="fr-FR" dirty="0"/>
              <a:t>Statistiques de consultation</a:t>
            </a:r>
          </a:p>
          <a:p>
            <a:pPr lvl="1"/>
            <a:r>
              <a:rPr lang="fr-FR" dirty="0"/>
              <a:t>Exposition en OAI-PMH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63515D7-FE30-4A43-8AFD-255E9AEF8E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D6BDB-C3E7-483A-8E5E-AED0DC851EF9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3296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883CE0-2D13-C748-9CBF-E26D69E8B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Catalogue de données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DF4F48A-A12D-7741-BDA5-5F5E617672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Intérêt du catalogage : </a:t>
            </a:r>
          </a:p>
          <a:p>
            <a:pPr lvl="1"/>
            <a:r>
              <a:rPr lang="fr-FR" dirty="0"/>
              <a:t>Echange avec les partenaires extérieurs </a:t>
            </a:r>
          </a:p>
          <a:p>
            <a:pPr lvl="1"/>
            <a:r>
              <a:rPr lang="fr-FR" dirty="0"/>
              <a:t>Visibilité́ interne des données disponibles</a:t>
            </a:r>
          </a:p>
          <a:p>
            <a:pPr lvl="1"/>
            <a:r>
              <a:rPr lang="fr-FR" dirty="0"/>
              <a:t>Thesaurus</a:t>
            </a:r>
          </a:p>
          <a:p>
            <a:r>
              <a:rPr lang="fr-FR" dirty="0"/>
              <a:t>Inconvénients</a:t>
            </a:r>
          </a:p>
          <a:p>
            <a:pPr lvl="1"/>
            <a:r>
              <a:rPr lang="fr-FR" dirty="0"/>
              <a:t>Métadonnées à renseigner</a:t>
            </a:r>
          </a:p>
          <a:p>
            <a:pPr lvl="1"/>
            <a:r>
              <a:rPr lang="fr-FR" dirty="0"/>
              <a:t>Ne traite pas les flux continus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63515D7-FE30-4A43-8AFD-255E9AEF8E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D6BDB-C3E7-483A-8E5E-AED0DC851EF9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2986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875EF1-560D-6242-A2EA-88AC4BA24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/>
              <a:t>Jeu de données </a:t>
            </a:r>
            <a:br>
              <a:rPr lang="fr-FR" dirty="0"/>
            </a:br>
            <a:r>
              <a:rPr lang="fr-FR" sz="3100" dirty="0"/>
              <a:t>data set/data package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778BD7D-356A-8148-B062-E21040BF68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Agrégation, sous une forme lisible, de données brutes ou dérivées présentant une certaine « unité », rassemblées pour former un ensemble cohérent » </a:t>
            </a:r>
          </a:p>
          <a:p>
            <a:r>
              <a:rPr lang="fr-FR" sz="2800" dirty="0"/>
              <a:t>Un ensemble constitué des fichiers/sources de données et des métadonnées associées </a:t>
            </a:r>
          </a:p>
          <a:p>
            <a:r>
              <a:rPr lang="fr-FR" sz="2800" dirty="0"/>
              <a:t>Le nombre de fichiers peut être très important dans un jeu de données </a:t>
            </a:r>
          </a:p>
          <a:p>
            <a:r>
              <a:rPr lang="fr-FR" sz="2800" dirty="0" err="1"/>
              <a:t>Citable</a:t>
            </a:r>
            <a:r>
              <a:rPr lang="fr-FR" sz="2800" dirty="0"/>
              <a:t> comme un objet unique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F5D1983-778C-BE46-BBAC-39D2899615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D6BDB-C3E7-483A-8E5E-AED0DC851EF9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5584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C3DF9B-89F4-C44A-BE7B-534B8F7B1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Tests en cours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33F3899-CC37-934B-BBB8-5919253DA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411" y="1600200"/>
            <a:ext cx="8763473" cy="4525963"/>
          </a:xfrm>
        </p:spPr>
        <p:txBody>
          <a:bodyPr/>
          <a:lstStyle/>
          <a:p>
            <a:r>
              <a:rPr lang="fr-FR" dirty="0" err="1"/>
              <a:t>Dataverse</a:t>
            </a:r>
            <a:endParaRPr lang="fr-FR" dirty="0"/>
          </a:p>
          <a:p>
            <a:r>
              <a:rPr lang="fr-FR" dirty="0"/>
              <a:t>CKAN</a:t>
            </a:r>
          </a:p>
          <a:p>
            <a:r>
              <a:rPr lang="fr-FR" dirty="0" err="1"/>
              <a:t>Geonetwork</a:t>
            </a:r>
            <a:endParaRPr lang="fr-FR" dirty="0"/>
          </a:p>
          <a:p>
            <a:pPr lvl="1"/>
            <a:r>
              <a:rPr lang="fr-FR" dirty="0"/>
              <a:t>En collaboration avec Estelle </a:t>
            </a:r>
            <a:r>
              <a:rPr lang="fr-FR" dirty="0" err="1"/>
              <a:t>Theveniaud</a:t>
            </a:r>
            <a:endParaRPr lang="fr-FR" dirty="0"/>
          </a:p>
          <a:p>
            <a:pPr lvl="1"/>
            <a:endParaRPr lang="fr-FR" dirty="0"/>
          </a:p>
          <a:p>
            <a:r>
              <a:rPr lang="fr-FR" dirty="0"/>
              <a:t>Fonctionnement et fonctionnalités très différents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A8674D9-79F8-B64E-8AD0-E38F73C110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D6BDB-C3E7-483A-8E5E-AED0DC851EF9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0482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F14B98-46FC-C746-A36F-36E3DD563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AC9C9D3-EE7F-3147-88CA-7821DF10F4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Architecture de </a:t>
            </a:r>
            <a:r>
              <a:rPr lang="fr-FR" dirty="0" err="1"/>
              <a:t>préproduction</a:t>
            </a:r>
            <a:endParaRPr lang="fr-FR" dirty="0"/>
          </a:p>
          <a:p>
            <a:pPr lvl="1"/>
            <a:r>
              <a:rPr lang="fr-FR" dirty="0"/>
              <a:t>en cours de test</a:t>
            </a:r>
          </a:p>
          <a:p>
            <a:pPr lvl="1"/>
            <a:r>
              <a:rPr lang="fr-FR" dirty="0"/>
              <a:t>à compléter</a:t>
            </a:r>
          </a:p>
          <a:p>
            <a:r>
              <a:rPr lang="fr-FR" dirty="0"/>
              <a:t>Choix du catalogue à finaliser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69E900A-54FA-2240-B2CD-99E7DFA009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D6BDB-C3E7-483A-8E5E-AED0DC851EF9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7767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0B1C1D-5DAC-1149-AA27-3318649B4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Equipe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D6130E-16AD-5B47-876E-109FE6A5E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667" y="1600200"/>
            <a:ext cx="8767733" cy="4525963"/>
          </a:xfrm>
        </p:spPr>
        <p:txBody>
          <a:bodyPr/>
          <a:lstStyle/>
          <a:p>
            <a:r>
              <a:rPr lang="fr-FR" dirty="0"/>
              <a:t>Alexandre Claude	</a:t>
            </a:r>
            <a:r>
              <a:rPr lang="fr-FR" sz="2400" dirty="0"/>
              <a:t>suite </a:t>
            </a:r>
            <a:r>
              <a:rPr lang="fr-FR" sz="2400" dirty="0" err="1"/>
              <a:t>elastic</a:t>
            </a:r>
            <a:r>
              <a:rPr lang="fr-FR" sz="2400" dirty="0"/>
              <a:t> &amp; architecture</a:t>
            </a:r>
            <a:endParaRPr lang="fr-FR" dirty="0"/>
          </a:p>
          <a:p>
            <a:r>
              <a:rPr lang="fr-FR" dirty="0"/>
              <a:t>David Sarramia	</a:t>
            </a:r>
            <a:r>
              <a:rPr lang="fr-FR" sz="2800" dirty="0"/>
              <a:t>suite </a:t>
            </a:r>
            <a:r>
              <a:rPr lang="fr-FR" sz="2800" dirty="0" err="1"/>
              <a:t>elastic</a:t>
            </a:r>
            <a:endParaRPr lang="fr-FR" dirty="0"/>
          </a:p>
          <a:p>
            <a:r>
              <a:rPr lang="fr-FR" dirty="0"/>
              <a:t>Francis </a:t>
            </a:r>
            <a:r>
              <a:rPr lang="fr-FR" dirty="0" err="1"/>
              <a:t>Ogereau</a:t>
            </a:r>
            <a:r>
              <a:rPr lang="fr-FR" dirty="0"/>
              <a:t>	</a:t>
            </a:r>
            <a:r>
              <a:rPr lang="fr-FR" sz="2800" dirty="0"/>
              <a:t>Web, </a:t>
            </a:r>
            <a:r>
              <a:rPr lang="fr-FR" sz="2800" dirty="0" err="1"/>
              <a:t>datacatalog</a:t>
            </a:r>
            <a:endParaRPr lang="fr-FR" dirty="0"/>
          </a:p>
          <a:p>
            <a:r>
              <a:rPr lang="fr-FR" dirty="0"/>
              <a:t>Jérémy </a:t>
            </a:r>
            <a:r>
              <a:rPr lang="fr-FR" dirty="0" err="1"/>
              <a:t>Mezhoud</a:t>
            </a:r>
            <a:r>
              <a:rPr lang="fr-FR" dirty="0"/>
              <a:t>	</a:t>
            </a:r>
            <a:r>
              <a:rPr lang="fr-FR" sz="2800" dirty="0"/>
              <a:t>Base de données, </a:t>
            </a:r>
            <a:r>
              <a:rPr lang="fr-FR" sz="2800" dirty="0" err="1"/>
              <a:t>datacatalog</a:t>
            </a:r>
            <a:endParaRPr lang="fr-FR" dirty="0"/>
          </a:p>
          <a:p>
            <a:r>
              <a:rPr lang="fr-FR" dirty="0" err="1"/>
              <a:t>Mésocentre</a:t>
            </a:r>
            <a:r>
              <a:rPr lang="fr-FR" dirty="0"/>
              <a:t> : </a:t>
            </a:r>
          </a:p>
          <a:p>
            <a:pPr lvl="1"/>
            <a:r>
              <a:rPr lang="fr-FR" sz="3200" dirty="0"/>
              <a:t>Antoine </a:t>
            </a:r>
            <a:r>
              <a:rPr lang="fr-FR" sz="3200" dirty="0" err="1"/>
              <a:t>Mahul</a:t>
            </a:r>
            <a:r>
              <a:rPr lang="fr-FR" sz="3200" dirty="0"/>
              <a:t>, David </a:t>
            </a:r>
            <a:r>
              <a:rPr lang="fr-FR" sz="3200" dirty="0" err="1"/>
              <a:t>Grimbichler</a:t>
            </a:r>
            <a:r>
              <a:rPr lang="fr-FR" sz="3200" dirty="0"/>
              <a:t> </a:t>
            </a:r>
            <a:r>
              <a:rPr lang="fr-FR" dirty="0"/>
              <a:t> infrastructure, expertise technique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8705641-B8BD-DC4C-8907-4AA6DBFFEC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D6BDB-C3E7-483A-8E5E-AED0DC851EF9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84216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6C79CD-71B6-154A-A592-134C0132E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Merci de votre attention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74E282F-5824-DA49-B124-FA7DA6C44F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A8688CA-CBD2-A74E-89FD-2E50A60D48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D6BDB-C3E7-483A-8E5E-AED0DC851EF9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9734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FAE453-0CB7-7F47-8BB7-0A6FFC2E5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 </a:t>
            </a:r>
            <a:r>
              <a:rPr lang="en-US" dirty="0" err="1"/>
              <a:t>données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(in)</a:t>
            </a:r>
            <a:r>
              <a:rPr lang="en-US" dirty="0" err="1"/>
              <a:t>gérer</a:t>
            </a:r>
            <a:endParaRPr lang="en-US" dirty="0"/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70DB27D8-9987-3B41-82AB-FE17C687A3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343" y="5585955"/>
            <a:ext cx="704696" cy="704696"/>
          </a:xfr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CBE0991C-DD06-6244-853B-FCEA370E86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2394" y="1268760"/>
            <a:ext cx="889000" cy="5842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490A0CEB-B2A3-5E4E-B485-99F2AF4AFC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8894" y="4514153"/>
            <a:ext cx="1016000" cy="101600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12CCBA8E-2E75-8341-83B1-639FB7DDBB3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2086" y="3135258"/>
            <a:ext cx="765670" cy="76567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94C97027-249F-0948-81A8-5D59E2EB68D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1699" y="3399876"/>
            <a:ext cx="819984" cy="819984"/>
          </a:xfrm>
          <a:prstGeom prst="rect">
            <a:avLst/>
          </a:prstGeom>
        </p:spPr>
      </p:pic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349B1CD1-CF59-4342-A3C8-D40B0C89EC3E}"/>
              </a:ext>
            </a:extLst>
          </p:cNvPr>
          <p:cNvCxnSpPr>
            <a:cxnSpLocks/>
          </p:cNvCxnSpPr>
          <p:nvPr/>
        </p:nvCxnSpPr>
        <p:spPr>
          <a:xfrm flipV="1">
            <a:off x="4654242" y="3749582"/>
            <a:ext cx="2202886" cy="1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B1CB17AC-BAA3-5949-88E0-69B76E62244C}"/>
              </a:ext>
            </a:extLst>
          </p:cNvPr>
          <p:cNvCxnSpPr>
            <a:cxnSpLocks/>
          </p:cNvCxnSpPr>
          <p:nvPr/>
        </p:nvCxnSpPr>
        <p:spPr>
          <a:xfrm flipV="1">
            <a:off x="4654730" y="4859477"/>
            <a:ext cx="2202886" cy="1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prstDash val="lgDash"/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69C3CB3E-FF19-9A49-A3A5-D9A098AF3F9F}"/>
              </a:ext>
            </a:extLst>
          </p:cNvPr>
          <p:cNvCxnSpPr>
            <a:cxnSpLocks/>
          </p:cNvCxnSpPr>
          <p:nvPr/>
        </p:nvCxnSpPr>
        <p:spPr>
          <a:xfrm flipV="1">
            <a:off x="4654242" y="5938303"/>
            <a:ext cx="2202886" cy="1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35C84FB8-F99F-0147-A6A1-3A769F3DBB17}"/>
              </a:ext>
            </a:extLst>
          </p:cNvPr>
          <p:cNvCxnSpPr>
            <a:cxnSpLocks/>
          </p:cNvCxnSpPr>
          <p:nvPr/>
        </p:nvCxnSpPr>
        <p:spPr>
          <a:xfrm flipV="1">
            <a:off x="4639445" y="2670756"/>
            <a:ext cx="2202886" cy="1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D73421D7-DEFE-4341-92A9-62D7690E7120}"/>
              </a:ext>
            </a:extLst>
          </p:cNvPr>
          <p:cNvSpPr/>
          <p:nvPr/>
        </p:nvSpPr>
        <p:spPr>
          <a:xfrm>
            <a:off x="1461124" y="3564916"/>
            <a:ext cx="17764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Base de </a:t>
            </a:r>
            <a:r>
              <a:rPr lang="en-US" dirty="0" err="1"/>
              <a:t>données</a:t>
            </a:r>
            <a:endParaRPr lang="fr-FR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3397817-9838-184B-9A41-0BEAE954B97E}"/>
              </a:ext>
            </a:extLst>
          </p:cNvPr>
          <p:cNvSpPr/>
          <p:nvPr/>
        </p:nvSpPr>
        <p:spPr>
          <a:xfrm>
            <a:off x="871732" y="4659277"/>
            <a:ext cx="2365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Données</a:t>
            </a:r>
            <a:r>
              <a:rPr lang="en-US" dirty="0"/>
              <a:t> </a:t>
            </a:r>
            <a:r>
              <a:rPr lang="en-US" dirty="0" err="1"/>
              <a:t>spatiales</a:t>
            </a:r>
            <a:r>
              <a:rPr lang="en-US" dirty="0"/>
              <a:t>, GPS</a:t>
            </a:r>
            <a:endParaRPr lang="fr-FR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7472247-C5B5-B64E-9FB8-D601C8E7375A}"/>
              </a:ext>
            </a:extLst>
          </p:cNvPr>
          <p:cNvSpPr/>
          <p:nvPr/>
        </p:nvSpPr>
        <p:spPr>
          <a:xfrm>
            <a:off x="1215544" y="5557517"/>
            <a:ext cx="20220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Image, audio, </a:t>
            </a:r>
            <a:r>
              <a:rPr lang="en-US" dirty="0" err="1"/>
              <a:t>vidéo</a:t>
            </a:r>
            <a:endParaRPr lang="fr-FR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1090896-AC8A-CD46-BD9E-DBDB2CC8F7FA}"/>
              </a:ext>
            </a:extLst>
          </p:cNvPr>
          <p:cNvSpPr/>
          <p:nvPr/>
        </p:nvSpPr>
        <p:spPr>
          <a:xfrm>
            <a:off x="2205637" y="1376194"/>
            <a:ext cx="10171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Capteurs</a:t>
            </a:r>
            <a:endParaRPr lang="fr-FR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9AE1712-CCB1-C24B-BAD3-59663D6D616B}"/>
              </a:ext>
            </a:extLst>
          </p:cNvPr>
          <p:cNvSpPr/>
          <p:nvPr/>
        </p:nvSpPr>
        <p:spPr>
          <a:xfrm>
            <a:off x="2265589" y="2470555"/>
            <a:ext cx="897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Fichiers</a:t>
            </a:r>
            <a:endParaRPr lang="fr-FR" dirty="0"/>
          </a:p>
        </p:txBody>
      </p: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15C5B4AE-310E-9C4A-A88D-D9BB2C5E35FB}"/>
              </a:ext>
            </a:extLst>
          </p:cNvPr>
          <p:cNvCxnSpPr>
            <a:cxnSpLocks/>
          </p:cNvCxnSpPr>
          <p:nvPr/>
        </p:nvCxnSpPr>
        <p:spPr>
          <a:xfrm flipV="1">
            <a:off x="4639445" y="1676688"/>
            <a:ext cx="2202886" cy="1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prstDash val="lgDash"/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Image 10" descr="Une image contenant capture d’écran&#10;&#10;&#10;&#10;Description générée automatiquement">
            <a:extLst>
              <a:ext uri="{FF2B5EF4-FFF2-40B4-BE49-F238E27FC236}">
                <a16:creationId xmlns:a16="http://schemas.microsoft.com/office/drawing/2014/main" id="{8675B3DF-8472-E64A-BB8F-D5CC264072D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610" y="2316285"/>
            <a:ext cx="685172" cy="68517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B90F8DE3-B7C8-4A46-B3C6-537E8D97859B}"/>
              </a:ext>
            </a:extLst>
          </p:cNvPr>
          <p:cNvSpPr/>
          <p:nvPr/>
        </p:nvSpPr>
        <p:spPr>
          <a:xfrm>
            <a:off x="3044475" y="1807858"/>
            <a:ext cx="1481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“ temps reel ”</a:t>
            </a:r>
            <a:endParaRPr lang="fr-FR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59F845E-6674-0641-B8DB-4BBB40FFD414}"/>
              </a:ext>
            </a:extLst>
          </p:cNvPr>
          <p:cNvSpPr/>
          <p:nvPr/>
        </p:nvSpPr>
        <p:spPr>
          <a:xfrm>
            <a:off x="7275169" y="4219860"/>
            <a:ext cx="1699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Quoi, </a:t>
            </a:r>
            <a:r>
              <a:rPr lang="en-US" dirty="0" err="1"/>
              <a:t>quand</a:t>
            </a:r>
            <a:r>
              <a:rPr lang="en-US" dirty="0"/>
              <a:t>, </a:t>
            </a:r>
            <a:r>
              <a:rPr lang="en-US" dirty="0" err="1"/>
              <a:t>où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00049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C4BBBD-9224-BC41-BCF0-BC5D29AD4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Besoins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4A26104-EEE5-3F41-B92F-2E1472D77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600" y="1614600"/>
            <a:ext cx="8614800" cy="4525963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  <a:defRPr/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(1) </a:t>
            </a:r>
            <a:r>
              <a:rPr lang="fr-FR" b="1" dirty="0">
                <a:solidFill>
                  <a:schemeClr val="bg1">
                    <a:lumMod val="50000"/>
                  </a:schemeClr>
                </a:solidFill>
              </a:rPr>
              <a:t>Collecter/Ingérer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2800" dirty="0">
                <a:solidFill>
                  <a:schemeClr val="bg1">
                    <a:lumMod val="50000"/>
                  </a:schemeClr>
                </a:solidFill>
              </a:rPr>
              <a:t>(fichiers, flux…)</a:t>
            </a:r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(2) </a:t>
            </a:r>
            <a:r>
              <a:rPr lang="fr-FR" b="1" dirty="0">
                <a:solidFill>
                  <a:schemeClr val="bg1">
                    <a:lumMod val="50000"/>
                  </a:schemeClr>
                </a:solidFill>
              </a:rPr>
              <a:t>Stocker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2800" dirty="0">
                <a:solidFill>
                  <a:schemeClr val="bg1">
                    <a:lumMod val="50000"/>
                  </a:schemeClr>
                </a:solidFill>
              </a:rPr>
              <a:t>(données)</a:t>
            </a:r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(3) </a:t>
            </a:r>
            <a:r>
              <a:rPr lang="fr-FR" b="1" dirty="0">
                <a:solidFill>
                  <a:schemeClr val="bg1">
                    <a:lumMod val="50000"/>
                  </a:schemeClr>
                </a:solidFill>
              </a:rPr>
              <a:t>Indexer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2800" dirty="0">
                <a:solidFill>
                  <a:schemeClr val="bg1">
                    <a:lumMod val="50000"/>
                  </a:schemeClr>
                </a:solidFill>
              </a:rPr>
              <a:t>(sources de données, jeux de données)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(4) </a:t>
            </a:r>
            <a:r>
              <a:rPr lang="fr-FR" b="1" dirty="0">
                <a:solidFill>
                  <a:schemeClr val="bg1">
                    <a:lumMod val="50000"/>
                  </a:schemeClr>
                </a:solidFill>
              </a:rPr>
              <a:t>Publier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2800" dirty="0">
                <a:solidFill>
                  <a:schemeClr val="bg1">
                    <a:lumMod val="50000"/>
                  </a:schemeClr>
                </a:solidFill>
              </a:rPr>
              <a:t>(jeux de données, données)</a:t>
            </a:r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(5) </a:t>
            </a:r>
            <a:r>
              <a:rPr lang="fr-FR" b="1" dirty="0">
                <a:solidFill>
                  <a:schemeClr val="bg1">
                    <a:lumMod val="50000"/>
                  </a:schemeClr>
                </a:solidFill>
              </a:rPr>
              <a:t>Retrouver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2800" dirty="0">
                <a:solidFill>
                  <a:schemeClr val="bg1">
                    <a:lumMod val="50000"/>
                  </a:schemeClr>
                </a:solidFill>
              </a:rPr>
              <a:t>(par mot clé, par position, par valeur,…) </a:t>
            </a:r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(6) </a:t>
            </a:r>
            <a:r>
              <a:rPr lang="fr-FR" b="1" dirty="0">
                <a:solidFill>
                  <a:schemeClr val="bg1">
                    <a:lumMod val="50000"/>
                  </a:schemeClr>
                </a:solidFill>
              </a:rPr>
              <a:t>Visualiser/Restituer </a:t>
            </a:r>
            <a:r>
              <a:rPr lang="fr-FR" sz="2800" dirty="0">
                <a:solidFill>
                  <a:schemeClr val="bg1">
                    <a:lumMod val="50000"/>
                  </a:schemeClr>
                </a:solidFill>
              </a:rPr>
              <a:t>(jeux de données, graphes,…)</a:t>
            </a:r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(7) </a:t>
            </a:r>
            <a:r>
              <a:rPr lang="fr-FR" b="1" dirty="0">
                <a:solidFill>
                  <a:schemeClr val="bg1">
                    <a:lumMod val="50000"/>
                  </a:schemeClr>
                </a:solidFill>
              </a:rPr>
              <a:t>Analyser/Transformer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(8) </a:t>
            </a:r>
            <a:r>
              <a:rPr lang="fr-FR" b="1" dirty="0">
                <a:solidFill>
                  <a:schemeClr val="bg1">
                    <a:lumMod val="50000"/>
                  </a:schemeClr>
                </a:solidFill>
              </a:rPr>
              <a:t>Sécuriser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2800" dirty="0">
                <a:solidFill>
                  <a:schemeClr val="bg1">
                    <a:lumMod val="50000"/>
                  </a:schemeClr>
                </a:solidFill>
              </a:rPr>
              <a:t>(accès limité, accès public)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6B07B3B-31AB-CE49-B602-F9D67E3B5B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D6BDB-C3E7-483A-8E5E-AED0DC851EF9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4497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7167C0-6D48-3F41-8526-4FB139EFC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Éléments du CEBA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A2D9D02-71EF-4A4B-8198-8528A5ABC1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Data Lake 			</a:t>
            </a:r>
            <a:r>
              <a:rPr lang="fr-FR" b="1" dirty="0"/>
              <a:t>(1)(2)</a:t>
            </a:r>
          </a:p>
          <a:p>
            <a:r>
              <a:rPr lang="fr-FR" dirty="0"/>
              <a:t>Moteur d’indexation 	</a:t>
            </a:r>
            <a:r>
              <a:rPr lang="fr-FR" b="1" dirty="0"/>
              <a:t>(3)(4)(5)(6)(7)</a:t>
            </a:r>
          </a:p>
          <a:p>
            <a:r>
              <a:rPr lang="fr-FR" dirty="0"/>
              <a:t>Catalogue de données 	</a:t>
            </a:r>
            <a:r>
              <a:rPr lang="fr-FR" b="1" dirty="0"/>
              <a:t>(4)(5)(6)</a:t>
            </a:r>
          </a:p>
          <a:p>
            <a:r>
              <a:rPr lang="fr-FR" dirty="0"/>
              <a:t>Outil de visualisation 	</a:t>
            </a:r>
            <a:r>
              <a:rPr lang="fr-FR" b="1" dirty="0"/>
              <a:t>(5)(6)</a:t>
            </a:r>
          </a:p>
          <a:p>
            <a:r>
              <a:rPr lang="fr-FR" dirty="0"/>
              <a:t>Base de données 		</a:t>
            </a:r>
            <a:r>
              <a:rPr lang="fr-FR" b="1" dirty="0"/>
              <a:t>(2)(7)</a:t>
            </a:r>
          </a:p>
          <a:p>
            <a:r>
              <a:rPr lang="fr-FR" dirty="0"/>
              <a:t>Système de fichiers 		</a:t>
            </a:r>
            <a:r>
              <a:rPr lang="fr-FR" b="1" dirty="0"/>
              <a:t>(2)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43117DB-01A9-0546-911F-ED5DC908C1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D6BDB-C3E7-483A-8E5E-AED0DC851EF9}" type="slidenum">
              <a:rPr lang="fr-FR" smtClean="0"/>
              <a:t>4</a:t>
            </a:fld>
            <a:endParaRPr lang="fr-FR"/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3422B743-3D66-5E48-8920-791309E2555A}"/>
              </a:ext>
            </a:extLst>
          </p:cNvPr>
          <p:cNvSpPr txBox="1">
            <a:spLocks/>
          </p:cNvSpPr>
          <p:nvPr/>
        </p:nvSpPr>
        <p:spPr>
          <a:xfrm>
            <a:off x="6974318" y="4632512"/>
            <a:ext cx="2183956" cy="183956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5E5C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5E5C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E5C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5E5C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5E5C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(1) </a:t>
            </a:r>
            <a:r>
              <a:rPr lang="fr-FR" sz="1600" b="1" dirty="0">
                <a:solidFill>
                  <a:schemeClr val="bg1">
                    <a:lumMod val="50000"/>
                  </a:schemeClr>
                </a:solidFill>
              </a:rPr>
              <a:t>Collecter/Ingérer</a:t>
            </a:r>
            <a:endParaRPr lang="fr-FR" sz="14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(2) </a:t>
            </a:r>
            <a:r>
              <a:rPr lang="fr-FR" sz="1600" b="1" dirty="0">
                <a:solidFill>
                  <a:schemeClr val="bg1">
                    <a:lumMod val="50000"/>
                  </a:schemeClr>
                </a:solidFill>
              </a:rPr>
              <a:t>Stocker</a:t>
            </a:r>
            <a:endParaRPr lang="fr-FR" sz="14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(3) </a:t>
            </a:r>
            <a:r>
              <a:rPr lang="fr-FR" sz="1600" b="1" dirty="0">
                <a:solidFill>
                  <a:schemeClr val="bg1">
                    <a:lumMod val="50000"/>
                  </a:schemeClr>
                </a:solidFill>
              </a:rPr>
              <a:t>Indexer</a:t>
            </a:r>
            <a:endParaRPr lang="fr-FR" sz="14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(4) </a:t>
            </a:r>
            <a:r>
              <a:rPr lang="fr-FR" sz="1600" b="1" dirty="0">
                <a:solidFill>
                  <a:schemeClr val="bg1">
                    <a:lumMod val="50000"/>
                  </a:schemeClr>
                </a:solidFill>
              </a:rPr>
              <a:t>Publier</a:t>
            </a:r>
            <a:endParaRPr lang="fr-FR" sz="14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(5) </a:t>
            </a:r>
            <a:r>
              <a:rPr lang="fr-FR" sz="1600" b="1" dirty="0">
                <a:solidFill>
                  <a:schemeClr val="bg1">
                    <a:lumMod val="50000"/>
                  </a:schemeClr>
                </a:solidFill>
              </a:rPr>
              <a:t>Retrouver</a:t>
            </a:r>
            <a:endParaRPr lang="fr-FR" sz="14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(6) </a:t>
            </a:r>
            <a:r>
              <a:rPr lang="fr-FR" sz="1600" b="1" dirty="0">
                <a:solidFill>
                  <a:schemeClr val="bg1">
                    <a:lumMod val="50000"/>
                  </a:schemeClr>
                </a:solidFill>
              </a:rPr>
              <a:t>Visualiser/Restituer</a:t>
            </a:r>
            <a:endParaRPr lang="fr-FR" sz="14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(7) </a:t>
            </a:r>
            <a:r>
              <a:rPr lang="fr-FR" sz="1600" b="1" dirty="0">
                <a:solidFill>
                  <a:schemeClr val="bg1">
                    <a:lumMod val="50000"/>
                  </a:schemeClr>
                </a:solidFill>
              </a:rPr>
              <a:t>Analyser/Transformer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(8) </a:t>
            </a:r>
            <a:r>
              <a:rPr lang="fr-FR" sz="1600" b="1" dirty="0">
                <a:solidFill>
                  <a:schemeClr val="bg1">
                    <a:lumMod val="50000"/>
                  </a:schemeClr>
                </a:solidFill>
              </a:rPr>
              <a:t>Sécuriser</a:t>
            </a:r>
            <a:endParaRPr lang="fr-FR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575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6" descr="Image associée">
            <a:hlinkClick r:id="rId2"/>
            <a:extLst>
              <a:ext uri="{FF2B5EF4-FFF2-40B4-BE49-F238E27FC236}">
                <a16:creationId xmlns:a16="http://schemas.microsoft.com/office/drawing/2014/main" id="{88C52716-FD54-5B48-B8E7-7D2435ED8A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9"/>
          <a:stretch/>
        </p:blipFill>
        <p:spPr bwMode="auto">
          <a:xfrm>
            <a:off x="1848615" y="1658745"/>
            <a:ext cx="7309784" cy="469182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AE8BEE7-AA28-A24A-AF62-F9BD49C0D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Éléments du CEBA</a:t>
            </a:r>
            <a:br>
              <a:rPr lang="fr-FR" dirty="0"/>
            </a:br>
            <a:r>
              <a:rPr lang="fr-FR" sz="2700" dirty="0"/>
              <a:t>Data </a:t>
            </a:r>
            <a:r>
              <a:rPr lang="fr-FR" sz="2700" dirty="0" err="1"/>
              <a:t>lake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5FF5F99-7282-B745-BD69-C8E9E38E09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D6BDB-C3E7-483A-8E5E-AED0DC851EF9}" type="slidenum">
              <a:rPr lang="fr-FR" smtClean="0"/>
              <a:t>5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748CAB3-C548-514A-BC88-8F10EA1005FC}"/>
              </a:ext>
            </a:extLst>
          </p:cNvPr>
          <p:cNvSpPr txBox="1"/>
          <p:nvPr/>
        </p:nvSpPr>
        <p:spPr>
          <a:xfrm>
            <a:off x="457200" y="2512236"/>
            <a:ext cx="1391415" cy="305826"/>
          </a:xfrm>
          <a:prstGeom prst="rect">
            <a:avLst/>
          </a:prstGeom>
        </p:spPr>
        <p:txBody>
          <a:bodyPr vert="horz" wrap="none" lIns="68580" tIns="34290" rIns="68580" bIns="34290" rtlCol="0" anchor="ctr">
            <a:noAutofit/>
          </a:bodyPr>
          <a:lstStyle/>
          <a:p>
            <a:r>
              <a:rPr lang="fr-FR" sz="2000" b="1" dirty="0"/>
              <a:t>COLLECTER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07BB921-F996-4F4C-9893-AFAD953D11A8}"/>
              </a:ext>
            </a:extLst>
          </p:cNvPr>
          <p:cNvSpPr txBox="1"/>
          <p:nvPr/>
        </p:nvSpPr>
        <p:spPr>
          <a:xfrm>
            <a:off x="3957030" y="4032107"/>
            <a:ext cx="2449450" cy="305826"/>
          </a:xfrm>
          <a:prstGeom prst="rect">
            <a:avLst/>
          </a:prstGeom>
          <a:ln>
            <a:noFill/>
          </a:ln>
        </p:spPr>
        <p:txBody>
          <a:bodyPr vert="horz" wrap="none" lIns="68580" tIns="34290" rIns="68580" bIns="34290" rtlCol="0" anchor="ctr">
            <a:noAutofit/>
          </a:bodyPr>
          <a:lstStyle>
            <a:defPPr>
              <a:defRPr lang="fr-FR"/>
            </a:defPPr>
            <a:lvl1pPr>
              <a:defRPr sz="2000" b="1">
                <a:ln>
                  <a:solidFill>
                    <a:schemeClr val="accent1"/>
                  </a:solidFill>
                </a:ln>
              </a:defRPr>
            </a:lvl1pPr>
          </a:lstStyle>
          <a:p>
            <a:r>
              <a:rPr lang="fr-FR" dirty="0"/>
              <a:t>INGERER </a:t>
            </a:r>
            <a:r>
              <a:rPr lang="fr-FR" dirty="0">
                <a:sym typeface="Wingdings" pitchFamily="2" charset="2"/>
              </a:rPr>
              <a:t> STOCKER</a:t>
            </a:r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4178464-0099-7D4C-B31F-B8452926946A}"/>
              </a:ext>
            </a:extLst>
          </p:cNvPr>
          <p:cNvSpPr txBox="1"/>
          <p:nvPr/>
        </p:nvSpPr>
        <p:spPr>
          <a:xfrm>
            <a:off x="4761992" y="2512236"/>
            <a:ext cx="4222981" cy="461422"/>
          </a:xfrm>
          <a:prstGeom prst="rect">
            <a:avLst/>
          </a:prstGeom>
          <a:ln>
            <a:noFill/>
          </a:ln>
        </p:spPr>
        <p:txBody>
          <a:bodyPr vert="horz" wrap="none" lIns="68580" tIns="34290" rIns="68580" bIns="34290" rtlCol="0" anchor="ctr">
            <a:noAutofit/>
          </a:bodyPr>
          <a:lstStyle/>
          <a:p>
            <a:r>
              <a:rPr lang="fr-FR" sz="2000" b="1" dirty="0">
                <a:ln>
                  <a:solidFill>
                    <a:schemeClr val="accent1"/>
                  </a:solidFill>
                </a:ln>
              </a:rPr>
              <a:t>TRANSFORMER, RESTITUER, ANALYSER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FB48D6F-2228-BA44-997C-6C07FF5A85C9}"/>
              </a:ext>
            </a:extLst>
          </p:cNvPr>
          <p:cNvSpPr txBox="1"/>
          <p:nvPr/>
        </p:nvSpPr>
        <p:spPr>
          <a:xfrm>
            <a:off x="2053915" y="5113540"/>
            <a:ext cx="2879046" cy="461422"/>
          </a:xfrm>
          <a:prstGeom prst="rect">
            <a:avLst/>
          </a:prstGeom>
          <a:ln>
            <a:noFill/>
          </a:ln>
        </p:spPr>
        <p:txBody>
          <a:bodyPr vert="horz" wrap="none" lIns="68580" tIns="34290" rIns="68580" bIns="34290" rtlCol="0" anchor="ctr">
            <a:noAutofit/>
          </a:bodyPr>
          <a:lstStyle/>
          <a:p>
            <a:r>
              <a:rPr lang="fr-FR" sz="2000" b="1" dirty="0">
                <a:ln>
                  <a:solidFill>
                    <a:schemeClr val="accent1"/>
                  </a:solidFill>
                </a:ln>
              </a:rPr>
              <a:t>PUBLIER, DISTRIBUER</a:t>
            </a:r>
          </a:p>
        </p:txBody>
      </p:sp>
    </p:spTree>
    <p:extLst>
      <p:ext uri="{BB962C8B-B14F-4D97-AF65-F5344CB8AC3E}">
        <p14:creationId xmlns:p14="http://schemas.microsoft.com/office/powerpoint/2010/main" val="1975790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4" name="Picture 26" descr="Image associée">
            <a:hlinkClick r:id="rId2"/>
            <a:extLst>
              <a:ext uri="{FF2B5EF4-FFF2-40B4-BE49-F238E27FC236}">
                <a16:creationId xmlns:a16="http://schemas.microsoft.com/office/drawing/2014/main" id="{85994A48-9AF4-0A4D-9C47-06334B5A36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95" b="6035"/>
          <a:stretch/>
        </p:blipFill>
        <p:spPr bwMode="auto">
          <a:xfrm>
            <a:off x="1873310" y="1468025"/>
            <a:ext cx="6680479" cy="440869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AE8BEE7-AA28-A24A-AF62-F9BD49C0D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Éléments du CEBA</a:t>
            </a:r>
            <a:br>
              <a:rPr lang="fr-FR" dirty="0"/>
            </a:br>
            <a:r>
              <a:rPr lang="fr-FR" sz="2400" dirty="0" err="1"/>
              <a:t>Big</a:t>
            </a:r>
            <a:r>
              <a:rPr lang="fr-FR" sz="2400" dirty="0"/>
              <a:t> </a:t>
            </a:r>
            <a:r>
              <a:rPr lang="fr-FR" sz="2400" dirty="0" err="1"/>
              <a:t>picture</a:t>
            </a:r>
            <a:endParaRPr lang="fr-FR" sz="24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5FF5F99-7282-B745-BD69-C8E9E38E09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D6BDB-C3E7-483A-8E5E-AED0DC851EF9}" type="slidenum">
              <a:rPr lang="fr-FR" smtClean="0"/>
              <a:t>6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748CAB3-C548-514A-BC88-8F10EA1005FC}"/>
              </a:ext>
            </a:extLst>
          </p:cNvPr>
          <p:cNvSpPr txBox="1"/>
          <p:nvPr/>
        </p:nvSpPr>
        <p:spPr>
          <a:xfrm>
            <a:off x="321142" y="2102572"/>
            <a:ext cx="1391415" cy="305826"/>
          </a:xfrm>
          <a:prstGeom prst="rect">
            <a:avLst/>
          </a:prstGeom>
        </p:spPr>
        <p:txBody>
          <a:bodyPr vert="horz" wrap="none" lIns="68580" tIns="34290" rIns="68580" bIns="34290" rtlCol="0" anchor="ctr">
            <a:noAutofit/>
          </a:bodyPr>
          <a:lstStyle/>
          <a:p>
            <a:r>
              <a:rPr lang="fr-FR" sz="2000" b="1" dirty="0"/>
              <a:t>COLLECTER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07BB921-F996-4F4C-9893-AFAD953D11A8}"/>
              </a:ext>
            </a:extLst>
          </p:cNvPr>
          <p:cNvSpPr txBox="1"/>
          <p:nvPr/>
        </p:nvSpPr>
        <p:spPr>
          <a:xfrm rot="5400000">
            <a:off x="2108313" y="2407716"/>
            <a:ext cx="1345659" cy="502599"/>
          </a:xfrm>
          <a:prstGeom prst="rect">
            <a:avLst/>
          </a:prstGeom>
          <a:ln>
            <a:noFill/>
          </a:ln>
        </p:spPr>
        <p:txBody>
          <a:bodyPr vert="horz" wrap="none" lIns="68580" tIns="34290" rIns="68580" bIns="34290" rtlCol="0" anchor="ctr">
            <a:noAutofit/>
          </a:bodyPr>
          <a:lstStyle>
            <a:defPPr>
              <a:defRPr lang="fr-FR"/>
            </a:defPPr>
            <a:lvl1pPr>
              <a:defRPr sz="2000" b="1">
                <a:ln>
                  <a:solidFill>
                    <a:schemeClr val="accent1"/>
                  </a:solidFill>
                </a:ln>
              </a:defRPr>
            </a:lvl1pPr>
          </a:lstStyle>
          <a:p>
            <a:r>
              <a:rPr lang="fr-FR" sz="3200" dirty="0"/>
              <a:t>INGEST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4178464-0099-7D4C-B31F-B8452926946A}"/>
              </a:ext>
            </a:extLst>
          </p:cNvPr>
          <p:cNvSpPr txBox="1"/>
          <p:nvPr/>
        </p:nvSpPr>
        <p:spPr>
          <a:xfrm>
            <a:off x="5911441" y="1819972"/>
            <a:ext cx="1634156" cy="977738"/>
          </a:xfrm>
          <a:prstGeom prst="rect">
            <a:avLst/>
          </a:prstGeom>
          <a:ln>
            <a:noFill/>
          </a:ln>
        </p:spPr>
        <p:txBody>
          <a:bodyPr vert="horz" wrap="none" lIns="68580" tIns="34290" rIns="68580" bIns="34290" rtlCol="0" anchor="ctr">
            <a:noAutofit/>
          </a:bodyPr>
          <a:lstStyle>
            <a:defPPr>
              <a:defRPr lang="fr-FR"/>
            </a:defPPr>
            <a:lvl1pPr>
              <a:defRPr sz="2000" b="1">
                <a:ln>
                  <a:solidFill>
                    <a:schemeClr val="accent1"/>
                  </a:solidFill>
                </a:ln>
              </a:defRPr>
            </a:lvl1pPr>
          </a:lstStyle>
          <a:p>
            <a:r>
              <a:rPr lang="fr-FR" dirty="0"/>
              <a:t>TRANSFORMER,</a:t>
            </a:r>
          </a:p>
          <a:p>
            <a:r>
              <a:rPr lang="fr-FR" dirty="0"/>
              <a:t>RESTITUER,</a:t>
            </a:r>
            <a:br>
              <a:rPr lang="fr-FR" dirty="0"/>
            </a:br>
            <a:r>
              <a:rPr lang="fr-FR" dirty="0"/>
              <a:t>ANALYSER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FB48D6F-2228-BA44-997C-6C07FF5A85C9}"/>
              </a:ext>
            </a:extLst>
          </p:cNvPr>
          <p:cNvSpPr txBox="1"/>
          <p:nvPr/>
        </p:nvSpPr>
        <p:spPr>
          <a:xfrm>
            <a:off x="2689459" y="4865484"/>
            <a:ext cx="1391415" cy="733009"/>
          </a:xfrm>
          <a:prstGeom prst="rect">
            <a:avLst/>
          </a:prstGeom>
          <a:ln>
            <a:noFill/>
          </a:ln>
        </p:spPr>
        <p:txBody>
          <a:bodyPr vert="horz" wrap="none" lIns="68580" tIns="34290" rIns="68580" bIns="34290" rtlCol="0" anchor="ctr">
            <a:noAutofit/>
          </a:bodyPr>
          <a:lstStyle>
            <a:defPPr>
              <a:defRPr lang="fr-FR"/>
            </a:defPPr>
            <a:lvl1pPr>
              <a:defRPr sz="2000" b="1">
                <a:ln>
                  <a:solidFill>
                    <a:schemeClr val="accent1"/>
                  </a:solidFill>
                </a:ln>
              </a:defRPr>
            </a:lvl1pPr>
          </a:lstStyle>
          <a:p>
            <a:r>
              <a:rPr lang="fr-FR" dirty="0"/>
              <a:t>PUBLIER,</a:t>
            </a:r>
            <a:br>
              <a:rPr lang="fr-FR" dirty="0"/>
            </a:br>
            <a:r>
              <a:rPr lang="fr-FR" dirty="0"/>
              <a:t>DISTRIBUER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6ED8B327-9A2D-784B-ADB4-712A989BD8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10" y="1468025"/>
            <a:ext cx="889000" cy="5842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4A8D62A-C01A-3341-9E0B-93FA22CCA9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200" y="2993038"/>
            <a:ext cx="819984" cy="819984"/>
          </a:xfrm>
          <a:prstGeom prst="rect">
            <a:avLst/>
          </a:prstGeom>
        </p:spPr>
      </p:pic>
      <p:pic>
        <p:nvPicPr>
          <p:cNvPr id="14" name="Image 13" descr="Une image contenant capture d’écran&#10;&#10;&#10;&#10;Description générée automatiquement">
            <a:extLst>
              <a:ext uri="{FF2B5EF4-FFF2-40B4-BE49-F238E27FC236}">
                <a16:creationId xmlns:a16="http://schemas.microsoft.com/office/drawing/2014/main" id="{03AE813F-33D1-244D-AC8E-58FA2A12F3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497" y="3025367"/>
            <a:ext cx="685172" cy="685172"/>
          </a:xfrm>
          <a:prstGeom prst="rect">
            <a:avLst/>
          </a:prstGeom>
        </p:spPr>
      </p:pic>
      <p:sp>
        <p:nvSpPr>
          <p:cNvPr id="16" name="Flèche droite rayée 15">
            <a:extLst>
              <a:ext uri="{FF2B5EF4-FFF2-40B4-BE49-F238E27FC236}">
                <a16:creationId xmlns:a16="http://schemas.microsoft.com/office/drawing/2014/main" id="{2AA41650-6B97-1B45-B9FB-56345ADDA7B8}"/>
              </a:ext>
            </a:extLst>
          </p:cNvPr>
          <p:cNvSpPr/>
          <p:nvPr/>
        </p:nvSpPr>
        <p:spPr>
          <a:xfrm>
            <a:off x="1381669" y="1766567"/>
            <a:ext cx="1166400" cy="352800"/>
          </a:xfrm>
          <a:prstGeom prst="striped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lèche droite rayée 16">
            <a:extLst>
              <a:ext uri="{FF2B5EF4-FFF2-40B4-BE49-F238E27FC236}">
                <a16:creationId xmlns:a16="http://schemas.microsoft.com/office/drawing/2014/main" id="{C3A3F1E4-B798-6447-8173-3E3850EFA0A6}"/>
              </a:ext>
            </a:extLst>
          </p:cNvPr>
          <p:cNvSpPr/>
          <p:nvPr/>
        </p:nvSpPr>
        <p:spPr>
          <a:xfrm>
            <a:off x="1377069" y="3253224"/>
            <a:ext cx="1166400" cy="352800"/>
          </a:xfrm>
          <a:prstGeom prst="striped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0" name="Picture 2" descr="MQTT logo">
            <a:extLst>
              <a:ext uri="{FF2B5EF4-FFF2-40B4-BE49-F238E27FC236}">
                <a16:creationId xmlns:a16="http://schemas.microsoft.com/office/drawing/2014/main" id="{6BE6DF14-75BE-8949-AC68-480BF655A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345" y="2102572"/>
            <a:ext cx="1060600" cy="27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ésultat de recherche d'images pour &quot;filebeat logo&quot;">
            <a:hlinkClick r:id="rId8"/>
            <a:extLst>
              <a:ext uri="{FF2B5EF4-FFF2-40B4-BE49-F238E27FC236}">
                <a16:creationId xmlns:a16="http://schemas.microsoft.com/office/drawing/2014/main" id="{65C16A06-4671-A04F-A972-9D88691696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8" r="22974" b="10283"/>
          <a:stretch/>
        </p:blipFill>
        <p:spPr bwMode="auto">
          <a:xfrm>
            <a:off x="3176111" y="2532761"/>
            <a:ext cx="866222" cy="349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associée">
            <a:hlinkClick r:id="rId10"/>
            <a:extLst>
              <a:ext uri="{FF2B5EF4-FFF2-40B4-BE49-F238E27FC236}">
                <a16:creationId xmlns:a16="http://schemas.microsoft.com/office/drawing/2014/main" id="{4445A9FD-21AF-CF48-9DEE-ED6A05F98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566" y="3297894"/>
            <a:ext cx="544002" cy="65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Résultat de recherche d'images pour &quot;file system icon&quot;">
            <a:hlinkClick r:id="rId12"/>
            <a:extLst>
              <a:ext uri="{FF2B5EF4-FFF2-40B4-BE49-F238E27FC236}">
                <a16:creationId xmlns:a16="http://schemas.microsoft.com/office/drawing/2014/main" id="{CEA50559-1568-7346-8921-3DBEB305C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840" y="3918201"/>
            <a:ext cx="502600" cy="50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F331E433-4EBF-E14C-862D-EA6A1F988879}"/>
              </a:ext>
            </a:extLst>
          </p:cNvPr>
          <p:cNvSpPr txBox="1"/>
          <p:nvPr/>
        </p:nvSpPr>
        <p:spPr>
          <a:xfrm>
            <a:off x="6105803" y="3453111"/>
            <a:ext cx="1006304" cy="305826"/>
          </a:xfrm>
          <a:prstGeom prst="rect">
            <a:avLst/>
          </a:prstGeom>
          <a:ln>
            <a:noFill/>
          </a:ln>
        </p:spPr>
        <p:txBody>
          <a:bodyPr vert="horz" wrap="none" lIns="68580" tIns="34290" rIns="68580" bIns="34290" rtlCol="0" anchor="ctr">
            <a:noAutofit/>
          </a:bodyPr>
          <a:lstStyle>
            <a:defPPr>
              <a:defRPr lang="fr-FR"/>
            </a:defPPr>
            <a:lvl1pPr>
              <a:defRPr sz="2000" b="1">
                <a:ln>
                  <a:solidFill>
                    <a:schemeClr val="accent1"/>
                  </a:solidFill>
                </a:ln>
              </a:defRPr>
            </a:lvl1pPr>
          </a:lstStyle>
          <a:p>
            <a:r>
              <a:rPr lang="fr-FR" dirty="0"/>
              <a:t>STORE</a:t>
            </a:r>
          </a:p>
        </p:txBody>
      </p:sp>
      <p:pic>
        <p:nvPicPr>
          <p:cNvPr id="32" name="Picture 6" descr="Résultat de recherche d'images pour &quot;filebeat logo&quot;">
            <a:hlinkClick r:id="rId8"/>
            <a:extLst>
              <a:ext uri="{FF2B5EF4-FFF2-40B4-BE49-F238E27FC236}">
                <a16:creationId xmlns:a16="http://schemas.microsoft.com/office/drawing/2014/main" id="{F28810F1-A540-E343-97D9-A6FE463B67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8" r="22974" b="10283"/>
          <a:stretch/>
        </p:blipFill>
        <p:spPr bwMode="auto">
          <a:xfrm>
            <a:off x="406861" y="2505764"/>
            <a:ext cx="933094" cy="37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Résultat de recherche d'images pour &quot;logstash logo&quot;">
            <a:hlinkClick r:id="rId14"/>
            <a:extLst>
              <a:ext uri="{FF2B5EF4-FFF2-40B4-BE49-F238E27FC236}">
                <a16:creationId xmlns:a16="http://schemas.microsoft.com/office/drawing/2014/main" id="{79545656-7F07-3A46-943E-FB883344D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817" y="2969375"/>
            <a:ext cx="1166317" cy="46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Résultat de recherche d'images pour &quot;elasticsearch logo&quot;">
            <a:hlinkClick r:id="rId16"/>
            <a:extLst>
              <a:ext uri="{FF2B5EF4-FFF2-40B4-BE49-F238E27FC236}">
                <a16:creationId xmlns:a16="http://schemas.microsoft.com/office/drawing/2014/main" id="{0533B071-17E9-0247-BDB9-28F32085F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113" y="2055128"/>
            <a:ext cx="1445676" cy="752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0F045BC4-B66C-FC49-A43E-98479E851198}"/>
              </a:ext>
            </a:extLst>
          </p:cNvPr>
          <p:cNvSpPr/>
          <p:nvPr/>
        </p:nvSpPr>
        <p:spPr>
          <a:xfrm>
            <a:off x="3090766" y="1986186"/>
            <a:ext cx="1461600" cy="20328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Flèche droite rayée 39">
            <a:extLst>
              <a:ext uri="{FF2B5EF4-FFF2-40B4-BE49-F238E27FC236}">
                <a16:creationId xmlns:a16="http://schemas.microsoft.com/office/drawing/2014/main" id="{50ECC05C-2924-694E-8063-2478DBC53FB1}"/>
              </a:ext>
            </a:extLst>
          </p:cNvPr>
          <p:cNvSpPr/>
          <p:nvPr/>
        </p:nvSpPr>
        <p:spPr>
          <a:xfrm>
            <a:off x="4690007" y="3407860"/>
            <a:ext cx="1166400" cy="352800"/>
          </a:xfrm>
          <a:prstGeom prst="stripedRightArrow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72" name="Picture 24" descr="Résultat de recherche d'images pour &quot;website logo&quot;">
            <a:hlinkClick r:id="rId18"/>
            <a:extLst>
              <a:ext uri="{FF2B5EF4-FFF2-40B4-BE49-F238E27FC236}">
                <a16:creationId xmlns:a16="http://schemas.microsoft.com/office/drawing/2014/main" id="{5F49725F-B36D-A347-BCFF-1ADBD225F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018" y="3570583"/>
            <a:ext cx="346299" cy="34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ZoneTexte 42">
            <a:extLst>
              <a:ext uri="{FF2B5EF4-FFF2-40B4-BE49-F238E27FC236}">
                <a16:creationId xmlns:a16="http://schemas.microsoft.com/office/drawing/2014/main" id="{BAA35C1C-BE67-2944-B056-30771D4A7A3F}"/>
              </a:ext>
            </a:extLst>
          </p:cNvPr>
          <p:cNvSpPr txBox="1"/>
          <p:nvPr/>
        </p:nvSpPr>
        <p:spPr>
          <a:xfrm>
            <a:off x="3582987" y="3507270"/>
            <a:ext cx="859764" cy="511770"/>
          </a:xfrm>
          <a:prstGeom prst="rect">
            <a:avLst/>
          </a:prstGeom>
        </p:spPr>
        <p:txBody>
          <a:bodyPr vert="horz" wrap="none" lIns="68580" tIns="34290" rIns="68580" bIns="34290" rtlCol="0" anchor="ctr">
            <a:noAutofit/>
          </a:bodyPr>
          <a:lstStyle/>
          <a:p>
            <a:r>
              <a:rPr lang="fr-FR" sz="1600" dirty="0">
                <a:solidFill>
                  <a:schemeClr val="tx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Site Web</a:t>
            </a:r>
          </a:p>
        </p:txBody>
      </p:sp>
      <p:pic>
        <p:nvPicPr>
          <p:cNvPr id="2078" name="Picture 30" descr="Image associée">
            <a:hlinkClick r:id="rId20"/>
            <a:extLst>
              <a:ext uri="{FF2B5EF4-FFF2-40B4-BE49-F238E27FC236}">
                <a16:creationId xmlns:a16="http://schemas.microsoft.com/office/drawing/2014/main" id="{D8F88769-B72B-A947-BA9E-886B8F304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461" y="4845596"/>
            <a:ext cx="599463" cy="59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Flèche droite rayée 49">
            <a:extLst>
              <a:ext uri="{FF2B5EF4-FFF2-40B4-BE49-F238E27FC236}">
                <a16:creationId xmlns:a16="http://schemas.microsoft.com/office/drawing/2014/main" id="{5377B43A-7305-4847-938E-DB096AA4D76B}"/>
              </a:ext>
            </a:extLst>
          </p:cNvPr>
          <p:cNvSpPr/>
          <p:nvPr/>
        </p:nvSpPr>
        <p:spPr>
          <a:xfrm>
            <a:off x="4675501" y="2102572"/>
            <a:ext cx="1166400" cy="352800"/>
          </a:xfrm>
          <a:prstGeom prst="stripedRightArrow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Flèche droite rayée 50">
            <a:extLst>
              <a:ext uri="{FF2B5EF4-FFF2-40B4-BE49-F238E27FC236}">
                <a16:creationId xmlns:a16="http://schemas.microsoft.com/office/drawing/2014/main" id="{1E0EC6E6-6AE7-A045-96C6-B3BCEBB6132D}"/>
              </a:ext>
            </a:extLst>
          </p:cNvPr>
          <p:cNvSpPr/>
          <p:nvPr/>
        </p:nvSpPr>
        <p:spPr>
          <a:xfrm rot="16200000">
            <a:off x="6256944" y="2929804"/>
            <a:ext cx="596240" cy="352800"/>
          </a:xfrm>
          <a:prstGeom prst="stripedRightArrow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2" name="Picture 30" descr="Image associée">
            <a:hlinkClick r:id="rId20"/>
            <a:extLst>
              <a:ext uri="{FF2B5EF4-FFF2-40B4-BE49-F238E27FC236}">
                <a16:creationId xmlns:a16="http://schemas.microsoft.com/office/drawing/2014/main" id="{8D937840-ED0E-D448-901C-0653BA8B7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727" y="5361159"/>
            <a:ext cx="599463" cy="59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Flèche droite rayée 52">
            <a:extLst>
              <a:ext uri="{FF2B5EF4-FFF2-40B4-BE49-F238E27FC236}">
                <a16:creationId xmlns:a16="http://schemas.microsoft.com/office/drawing/2014/main" id="{3471F32B-BC95-6A4E-8F86-892F88C3CE36}"/>
              </a:ext>
            </a:extLst>
          </p:cNvPr>
          <p:cNvSpPr/>
          <p:nvPr/>
        </p:nvSpPr>
        <p:spPr>
          <a:xfrm rot="8820685">
            <a:off x="4114743" y="4412655"/>
            <a:ext cx="1352869" cy="352800"/>
          </a:xfrm>
          <a:prstGeom prst="stripedRightArrow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4" name="Picture 2" descr="MQTT logo">
            <a:extLst>
              <a:ext uri="{FF2B5EF4-FFF2-40B4-BE49-F238E27FC236}">
                <a16:creationId xmlns:a16="http://schemas.microsoft.com/office/drawing/2014/main" id="{E129B849-B00A-2745-B52A-0B00049F0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901" y="5926860"/>
            <a:ext cx="1060600" cy="27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2" name="Picture 34" descr="Image associée">
            <a:hlinkClick r:id="rId22"/>
            <a:extLst>
              <a:ext uri="{FF2B5EF4-FFF2-40B4-BE49-F238E27FC236}">
                <a16:creationId xmlns:a16="http://schemas.microsoft.com/office/drawing/2014/main" id="{82EB09FA-8BC8-094D-B74C-236472FD2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516" y="3851216"/>
            <a:ext cx="533643" cy="53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Flèche droite rayée 56">
            <a:extLst>
              <a:ext uri="{FF2B5EF4-FFF2-40B4-BE49-F238E27FC236}">
                <a16:creationId xmlns:a16="http://schemas.microsoft.com/office/drawing/2014/main" id="{3C0A359C-9283-7840-AB5A-311A8063A9F5}"/>
              </a:ext>
            </a:extLst>
          </p:cNvPr>
          <p:cNvSpPr/>
          <p:nvPr/>
        </p:nvSpPr>
        <p:spPr>
          <a:xfrm rot="6567963">
            <a:off x="5240437" y="6034989"/>
            <a:ext cx="721291" cy="352800"/>
          </a:xfrm>
          <a:prstGeom prst="striped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75229018-EC92-8649-9AA3-4536C7F98DE2}"/>
              </a:ext>
            </a:extLst>
          </p:cNvPr>
          <p:cNvSpPr txBox="1"/>
          <p:nvPr/>
        </p:nvSpPr>
        <p:spPr>
          <a:xfrm>
            <a:off x="4825488" y="5976956"/>
            <a:ext cx="457004" cy="308491"/>
          </a:xfrm>
          <a:prstGeom prst="rect">
            <a:avLst/>
          </a:prstGeom>
        </p:spPr>
        <p:txBody>
          <a:bodyPr vert="horz" wrap="none" lIns="68580" tIns="34290" rIns="68580" bIns="34290" rtlCol="0" anchor="ctr">
            <a:noAutofit/>
          </a:bodyPr>
          <a:lstStyle/>
          <a:p>
            <a:r>
              <a:rPr lang="fr-FR" sz="1600" b="1" dirty="0">
                <a:solidFill>
                  <a:schemeClr val="tx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API</a:t>
            </a:r>
          </a:p>
        </p:txBody>
      </p:sp>
      <p:sp>
        <p:nvSpPr>
          <p:cNvPr id="60" name="Flèche droite rayée 59">
            <a:extLst>
              <a:ext uri="{FF2B5EF4-FFF2-40B4-BE49-F238E27FC236}">
                <a16:creationId xmlns:a16="http://schemas.microsoft.com/office/drawing/2014/main" id="{B40A49FD-9903-7448-ADF5-17762DEBEC60}"/>
              </a:ext>
            </a:extLst>
          </p:cNvPr>
          <p:cNvSpPr/>
          <p:nvPr/>
        </p:nvSpPr>
        <p:spPr>
          <a:xfrm rot="6567963">
            <a:off x="5247420" y="5007568"/>
            <a:ext cx="1474671" cy="352800"/>
          </a:xfrm>
          <a:prstGeom prst="stripedRightArrow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pic>
        <p:nvPicPr>
          <p:cNvPr id="1028" name="Picture 4" descr="Image associée">
            <a:hlinkClick r:id="rId24"/>
            <a:extLst>
              <a:ext uri="{FF2B5EF4-FFF2-40B4-BE49-F238E27FC236}">
                <a16:creationId xmlns:a16="http://schemas.microsoft.com/office/drawing/2014/main" id="{FE02A1B5-80E7-0941-89F5-C0428D6CC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394" y="2431606"/>
            <a:ext cx="505832" cy="50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780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E8BEE7-AA28-A24A-AF62-F9BD49C0D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Éléments du CEBA</a:t>
            </a:r>
            <a:br>
              <a:rPr lang="fr-FR" dirty="0"/>
            </a:br>
            <a:r>
              <a:rPr lang="fr-FR" sz="2700" dirty="0"/>
              <a:t>Architecture technique générale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5FF5F99-7282-B745-BD69-C8E9E38E09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D6BDB-C3E7-483A-8E5E-AED0DC851EF9}" type="slidenum">
              <a:rPr lang="fr-FR" smtClean="0"/>
              <a:t>7</a:t>
            </a:fld>
            <a:endParaRPr lang="fr-FR"/>
          </a:p>
        </p:txBody>
      </p:sp>
      <p:pic>
        <p:nvPicPr>
          <p:cNvPr id="6" name="Image 5" descr="Une image contenant objet&#10;&#10;Description générée automatiquement">
            <a:extLst>
              <a:ext uri="{FF2B5EF4-FFF2-40B4-BE49-F238E27FC236}">
                <a16:creationId xmlns:a16="http://schemas.microsoft.com/office/drawing/2014/main" id="{FE0B823F-19FD-2E48-B3C7-62FCD696A4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72" y="1413861"/>
            <a:ext cx="8361586" cy="506199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32A808E-DEA2-2E4A-9F30-1697C5A10D95}"/>
              </a:ext>
            </a:extLst>
          </p:cNvPr>
          <p:cNvSpPr/>
          <p:nvPr/>
        </p:nvSpPr>
        <p:spPr>
          <a:xfrm>
            <a:off x="394138" y="5691352"/>
            <a:ext cx="465083" cy="126124"/>
          </a:xfrm>
          <a:prstGeom prst="rect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C4EACFA-7B58-7E48-B0B6-955B57EB7C40}"/>
              </a:ext>
            </a:extLst>
          </p:cNvPr>
          <p:cNvSpPr/>
          <p:nvPr/>
        </p:nvSpPr>
        <p:spPr>
          <a:xfrm>
            <a:off x="394137" y="5935087"/>
            <a:ext cx="465083" cy="1261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AF63386-4EE0-5140-952E-F34AECE5B070}"/>
              </a:ext>
            </a:extLst>
          </p:cNvPr>
          <p:cNvSpPr txBox="1"/>
          <p:nvPr/>
        </p:nvSpPr>
        <p:spPr>
          <a:xfrm>
            <a:off x="986031" y="5845236"/>
            <a:ext cx="1269124" cy="305826"/>
          </a:xfrm>
          <a:prstGeom prst="rect">
            <a:avLst/>
          </a:prstGeom>
        </p:spPr>
        <p:txBody>
          <a:bodyPr vert="horz" wrap="none" lIns="68580" tIns="34290" rIns="68580" bIns="34290" rtlCol="0" anchor="ctr">
            <a:noAutofit/>
          </a:bodyPr>
          <a:lstStyle/>
          <a:p>
            <a:r>
              <a:rPr lang="fr-FR" sz="1600" dirty="0">
                <a:solidFill>
                  <a:schemeClr val="tx2">
                    <a:lumMod val="50000"/>
                  </a:schemeClr>
                </a:solidFill>
              </a:rPr>
              <a:t>Décidé/fait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3013BBD-FD9C-B84C-9957-74CEFDD963D2}"/>
              </a:ext>
            </a:extLst>
          </p:cNvPr>
          <p:cNvSpPr txBox="1"/>
          <p:nvPr/>
        </p:nvSpPr>
        <p:spPr>
          <a:xfrm>
            <a:off x="986031" y="5601501"/>
            <a:ext cx="1269124" cy="305826"/>
          </a:xfrm>
          <a:prstGeom prst="rect">
            <a:avLst/>
          </a:prstGeom>
        </p:spPr>
        <p:txBody>
          <a:bodyPr vert="horz" wrap="none" lIns="68580" tIns="34290" rIns="68580" bIns="34290" rtlCol="0" anchor="ctr">
            <a:noAutofit/>
          </a:bodyPr>
          <a:lstStyle/>
          <a:p>
            <a:r>
              <a:rPr lang="fr-FR" sz="1600" dirty="0">
                <a:solidFill>
                  <a:schemeClr val="tx2">
                    <a:lumMod val="50000"/>
                  </a:schemeClr>
                </a:solidFill>
              </a:rPr>
              <a:t>Proposition</a:t>
            </a:r>
          </a:p>
        </p:txBody>
      </p:sp>
    </p:spTree>
    <p:extLst>
      <p:ext uri="{BB962C8B-B14F-4D97-AF65-F5344CB8AC3E}">
        <p14:creationId xmlns:p14="http://schemas.microsoft.com/office/powerpoint/2010/main" val="350879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E0E27B-36A1-2B45-B244-8ED552B44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Éléments du CEBA</a:t>
            </a:r>
            <a:br>
              <a:rPr lang="fr-FR" dirty="0"/>
            </a:br>
            <a:r>
              <a:rPr lang="fr-FR" sz="2700" dirty="0"/>
              <a:t>Traitement de flux de capteurs</a:t>
            </a:r>
            <a:endParaRPr lang="fr-FR" dirty="0"/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69CCDF1E-5806-9E43-9DDA-1C80B6EF36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28" y="1450193"/>
            <a:ext cx="6992007" cy="5251740"/>
          </a:xfr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DFD4FD8-93FC-0A44-B0C1-F8FEC283CB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D6BDB-C3E7-483A-8E5E-AED0DC851EF9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0425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883CE0-2D13-C748-9CBF-E26D69E8B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Catalogue de données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DF4F48A-A12D-7741-BDA5-5F5E61767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600200"/>
            <a:ext cx="8357389" cy="4525963"/>
          </a:xfrm>
        </p:spPr>
        <p:txBody>
          <a:bodyPr>
            <a:normAutofit fontScale="85000" lnSpcReduction="10000"/>
          </a:bodyPr>
          <a:lstStyle/>
          <a:p>
            <a:r>
              <a:rPr lang="fr-FR" dirty="0"/>
              <a:t>Un </a:t>
            </a:r>
            <a:r>
              <a:rPr lang="fr-FR" dirty="0" err="1"/>
              <a:t>Datacatalog</a:t>
            </a:r>
            <a:r>
              <a:rPr lang="fr-FR" dirty="0"/>
              <a:t> ou "catalogue de données" est un portail de données accessible depuis le web. </a:t>
            </a:r>
          </a:p>
          <a:p>
            <a:r>
              <a:rPr lang="fr-FR" dirty="0"/>
              <a:t>Un emplacement centralisé (base de données) où sont regroupées les données brutes ou élaborées décrites par des métadonnées de façon à pouvoir être retrouvées, sous la forme de « jeux de données ». </a:t>
            </a:r>
          </a:p>
          <a:p>
            <a:r>
              <a:rPr lang="fr-FR" dirty="0"/>
              <a:t>Un identifiant est attribué à chaque ensemble déposé.  </a:t>
            </a:r>
          </a:p>
          <a:p>
            <a:r>
              <a:rPr lang="fr-FR" dirty="0"/>
              <a:t>Les jeux de données peuvent être de types très différents, structurés, semi-structurés ou relationnels.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63515D7-FE30-4A43-8AFD-255E9AEF8E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D6BDB-C3E7-483A-8E5E-AED0DC851EF9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3414004"/>
      </p:ext>
    </p:extLst>
  </p:cSld>
  <p:clrMapOvr>
    <a:masterClrMapping/>
  </p:clrMapOvr>
</p:sld>
</file>

<file path=ppt/theme/theme1.xml><?xml version="1.0" encoding="utf-8"?>
<a:theme xmlns:a="http://schemas.openxmlformats.org/drawingml/2006/main" name="cap202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p2025" id="{2B4C18A7-48C9-4A87-B553-DB91E4199D08}" vid="{27B06B5B-4096-4A6F-96D6-570ECF81A689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1543</TotalTime>
  <Words>413</Words>
  <Application>Microsoft Macintosh PowerPoint</Application>
  <PresentationFormat>Affichage à l'écran (4:3)</PresentationFormat>
  <Paragraphs>119</Paragraphs>
  <Slides>16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1" baseType="lpstr">
      <vt:lpstr>Arial Unicode MS</vt:lpstr>
      <vt:lpstr>Arial</vt:lpstr>
      <vt:lpstr>Calibri</vt:lpstr>
      <vt:lpstr>Open Sans</vt:lpstr>
      <vt:lpstr>cap2025</vt:lpstr>
      <vt:lpstr>Architecture &amp; catalogue</vt:lpstr>
      <vt:lpstr>Les données à (in)gérer</vt:lpstr>
      <vt:lpstr>Besoins</vt:lpstr>
      <vt:lpstr>Éléments du CEBA</vt:lpstr>
      <vt:lpstr>Éléments du CEBA Data lake</vt:lpstr>
      <vt:lpstr>Éléments du CEBA Big picture</vt:lpstr>
      <vt:lpstr>Éléments du CEBA Architecture technique générale</vt:lpstr>
      <vt:lpstr>Éléments du CEBA Traitement de flux de capteurs</vt:lpstr>
      <vt:lpstr>Catalogue de données</vt:lpstr>
      <vt:lpstr>Catalogue de données</vt:lpstr>
      <vt:lpstr>Catalogue de données</vt:lpstr>
      <vt:lpstr>Jeu de données  data set/data package</vt:lpstr>
      <vt:lpstr>Tests en cours</vt:lpstr>
      <vt:lpstr>Conclusions</vt:lpstr>
      <vt:lpstr>Equipe</vt:lpstr>
      <vt:lpstr>Merci de votre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sebastien CIPIERE</dc:creator>
  <cp:lastModifiedBy>David Sarramia</cp:lastModifiedBy>
  <cp:revision>242</cp:revision>
  <dcterms:created xsi:type="dcterms:W3CDTF">2018-03-27T07:15:05Z</dcterms:created>
  <dcterms:modified xsi:type="dcterms:W3CDTF">2019-04-10T15:26:38Z</dcterms:modified>
</cp:coreProperties>
</file>